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714" r:id="rId3"/>
  </p:sldMasterIdLst>
  <p:notesMasterIdLst>
    <p:notesMasterId r:id="rId154"/>
  </p:notesMasterIdLst>
  <p:handoutMasterIdLst>
    <p:handoutMasterId r:id="rId155"/>
  </p:handoutMasterIdLst>
  <p:sldIdLst>
    <p:sldId id="256" r:id="rId4"/>
    <p:sldId id="257" r:id="rId5"/>
    <p:sldId id="13040" r:id="rId6"/>
    <p:sldId id="12930" r:id="rId7"/>
    <p:sldId id="13019" r:id="rId8"/>
    <p:sldId id="13020" r:id="rId9"/>
    <p:sldId id="13021" r:id="rId10"/>
    <p:sldId id="13022" r:id="rId11"/>
    <p:sldId id="13023" r:id="rId12"/>
    <p:sldId id="13202" r:id="rId13"/>
    <p:sldId id="13024" r:id="rId14"/>
    <p:sldId id="13026" r:id="rId15"/>
    <p:sldId id="13029" r:id="rId16"/>
    <p:sldId id="13030" r:id="rId17"/>
    <p:sldId id="13032" r:id="rId18"/>
    <p:sldId id="13036" r:id="rId19"/>
    <p:sldId id="13038" r:id="rId20"/>
    <p:sldId id="13039" r:id="rId21"/>
    <p:sldId id="13041" r:id="rId22"/>
    <p:sldId id="13042" r:id="rId23"/>
    <p:sldId id="13043" r:id="rId24"/>
    <p:sldId id="13044" r:id="rId25"/>
    <p:sldId id="13045" r:id="rId26"/>
    <p:sldId id="13046" r:id="rId27"/>
    <p:sldId id="13048" r:id="rId28"/>
    <p:sldId id="13049" r:id="rId29"/>
    <p:sldId id="13050" r:id="rId30"/>
    <p:sldId id="13051" r:id="rId31"/>
    <p:sldId id="13052" r:id="rId32"/>
    <p:sldId id="13054" r:id="rId33"/>
    <p:sldId id="13055" r:id="rId34"/>
    <p:sldId id="13203" r:id="rId35"/>
    <p:sldId id="13256" r:id="rId36"/>
    <p:sldId id="13257" r:id="rId37"/>
    <p:sldId id="13059" r:id="rId38"/>
    <p:sldId id="13060" r:id="rId39"/>
    <p:sldId id="13063" r:id="rId40"/>
    <p:sldId id="13204" r:id="rId41"/>
    <p:sldId id="13205" r:id="rId42"/>
    <p:sldId id="13064" r:id="rId43"/>
    <p:sldId id="13065" r:id="rId44"/>
    <p:sldId id="13074" r:id="rId45"/>
    <p:sldId id="13075" r:id="rId46"/>
    <p:sldId id="13076" r:id="rId47"/>
    <p:sldId id="13077" r:id="rId48"/>
    <p:sldId id="13079" r:id="rId49"/>
    <p:sldId id="13081" r:id="rId50"/>
    <p:sldId id="13082" r:id="rId51"/>
    <p:sldId id="13083" r:id="rId52"/>
    <p:sldId id="13084" r:id="rId53"/>
    <p:sldId id="13085" r:id="rId54"/>
    <p:sldId id="13200" r:id="rId55"/>
    <p:sldId id="13086" r:id="rId56"/>
    <p:sldId id="13087" r:id="rId57"/>
    <p:sldId id="13089" r:id="rId58"/>
    <p:sldId id="13207" r:id="rId59"/>
    <p:sldId id="13208" r:id="rId60"/>
    <p:sldId id="13209" r:id="rId61"/>
    <p:sldId id="13210" r:id="rId62"/>
    <p:sldId id="13211" r:id="rId63"/>
    <p:sldId id="13212" r:id="rId64"/>
    <p:sldId id="13213" r:id="rId65"/>
    <p:sldId id="13214" r:id="rId66"/>
    <p:sldId id="13215" r:id="rId67"/>
    <p:sldId id="13216" r:id="rId68"/>
    <p:sldId id="13217" r:id="rId69"/>
    <p:sldId id="13218" r:id="rId70"/>
    <p:sldId id="13099" r:id="rId71"/>
    <p:sldId id="13100" r:id="rId72"/>
    <p:sldId id="13101" r:id="rId73"/>
    <p:sldId id="13103" r:id="rId74"/>
    <p:sldId id="13104" r:id="rId75"/>
    <p:sldId id="13105" r:id="rId76"/>
    <p:sldId id="13106" r:id="rId77"/>
    <p:sldId id="13107" r:id="rId78"/>
    <p:sldId id="13108" r:id="rId79"/>
    <p:sldId id="13109" r:id="rId80"/>
    <p:sldId id="13111" r:id="rId81"/>
    <p:sldId id="13110" r:id="rId82"/>
    <p:sldId id="13112" r:id="rId83"/>
    <p:sldId id="13113" r:id="rId84"/>
    <p:sldId id="13114" r:id="rId85"/>
    <p:sldId id="13115" r:id="rId86"/>
    <p:sldId id="13201" r:id="rId87"/>
    <p:sldId id="13116" r:id="rId88"/>
    <p:sldId id="13117" r:id="rId89"/>
    <p:sldId id="13118" r:id="rId90"/>
    <p:sldId id="13120" r:id="rId91"/>
    <p:sldId id="13121" r:id="rId92"/>
    <p:sldId id="13124" r:id="rId93"/>
    <p:sldId id="13125" r:id="rId94"/>
    <p:sldId id="13219" r:id="rId95"/>
    <p:sldId id="13127" r:id="rId96"/>
    <p:sldId id="13128" r:id="rId97"/>
    <p:sldId id="13129" r:id="rId98"/>
    <p:sldId id="13130" r:id="rId99"/>
    <p:sldId id="13132" r:id="rId100"/>
    <p:sldId id="13220" r:id="rId101"/>
    <p:sldId id="13221" r:id="rId102"/>
    <p:sldId id="13134" r:id="rId103"/>
    <p:sldId id="13222" r:id="rId104"/>
    <p:sldId id="13135" r:id="rId105"/>
    <p:sldId id="13145" r:id="rId106"/>
    <p:sldId id="13225" r:id="rId107"/>
    <p:sldId id="13226" r:id="rId108"/>
    <p:sldId id="13227" r:id="rId109"/>
    <p:sldId id="13228" r:id="rId110"/>
    <p:sldId id="13229" r:id="rId111"/>
    <p:sldId id="13157" r:id="rId112"/>
    <p:sldId id="13158" r:id="rId113"/>
    <p:sldId id="13230" r:id="rId114"/>
    <p:sldId id="13232" r:id="rId115"/>
    <p:sldId id="13231" r:id="rId116"/>
    <p:sldId id="13233" r:id="rId117"/>
    <p:sldId id="13164" r:id="rId118"/>
    <p:sldId id="13234" r:id="rId119"/>
    <p:sldId id="13235" r:id="rId120"/>
    <p:sldId id="13236" r:id="rId121"/>
    <p:sldId id="13238" r:id="rId122"/>
    <p:sldId id="13171" r:id="rId123"/>
    <p:sldId id="13239" r:id="rId124"/>
    <p:sldId id="13172" r:id="rId125"/>
    <p:sldId id="13173" r:id="rId126"/>
    <p:sldId id="13242" r:id="rId127"/>
    <p:sldId id="13244" r:id="rId128"/>
    <p:sldId id="13243" r:id="rId129"/>
    <p:sldId id="13245" r:id="rId130"/>
    <p:sldId id="13174" r:id="rId131"/>
    <p:sldId id="13175" r:id="rId132"/>
    <p:sldId id="13241" r:id="rId133"/>
    <p:sldId id="13240" r:id="rId134"/>
    <p:sldId id="13246" r:id="rId135"/>
    <p:sldId id="13247" r:id="rId136"/>
    <p:sldId id="13248" r:id="rId137"/>
    <p:sldId id="13249" r:id="rId138"/>
    <p:sldId id="13181" r:id="rId139"/>
    <p:sldId id="13182" r:id="rId140"/>
    <p:sldId id="13183" r:id="rId141"/>
    <p:sldId id="13184" r:id="rId142"/>
    <p:sldId id="13185" r:id="rId143"/>
    <p:sldId id="13187" r:id="rId144"/>
    <p:sldId id="13250" r:id="rId145"/>
    <p:sldId id="13191" r:id="rId146"/>
    <p:sldId id="13192" r:id="rId147"/>
    <p:sldId id="13251" r:id="rId148"/>
    <p:sldId id="13253" r:id="rId149"/>
    <p:sldId id="13016" r:id="rId150"/>
    <p:sldId id="13199" r:id="rId151"/>
    <p:sldId id="13206" r:id="rId152"/>
    <p:sldId id="12916" r:id="rId1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21509E"/>
    <a:srgbClr val="CCFFFF"/>
    <a:srgbClr val="3859CD"/>
    <a:srgbClr val="235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00" autoAdjust="0"/>
    <p:restoredTop sz="92388" autoAdjust="0"/>
  </p:normalViewPr>
  <p:slideViewPr>
    <p:cSldViewPr snapToGrid="0">
      <p:cViewPr varScale="1">
        <p:scale>
          <a:sx n="42" d="100"/>
          <a:sy n="42" d="100"/>
        </p:scale>
        <p:origin x="-91" y="-14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0" d="100"/>
          <a:sy n="50" d="100"/>
        </p:scale>
        <p:origin x="2170"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notesMaster" Target="notesMasters/notesMaster1.xml"/><Relationship Id="rId159"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handoutMaster" Target="handoutMasters/handoutMaster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53" Type="http://schemas.openxmlformats.org/officeDocument/2006/relationships/slide" Target="slides/slide150.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7" Type="http://schemas.openxmlformats.org/officeDocument/2006/relationships/image" Target="../media/image56.e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emf"/><Relationship Id="rId5" Type="http://schemas.openxmlformats.org/officeDocument/2006/relationships/image" Target="../media/image54.wmf"/><Relationship Id="rId4"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4"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4" Type="http://schemas.openxmlformats.org/officeDocument/2006/relationships/image" Target="../media/image8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5" Type="http://schemas.openxmlformats.org/officeDocument/2006/relationships/image" Target="../media/image91.wmf"/><Relationship Id="rId4" Type="http://schemas.openxmlformats.org/officeDocument/2006/relationships/image" Target="../media/image90.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106.wmf"/><Relationship Id="rId7" Type="http://schemas.openxmlformats.org/officeDocument/2006/relationships/image" Target="../media/image110.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 Id="rId9"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image" Target="../media/image116.wmf"/><Relationship Id="rId7" Type="http://schemas.openxmlformats.org/officeDocument/2006/relationships/image" Target="../media/image120.wmf"/><Relationship Id="rId2" Type="http://schemas.openxmlformats.org/officeDocument/2006/relationships/image" Target="../media/image115.wmf"/><Relationship Id="rId1" Type="http://schemas.openxmlformats.org/officeDocument/2006/relationships/image" Target="../media/image114.wmf"/><Relationship Id="rId6" Type="http://schemas.openxmlformats.org/officeDocument/2006/relationships/image" Target="../media/image119.wmf"/><Relationship Id="rId5" Type="http://schemas.openxmlformats.org/officeDocument/2006/relationships/image" Target="../media/image118.wmf"/><Relationship Id="rId4" Type="http://schemas.openxmlformats.org/officeDocument/2006/relationships/image" Target="../media/image117.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image" Target="../media/image124.wmf"/><Relationship Id="rId7" Type="http://schemas.openxmlformats.org/officeDocument/2006/relationships/image" Target="../media/image128.wmf"/><Relationship Id="rId2" Type="http://schemas.openxmlformats.org/officeDocument/2006/relationships/image" Target="../media/image123.wmf"/><Relationship Id="rId1" Type="http://schemas.openxmlformats.org/officeDocument/2006/relationships/image" Target="../media/image122.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4" Type="http://schemas.openxmlformats.org/officeDocument/2006/relationships/image" Target="../media/image1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4" Type="http://schemas.openxmlformats.org/officeDocument/2006/relationships/image" Target="../media/image172.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 Id="rId6" Type="http://schemas.openxmlformats.org/officeDocument/2006/relationships/image" Target="../media/image181.wmf"/><Relationship Id="rId5" Type="http://schemas.openxmlformats.org/officeDocument/2006/relationships/image" Target="../media/image180.wmf"/><Relationship Id="rId4" Type="http://schemas.openxmlformats.org/officeDocument/2006/relationships/image" Target="../media/image179.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86.wmf"/><Relationship Id="rId1" Type="http://schemas.openxmlformats.org/officeDocument/2006/relationships/image" Target="../media/image185.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image" Target="../media/image191.emf"/><Relationship Id="rId1" Type="http://schemas.openxmlformats.org/officeDocument/2006/relationships/image" Target="../media/image190.wmf"/><Relationship Id="rId5" Type="http://schemas.openxmlformats.org/officeDocument/2006/relationships/image" Target="../media/image194.emf"/><Relationship Id="rId4" Type="http://schemas.openxmlformats.org/officeDocument/2006/relationships/image" Target="../media/image19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195.emf"/><Relationship Id="rId1" Type="http://schemas.openxmlformats.org/officeDocument/2006/relationships/image" Target="../media/image190.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image" Target="../media/image202.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206.wmf"/><Relationship Id="rId1" Type="http://schemas.openxmlformats.org/officeDocument/2006/relationships/image" Target="../media/image205.wmf"/><Relationship Id="rId4" Type="http://schemas.openxmlformats.org/officeDocument/2006/relationships/image" Target="../media/image208.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210.wmf"/><Relationship Id="rId1" Type="http://schemas.openxmlformats.org/officeDocument/2006/relationships/image" Target="../media/image209.wmf"/><Relationship Id="rId4" Type="http://schemas.openxmlformats.org/officeDocument/2006/relationships/image" Target="../media/image212.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image" Target="../media/image213.wmf"/><Relationship Id="rId1" Type="http://schemas.openxmlformats.org/officeDocument/2006/relationships/image" Target="../media/image209.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16.wmf"/><Relationship Id="rId1" Type="http://schemas.openxmlformats.org/officeDocument/2006/relationships/image" Target="../media/image215.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image" Target="../media/image218.emf"/><Relationship Id="rId1" Type="http://schemas.openxmlformats.org/officeDocument/2006/relationships/image" Target="../media/image217.wmf"/><Relationship Id="rId6" Type="http://schemas.openxmlformats.org/officeDocument/2006/relationships/image" Target="../media/image222.wmf"/><Relationship Id="rId5" Type="http://schemas.openxmlformats.org/officeDocument/2006/relationships/image" Target="../media/image221.wmf"/><Relationship Id="rId4" Type="http://schemas.openxmlformats.org/officeDocument/2006/relationships/image" Target="../media/image22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wmf"/><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image" Target="../media/image34.emf"/><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12FEFA-4CF6-42CD-8AC5-F0FC5957747C}" type="datetimeFigureOut">
              <a:rPr lang="zh-CN" altLang="en-US" smtClean="0"/>
              <a:t>2019/9/19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36BC40-F3CD-440F-B27F-814FE367BE88}" type="slidenum">
              <a:rPr lang="zh-CN" altLang="en-US" smtClean="0"/>
              <a:t>‹#›</a:t>
            </a:fld>
            <a:endParaRPr lang="zh-CN" altLang="en-US"/>
          </a:p>
        </p:txBody>
      </p:sp>
    </p:spTree>
    <p:extLst>
      <p:ext uri="{BB962C8B-B14F-4D97-AF65-F5344CB8AC3E}">
        <p14:creationId xmlns:p14="http://schemas.microsoft.com/office/powerpoint/2010/main" val="1534566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79CA2-57DC-4771-8296-C0E13116A7DC}" type="datetimeFigureOut">
              <a:rPr lang="zh-CN" altLang="en-US" smtClean="0"/>
              <a:t>2019/9/19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476D3-0A9C-4304-A2B4-0F4285B21607}" type="slidenum">
              <a:rPr lang="zh-CN" altLang="en-US" smtClean="0"/>
              <a:t>‹#›</a:t>
            </a:fld>
            <a:endParaRPr lang="zh-CN" altLang="en-US"/>
          </a:p>
        </p:txBody>
      </p:sp>
    </p:spTree>
    <p:extLst>
      <p:ext uri="{BB962C8B-B14F-4D97-AF65-F5344CB8AC3E}">
        <p14:creationId xmlns:p14="http://schemas.microsoft.com/office/powerpoint/2010/main" val="445886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77071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8040380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102</a:t>
            </a:fld>
            <a:endParaRPr lang="zh-CN" altLang="en-US"/>
          </a:p>
        </p:txBody>
      </p:sp>
    </p:spTree>
    <p:extLst>
      <p:ext uri="{BB962C8B-B14F-4D97-AF65-F5344CB8AC3E}">
        <p14:creationId xmlns:p14="http://schemas.microsoft.com/office/powerpoint/2010/main" val="8991871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103</a:t>
            </a:fld>
            <a:endParaRPr lang="zh-CN" altLang="en-US"/>
          </a:p>
        </p:txBody>
      </p:sp>
    </p:spTree>
    <p:extLst>
      <p:ext uri="{BB962C8B-B14F-4D97-AF65-F5344CB8AC3E}">
        <p14:creationId xmlns:p14="http://schemas.microsoft.com/office/powerpoint/2010/main" val="19025895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104</a:t>
            </a:fld>
            <a:endParaRPr lang="zh-CN" altLang="en-US"/>
          </a:p>
        </p:txBody>
      </p:sp>
    </p:spTree>
    <p:extLst>
      <p:ext uri="{BB962C8B-B14F-4D97-AF65-F5344CB8AC3E}">
        <p14:creationId xmlns:p14="http://schemas.microsoft.com/office/powerpoint/2010/main" val="19025895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105</a:t>
            </a:fld>
            <a:endParaRPr lang="zh-CN" altLang="en-US"/>
          </a:p>
        </p:txBody>
      </p:sp>
    </p:spTree>
    <p:extLst>
      <p:ext uri="{BB962C8B-B14F-4D97-AF65-F5344CB8AC3E}">
        <p14:creationId xmlns:p14="http://schemas.microsoft.com/office/powerpoint/2010/main" val="19025895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106</a:t>
            </a:fld>
            <a:endParaRPr lang="zh-CN" altLang="en-US"/>
          </a:p>
        </p:txBody>
      </p:sp>
    </p:spTree>
    <p:extLst>
      <p:ext uri="{BB962C8B-B14F-4D97-AF65-F5344CB8AC3E}">
        <p14:creationId xmlns:p14="http://schemas.microsoft.com/office/powerpoint/2010/main" val="19025895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107</a:t>
            </a:fld>
            <a:endParaRPr lang="zh-CN" altLang="en-US"/>
          </a:p>
        </p:txBody>
      </p:sp>
    </p:spTree>
    <p:extLst>
      <p:ext uri="{BB962C8B-B14F-4D97-AF65-F5344CB8AC3E}">
        <p14:creationId xmlns:p14="http://schemas.microsoft.com/office/powerpoint/2010/main" val="19025895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108</a:t>
            </a:fld>
            <a:endParaRPr lang="zh-CN" altLang="en-US"/>
          </a:p>
        </p:txBody>
      </p:sp>
    </p:spTree>
    <p:extLst>
      <p:ext uri="{BB962C8B-B14F-4D97-AF65-F5344CB8AC3E}">
        <p14:creationId xmlns:p14="http://schemas.microsoft.com/office/powerpoint/2010/main" val="19025895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109</a:t>
            </a:fld>
            <a:endParaRPr lang="zh-CN" altLang="en-US"/>
          </a:p>
        </p:txBody>
      </p:sp>
    </p:spTree>
    <p:extLst>
      <p:ext uri="{BB962C8B-B14F-4D97-AF65-F5344CB8AC3E}">
        <p14:creationId xmlns:p14="http://schemas.microsoft.com/office/powerpoint/2010/main" val="21714803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110</a:t>
            </a:fld>
            <a:endParaRPr lang="zh-CN" altLang="en-US"/>
          </a:p>
        </p:txBody>
      </p:sp>
    </p:spTree>
    <p:extLst>
      <p:ext uri="{BB962C8B-B14F-4D97-AF65-F5344CB8AC3E}">
        <p14:creationId xmlns:p14="http://schemas.microsoft.com/office/powerpoint/2010/main" val="32830547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111</a:t>
            </a:fld>
            <a:endParaRPr lang="zh-CN" altLang="en-US"/>
          </a:p>
        </p:txBody>
      </p:sp>
    </p:spTree>
    <p:extLst>
      <p:ext uri="{BB962C8B-B14F-4D97-AF65-F5344CB8AC3E}">
        <p14:creationId xmlns:p14="http://schemas.microsoft.com/office/powerpoint/2010/main" val="328305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64961387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112</a:t>
            </a:fld>
            <a:endParaRPr lang="zh-CN" altLang="en-US"/>
          </a:p>
        </p:txBody>
      </p:sp>
    </p:spTree>
    <p:extLst>
      <p:ext uri="{BB962C8B-B14F-4D97-AF65-F5344CB8AC3E}">
        <p14:creationId xmlns:p14="http://schemas.microsoft.com/office/powerpoint/2010/main" val="32830547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113</a:t>
            </a:fld>
            <a:endParaRPr lang="zh-CN" altLang="en-US"/>
          </a:p>
        </p:txBody>
      </p:sp>
    </p:spTree>
    <p:extLst>
      <p:ext uri="{BB962C8B-B14F-4D97-AF65-F5344CB8AC3E}">
        <p14:creationId xmlns:p14="http://schemas.microsoft.com/office/powerpoint/2010/main" val="32830547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114</a:t>
            </a:fld>
            <a:endParaRPr lang="zh-CN" altLang="en-US"/>
          </a:p>
        </p:txBody>
      </p:sp>
    </p:spTree>
    <p:extLst>
      <p:ext uri="{BB962C8B-B14F-4D97-AF65-F5344CB8AC3E}">
        <p14:creationId xmlns:p14="http://schemas.microsoft.com/office/powerpoint/2010/main" val="32830547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115</a:t>
            </a:fld>
            <a:endParaRPr lang="zh-CN" altLang="en-US"/>
          </a:p>
        </p:txBody>
      </p:sp>
    </p:spTree>
    <p:extLst>
      <p:ext uri="{BB962C8B-B14F-4D97-AF65-F5344CB8AC3E}">
        <p14:creationId xmlns:p14="http://schemas.microsoft.com/office/powerpoint/2010/main" val="32467806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116</a:t>
            </a:fld>
            <a:endParaRPr lang="zh-CN" altLang="en-US"/>
          </a:p>
        </p:txBody>
      </p:sp>
    </p:spTree>
    <p:extLst>
      <p:ext uri="{BB962C8B-B14F-4D97-AF65-F5344CB8AC3E}">
        <p14:creationId xmlns:p14="http://schemas.microsoft.com/office/powerpoint/2010/main" val="32467806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117</a:t>
            </a:fld>
            <a:endParaRPr lang="zh-CN" altLang="en-US"/>
          </a:p>
        </p:txBody>
      </p:sp>
    </p:spTree>
    <p:extLst>
      <p:ext uri="{BB962C8B-B14F-4D97-AF65-F5344CB8AC3E}">
        <p14:creationId xmlns:p14="http://schemas.microsoft.com/office/powerpoint/2010/main" val="32467806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118</a:t>
            </a:fld>
            <a:endParaRPr lang="zh-CN" altLang="en-US"/>
          </a:p>
        </p:txBody>
      </p:sp>
    </p:spTree>
    <p:extLst>
      <p:ext uri="{BB962C8B-B14F-4D97-AF65-F5344CB8AC3E}">
        <p14:creationId xmlns:p14="http://schemas.microsoft.com/office/powerpoint/2010/main" val="32467806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119</a:t>
            </a:fld>
            <a:endParaRPr lang="zh-CN" altLang="en-US"/>
          </a:p>
        </p:txBody>
      </p:sp>
    </p:spTree>
    <p:extLst>
      <p:ext uri="{BB962C8B-B14F-4D97-AF65-F5344CB8AC3E}">
        <p14:creationId xmlns:p14="http://schemas.microsoft.com/office/powerpoint/2010/main" val="32467806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120</a:t>
            </a:fld>
            <a:endParaRPr lang="zh-CN" altLang="en-US"/>
          </a:p>
        </p:txBody>
      </p:sp>
    </p:spTree>
    <p:extLst>
      <p:ext uri="{BB962C8B-B14F-4D97-AF65-F5344CB8AC3E}">
        <p14:creationId xmlns:p14="http://schemas.microsoft.com/office/powerpoint/2010/main" val="39451966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121</a:t>
            </a:fld>
            <a:endParaRPr lang="zh-CN" altLang="en-US"/>
          </a:p>
        </p:txBody>
      </p:sp>
    </p:spTree>
    <p:extLst>
      <p:ext uri="{BB962C8B-B14F-4D97-AF65-F5344CB8AC3E}">
        <p14:creationId xmlns:p14="http://schemas.microsoft.com/office/powerpoint/2010/main" val="3945196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407595540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122</a:t>
            </a:fld>
            <a:endParaRPr lang="zh-CN" altLang="en-US"/>
          </a:p>
        </p:txBody>
      </p:sp>
    </p:spTree>
    <p:extLst>
      <p:ext uri="{BB962C8B-B14F-4D97-AF65-F5344CB8AC3E}">
        <p14:creationId xmlns:p14="http://schemas.microsoft.com/office/powerpoint/2010/main" val="14256389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123</a:t>
            </a:fld>
            <a:endParaRPr lang="zh-CN" altLang="en-US"/>
          </a:p>
        </p:txBody>
      </p:sp>
    </p:spTree>
    <p:extLst>
      <p:ext uri="{BB962C8B-B14F-4D97-AF65-F5344CB8AC3E}">
        <p14:creationId xmlns:p14="http://schemas.microsoft.com/office/powerpoint/2010/main" val="5427815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124</a:t>
            </a:fld>
            <a:endParaRPr lang="zh-CN" altLang="en-US"/>
          </a:p>
        </p:txBody>
      </p:sp>
    </p:spTree>
    <p:extLst>
      <p:ext uri="{BB962C8B-B14F-4D97-AF65-F5344CB8AC3E}">
        <p14:creationId xmlns:p14="http://schemas.microsoft.com/office/powerpoint/2010/main" val="41595365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125</a:t>
            </a:fld>
            <a:endParaRPr lang="zh-CN" altLang="en-US"/>
          </a:p>
        </p:txBody>
      </p:sp>
    </p:spTree>
    <p:extLst>
      <p:ext uri="{BB962C8B-B14F-4D97-AF65-F5344CB8AC3E}">
        <p14:creationId xmlns:p14="http://schemas.microsoft.com/office/powerpoint/2010/main" val="41595365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126</a:t>
            </a:fld>
            <a:endParaRPr lang="zh-CN" altLang="en-US"/>
          </a:p>
        </p:txBody>
      </p:sp>
    </p:spTree>
    <p:extLst>
      <p:ext uri="{BB962C8B-B14F-4D97-AF65-F5344CB8AC3E}">
        <p14:creationId xmlns:p14="http://schemas.microsoft.com/office/powerpoint/2010/main" val="41595365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127</a:t>
            </a:fld>
            <a:endParaRPr lang="zh-CN" altLang="en-US"/>
          </a:p>
        </p:txBody>
      </p:sp>
    </p:spTree>
    <p:extLst>
      <p:ext uri="{BB962C8B-B14F-4D97-AF65-F5344CB8AC3E}">
        <p14:creationId xmlns:p14="http://schemas.microsoft.com/office/powerpoint/2010/main" val="41595365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128</a:t>
            </a:fld>
            <a:endParaRPr lang="zh-CN" altLang="en-US"/>
          </a:p>
        </p:txBody>
      </p:sp>
    </p:spTree>
    <p:extLst>
      <p:ext uri="{BB962C8B-B14F-4D97-AF65-F5344CB8AC3E}">
        <p14:creationId xmlns:p14="http://schemas.microsoft.com/office/powerpoint/2010/main" val="41595365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129</a:t>
            </a:fld>
            <a:endParaRPr lang="zh-CN" altLang="en-US"/>
          </a:p>
        </p:txBody>
      </p:sp>
    </p:spTree>
    <p:extLst>
      <p:ext uri="{BB962C8B-B14F-4D97-AF65-F5344CB8AC3E}">
        <p14:creationId xmlns:p14="http://schemas.microsoft.com/office/powerpoint/2010/main" val="39144354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130</a:t>
            </a:fld>
            <a:endParaRPr lang="zh-CN" altLang="en-US"/>
          </a:p>
        </p:txBody>
      </p:sp>
    </p:spTree>
    <p:extLst>
      <p:ext uri="{BB962C8B-B14F-4D97-AF65-F5344CB8AC3E}">
        <p14:creationId xmlns:p14="http://schemas.microsoft.com/office/powerpoint/2010/main" val="415953655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131</a:t>
            </a:fld>
            <a:endParaRPr lang="zh-CN" altLang="en-US"/>
          </a:p>
        </p:txBody>
      </p:sp>
    </p:spTree>
    <p:extLst>
      <p:ext uri="{BB962C8B-B14F-4D97-AF65-F5344CB8AC3E}">
        <p14:creationId xmlns:p14="http://schemas.microsoft.com/office/powerpoint/2010/main" val="3914435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87316788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132</a:t>
            </a:fld>
            <a:endParaRPr lang="zh-CN" altLang="en-US"/>
          </a:p>
        </p:txBody>
      </p:sp>
    </p:spTree>
    <p:extLst>
      <p:ext uri="{BB962C8B-B14F-4D97-AF65-F5344CB8AC3E}">
        <p14:creationId xmlns:p14="http://schemas.microsoft.com/office/powerpoint/2010/main" val="41595365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133</a:t>
            </a:fld>
            <a:endParaRPr lang="zh-CN" altLang="en-US"/>
          </a:p>
        </p:txBody>
      </p:sp>
    </p:spTree>
    <p:extLst>
      <p:ext uri="{BB962C8B-B14F-4D97-AF65-F5344CB8AC3E}">
        <p14:creationId xmlns:p14="http://schemas.microsoft.com/office/powerpoint/2010/main" val="41595365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134</a:t>
            </a:fld>
            <a:endParaRPr lang="zh-CN" altLang="en-US"/>
          </a:p>
        </p:txBody>
      </p:sp>
    </p:spTree>
    <p:extLst>
      <p:ext uri="{BB962C8B-B14F-4D97-AF65-F5344CB8AC3E}">
        <p14:creationId xmlns:p14="http://schemas.microsoft.com/office/powerpoint/2010/main" val="41595365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135</a:t>
            </a:fld>
            <a:endParaRPr lang="zh-CN" altLang="en-US"/>
          </a:p>
        </p:txBody>
      </p:sp>
    </p:spTree>
    <p:extLst>
      <p:ext uri="{BB962C8B-B14F-4D97-AF65-F5344CB8AC3E}">
        <p14:creationId xmlns:p14="http://schemas.microsoft.com/office/powerpoint/2010/main" val="41595365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136</a:t>
            </a:fld>
            <a:endParaRPr lang="zh-CN" altLang="en-US"/>
          </a:p>
        </p:txBody>
      </p:sp>
    </p:spTree>
    <p:extLst>
      <p:ext uri="{BB962C8B-B14F-4D97-AF65-F5344CB8AC3E}">
        <p14:creationId xmlns:p14="http://schemas.microsoft.com/office/powerpoint/2010/main" val="136528292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137</a:t>
            </a:fld>
            <a:endParaRPr lang="zh-CN" altLang="en-US"/>
          </a:p>
        </p:txBody>
      </p:sp>
    </p:spTree>
    <p:extLst>
      <p:ext uri="{BB962C8B-B14F-4D97-AF65-F5344CB8AC3E}">
        <p14:creationId xmlns:p14="http://schemas.microsoft.com/office/powerpoint/2010/main" val="35070087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138</a:t>
            </a:fld>
            <a:endParaRPr lang="zh-CN" altLang="en-US"/>
          </a:p>
        </p:txBody>
      </p:sp>
    </p:spTree>
    <p:extLst>
      <p:ext uri="{BB962C8B-B14F-4D97-AF65-F5344CB8AC3E}">
        <p14:creationId xmlns:p14="http://schemas.microsoft.com/office/powerpoint/2010/main" val="29138280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139</a:t>
            </a:fld>
            <a:endParaRPr lang="zh-CN" altLang="en-US"/>
          </a:p>
        </p:txBody>
      </p:sp>
    </p:spTree>
    <p:extLst>
      <p:ext uri="{BB962C8B-B14F-4D97-AF65-F5344CB8AC3E}">
        <p14:creationId xmlns:p14="http://schemas.microsoft.com/office/powerpoint/2010/main" val="279417691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140</a:t>
            </a:fld>
            <a:endParaRPr lang="zh-CN" altLang="en-US"/>
          </a:p>
        </p:txBody>
      </p:sp>
    </p:spTree>
    <p:extLst>
      <p:ext uri="{BB962C8B-B14F-4D97-AF65-F5344CB8AC3E}">
        <p14:creationId xmlns:p14="http://schemas.microsoft.com/office/powerpoint/2010/main" val="9190483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141</a:t>
            </a:fld>
            <a:endParaRPr lang="zh-CN" altLang="en-US"/>
          </a:p>
        </p:txBody>
      </p:sp>
    </p:spTree>
    <p:extLst>
      <p:ext uri="{BB962C8B-B14F-4D97-AF65-F5344CB8AC3E}">
        <p14:creationId xmlns:p14="http://schemas.microsoft.com/office/powerpoint/2010/main" val="3481749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26800730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142</a:t>
            </a:fld>
            <a:endParaRPr lang="zh-CN" altLang="en-US"/>
          </a:p>
        </p:txBody>
      </p:sp>
    </p:spTree>
    <p:extLst>
      <p:ext uri="{BB962C8B-B14F-4D97-AF65-F5344CB8AC3E}">
        <p14:creationId xmlns:p14="http://schemas.microsoft.com/office/powerpoint/2010/main" val="34817498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143</a:t>
            </a:fld>
            <a:endParaRPr lang="zh-CN" altLang="en-US"/>
          </a:p>
        </p:txBody>
      </p:sp>
    </p:spTree>
    <p:extLst>
      <p:ext uri="{BB962C8B-B14F-4D97-AF65-F5344CB8AC3E}">
        <p14:creationId xmlns:p14="http://schemas.microsoft.com/office/powerpoint/2010/main" val="33725288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144</a:t>
            </a:fld>
            <a:endParaRPr lang="zh-CN" altLang="en-US"/>
          </a:p>
        </p:txBody>
      </p:sp>
    </p:spTree>
    <p:extLst>
      <p:ext uri="{BB962C8B-B14F-4D97-AF65-F5344CB8AC3E}">
        <p14:creationId xmlns:p14="http://schemas.microsoft.com/office/powerpoint/2010/main" val="15337923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145</a:t>
            </a:fld>
            <a:endParaRPr lang="zh-CN" altLang="en-US"/>
          </a:p>
        </p:txBody>
      </p:sp>
    </p:spTree>
    <p:extLst>
      <p:ext uri="{BB962C8B-B14F-4D97-AF65-F5344CB8AC3E}">
        <p14:creationId xmlns:p14="http://schemas.microsoft.com/office/powerpoint/2010/main" val="15337923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146</a:t>
            </a:fld>
            <a:endParaRPr lang="zh-CN" altLang="en-US"/>
          </a:p>
        </p:txBody>
      </p:sp>
    </p:spTree>
    <p:extLst>
      <p:ext uri="{BB962C8B-B14F-4D97-AF65-F5344CB8AC3E}">
        <p14:creationId xmlns:p14="http://schemas.microsoft.com/office/powerpoint/2010/main" val="293736885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147</a:t>
            </a:fld>
            <a:endParaRPr lang="zh-CN" altLang="en-US"/>
          </a:p>
        </p:txBody>
      </p:sp>
    </p:spTree>
    <p:extLst>
      <p:ext uri="{BB962C8B-B14F-4D97-AF65-F5344CB8AC3E}">
        <p14:creationId xmlns:p14="http://schemas.microsoft.com/office/powerpoint/2010/main" val="293736885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148</a:t>
            </a:fld>
            <a:endParaRPr lang="zh-CN" altLang="en-US"/>
          </a:p>
        </p:txBody>
      </p:sp>
    </p:spTree>
    <p:extLst>
      <p:ext uri="{BB962C8B-B14F-4D97-AF65-F5344CB8AC3E}">
        <p14:creationId xmlns:p14="http://schemas.microsoft.com/office/powerpoint/2010/main" val="293634871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149</a:t>
            </a:fld>
            <a:endParaRPr lang="zh-CN" altLang="en-US"/>
          </a:p>
        </p:txBody>
      </p:sp>
    </p:spTree>
    <p:extLst>
      <p:ext uri="{BB962C8B-B14F-4D97-AF65-F5344CB8AC3E}">
        <p14:creationId xmlns:p14="http://schemas.microsoft.com/office/powerpoint/2010/main" val="2936348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44518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1803330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511838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2447341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2881695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476D3-0A9C-4304-A2B4-0F4285B21607}" type="slidenum">
              <a:rPr lang="zh-CN" altLang="en-US" smtClean="0"/>
              <a:t>4</a:t>
            </a:fld>
            <a:endParaRPr lang="zh-CN" altLang="en-US"/>
          </a:p>
        </p:txBody>
      </p:sp>
    </p:spTree>
    <p:extLst>
      <p:ext uri="{BB962C8B-B14F-4D97-AF65-F5344CB8AC3E}">
        <p14:creationId xmlns:p14="http://schemas.microsoft.com/office/powerpoint/2010/main" val="2528673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1711947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3834600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369048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418230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1258934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737884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1850303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1274963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3999309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3986025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3113038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3986025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1803330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1803330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35</a:t>
            </a:fld>
            <a:endParaRPr lang="zh-CN" altLang="en-US"/>
          </a:p>
        </p:txBody>
      </p:sp>
    </p:spTree>
    <p:extLst>
      <p:ext uri="{BB962C8B-B14F-4D97-AF65-F5344CB8AC3E}">
        <p14:creationId xmlns:p14="http://schemas.microsoft.com/office/powerpoint/2010/main" val="2651540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36</a:t>
            </a:fld>
            <a:endParaRPr lang="zh-CN" altLang="en-US"/>
          </a:p>
        </p:txBody>
      </p:sp>
    </p:spTree>
    <p:extLst>
      <p:ext uri="{BB962C8B-B14F-4D97-AF65-F5344CB8AC3E}">
        <p14:creationId xmlns:p14="http://schemas.microsoft.com/office/powerpoint/2010/main" val="1683870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37</a:t>
            </a:fld>
            <a:endParaRPr lang="zh-CN" altLang="en-US"/>
          </a:p>
        </p:txBody>
      </p:sp>
    </p:spTree>
    <p:extLst>
      <p:ext uri="{BB962C8B-B14F-4D97-AF65-F5344CB8AC3E}">
        <p14:creationId xmlns:p14="http://schemas.microsoft.com/office/powerpoint/2010/main" val="3308478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1683870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39</a:t>
            </a:fld>
            <a:endParaRPr lang="zh-CN" altLang="en-US"/>
          </a:p>
        </p:txBody>
      </p:sp>
    </p:spTree>
    <p:extLst>
      <p:ext uri="{BB962C8B-B14F-4D97-AF65-F5344CB8AC3E}">
        <p14:creationId xmlns:p14="http://schemas.microsoft.com/office/powerpoint/2010/main" val="3308478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40</a:t>
            </a:fld>
            <a:endParaRPr lang="zh-CN" altLang="en-US"/>
          </a:p>
        </p:txBody>
      </p:sp>
    </p:spTree>
    <p:extLst>
      <p:ext uri="{BB962C8B-B14F-4D97-AF65-F5344CB8AC3E}">
        <p14:creationId xmlns:p14="http://schemas.microsoft.com/office/powerpoint/2010/main" val="2009569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41</a:t>
            </a:fld>
            <a:endParaRPr lang="zh-CN" altLang="en-US"/>
          </a:p>
        </p:txBody>
      </p:sp>
    </p:spTree>
    <p:extLst>
      <p:ext uri="{BB962C8B-B14F-4D97-AF65-F5344CB8AC3E}">
        <p14:creationId xmlns:p14="http://schemas.microsoft.com/office/powerpoint/2010/main" val="292176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1368872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42</a:t>
            </a:fld>
            <a:endParaRPr lang="zh-CN" altLang="en-US"/>
          </a:p>
        </p:txBody>
      </p:sp>
    </p:spTree>
    <p:extLst>
      <p:ext uri="{BB962C8B-B14F-4D97-AF65-F5344CB8AC3E}">
        <p14:creationId xmlns:p14="http://schemas.microsoft.com/office/powerpoint/2010/main" val="9252256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extLst>
      <p:ext uri="{BB962C8B-B14F-4D97-AF65-F5344CB8AC3E}">
        <p14:creationId xmlns:p14="http://schemas.microsoft.com/office/powerpoint/2010/main" val="970375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44</a:t>
            </a:fld>
            <a:endParaRPr lang="zh-CN" altLang="en-US"/>
          </a:p>
        </p:txBody>
      </p:sp>
    </p:spTree>
    <p:extLst>
      <p:ext uri="{BB962C8B-B14F-4D97-AF65-F5344CB8AC3E}">
        <p14:creationId xmlns:p14="http://schemas.microsoft.com/office/powerpoint/2010/main" val="1469675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45</a:t>
            </a:fld>
            <a:endParaRPr lang="zh-CN" altLang="en-US"/>
          </a:p>
        </p:txBody>
      </p:sp>
    </p:spTree>
    <p:extLst>
      <p:ext uri="{BB962C8B-B14F-4D97-AF65-F5344CB8AC3E}">
        <p14:creationId xmlns:p14="http://schemas.microsoft.com/office/powerpoint/2010/main" val="3859159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46</a:t>
            </a:fld>
            <a:endParaRPr lang="zh-CN" altLang="en-US"/>
          </a:p>
        </p:txBody>
      </p:sp>
    </p:spTree>
    <p:extLst>
      <p:ext uri="{BB962C8B-B14F-4D97-AF65-F5344CB8AC3E}">
        <p14:creationId xmlns:p14="http://schemas.microsoft.com/office/powerpoint/2010/main" val="258991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47</a:t>
            </a:fld>
            <a:endParaRPr lang="zh-CN" altLang="en-US"/>
          </a:p>
        </p:txBody>
      </p:sp>
    </p:spTree>
    <p:extLst>
      <p:ext uri="{BB962C8B-B14F-4D97-AF65-F5344CB8AC3E}">
        <p14:creationId xmlns:p14="http://schemas.microsoft.com/office/powerpoint/2010/main" val="883362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48</a:t>
            </a:fld>
            <a:endParaRPr lang="zh-CN" altLang="en-US"/>
          </a:p>
        </p:txBody>
      </p:sp>
    </p:spTree>
    <p:extLst>
      <p:ext uri="{BB962C8B-B14F-4D97-AF65-F5344CB8AC3E}">
        <p14:creationId xmlns:p14="http://schemas.microsoft.com/office/powerpoint/2010/main" val="10858082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49</a:t>
            </a:fld>
            <a:endParaRPr lang="zh-CN" altLang="en-US"/>
          </a:p>
        </p:txBody>
      </p:sp>
    </p:spTree>
    <p:extLst>
      <p:ext uri="{BB962C8B-B14F-4D97-AF65-F5344CB8AC3E}">
        <p14:creationId xmlns:p14="http://schemas.microsoft.com/office/powerpoint/2010/main" val="12854911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50</a:t>
            </a:fld>
            <a:endParaRPr lang="zh-CN" altLang="en-US"/>
          </a:p>
        </p:txBody>
      </p:sp>
    </p:spTree>
    <p:extLst>
      <p:ext uri="{BB962C8B-B14F-4D97-AF65-F5344CB8AC3E}">
        <p14:creationId xmlns:p14="http://schemas.microsoft.com/office/powerpoint/2010/main" val="3949853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51</a:t>
            </a:fld>
            <a:endParaRPr lang="zh-CN" altLang="en-US"/>
          </a:p>
        </p:txBody>
      </p:sp>
    </p:spTree>
    <p:extLst>
      <p:ext uri="{BB962C8B-B14F-4D97-AF65-F5344CB8AC3E}">
        <p14:creationId xmlns:p14="http://schemas.microsoft.com/office/powerpoint/2010/main" val="3389640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3861455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6124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53</a:t>
            </a:fld>
            <a:endParaRPr lang="zh-CN" altLang="en-US"/>
          </a:p>
        </p:txBody>
      </p:sp>
    </p:spTree>
    <p:extLst>
      <p:ext uri="{BB962C8B-B14F-4D97-AF65-F5344CB8AC3E}">
        <p14:creationId xmlns:p14="http://schemas.microsoft.com/office/powerpoint/2010/main" val="16471873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54</a:t>
            </a:fld>
            <a:endParaRPr lang="zh-CN" altLang="en-US"/>
          </a:p>
        </p:txBody>
      </p:sp>
    </p:spTree>
    <p:extLst>
      <p:ext uri="{BB962C8B-B14F-4D97-AF65-F5344CB8AC3E}">
        <p14:creationId xmlns:p14="http://schemas.microsoft.com/office/powerpoint/2010/main" val="7965026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55</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56</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57</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58</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59</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61</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29756301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62</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63</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64</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65</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66</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67</a:t>
            </a:fld>
            <a:endParaRPr lang="zh-CN" altLang="en-US"/>
          </a:p>
        </p:txBody>
      </p:sp>
    </p:spTree>
    <p:extLst>
      <p:ext uri="{BB962C8B-B14F-4D97-AF65-F5344CB8AC3E}">
        <p14:creationId xmlns:p14="http://schemas.microsoft.com/office/powerpoint/2010/main" val="6175270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68</a:t>
            </a:fld>
            <a:endParaRPr lang="zh-CN" altLang="en-US"/>
          </a:p>
        </p:txBody>
      </p:sp>
    </p:spTree>
    <p:extLst>
      <p:ext uri="{BB962C8B-B14F-4D97-AF65-F5344CB8AC3E}">
        <p14:creationId xmlns:p14="http://schemas.microsoft.com/office/powerpoint/2010/main" val="16727598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69</a:t>
            </a:fld>
            <a:endParaRPr lang="zh-CN" altLang="en-US"/>
          </a:p>
        </p:txBody>
      </p:sp>
    </p:spTree>
    <p:extLst>
      <p:ext uri="{BB962C8B-B14F-4D97-AF65-F5344CB8AC3E}">
        <p14:creationId xmlns:p14="http://schemas.microsoft.com/office/powerpoint/2010/main" val="22472659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70</a:t>
            </a:fld>
            <a:endParaRPr lang="zh-CN" altLang="en-US"/>
          </a:p>
        </p:txBody>
      </p:sp>
    </p:spTree>
    <p:extLst>
      <p:ext uri="{BB962C8B-B14F-4D97-AF65-F5344CB8AC3E}">
        <p14:creationId xmlns:p14="http://schemas.microsoft.com/office/powerpoint/2010/main" val="1250528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71</a:t>
            </a:fld>
            <a:endParaRPr lang="zh-CN" altLang="en-US"/>
          </a:p>
        </p:txBody>
      </p:sp>
    </p:spTree>
    <p:extLst>
      <p:ext uri="{BB962C8B-B14F-4D97-AF65-F5344CB8AC3E}">
        <p14:creationId xmlns:p14="http://schemas.microsoft.com/office/powerpoint/2010/main" val="894901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13176951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72</a:t>
            </a:fld>
            <a:endParaRPr lang="zh-CN" altLang="en-US"/>
          </a:p>
        </p:txBody>
      </p:sp>
    </p:spTree>
    <p:extLst>
      <p:ext uri="{BB962C8B-B14F-4D97-AF65-F5344CB8AC3E}">
        <p14:creationId xmlns:p14="http://schemas.microsoft.com/office/powerpoint/2010/main" val="20938593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73</a:t>
            </a:fld>
            <a:endParaRPr lang="zh-CN" altLang="en-US"/>
          </a:p>
        </p:txBody>
      </p:sp>
    </p:spTree>
    <p:extLst>
      <p:ext uri="{BB962C8B-B14F-4D97-AF65-F5344CB8AC3E}">
        <p14:creationId xmlns:p14="http://schemas.microsoft.com/office/powerpoint/2010/main" val="25671325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74</a:t>
            </a:fld>
            <a:endParaRPr lang="zh-CN" altLang="en-US"/>
          </a:p>
        </p:txBody>
      </p:sp>
    </p:spTree>
    <p:extLst>
      <p:ext uri="{BB962C8B-B14F-4D97-AF65-F5344CB8AC3E}">
        <p14:creationId xmlns:p14="http://schemas.microsoft.com/office/powerpoint/2010/main" val="32233328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75</a:t>
            </a:fld>
            <a:endParaRPr lang="zh-CN" altLang="en-US"/>
          </a:p>
        </p:txBody>
      </p:sp>
    </p:spTree>
    <p:extLst>
      <p:ext uri="{BB962C8B-B14F-4D97-AF65-F5344CB8AC3E}">
        <p14:creationId xmlns:p14="http://schemas.microsoft.com/office/powerpoint/2010/main" val="3844685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76</a:t>
            </a:fld>
            <a:endParaRPr lang="zh-CN" altLang="en-US"/>
          </a:p>
        </p:txBody>
      </p:sp>
    </p:spTree>
    <p:extLst>
      <p:ext uri="{BB962C8B-B14F-4D97-AF65-F5344CB8AC3E}">
        <p14:creationId xmlns:p14="http://schemas.microsoft.com/office/powerpoint/2010/main" val="42482239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77</a:t>
            </a:fld>
            <a:endParaRPr lang="zh-CN" altLang="en-US"/>
          </a:p>
        </p:txBody>
      </p:sp>
    </p:spTree>
    <p:extLst>
      <p:ext uri="{BB962C8B-B14F-4D97-AF65-F5344CB8AC3E}">
        <p14:creationId xmlns:p14="http://schemas.microsoft.com/office/powerpoint/2010/main" val="3933358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78</a:t>
            </a:fld>
            <a:endParaRPr lang="zh-CN" altLang="en-US"/>
          </a:p>
        </p:txBody>
      </p:sp>
    </p:spTree>
    <p:extLst>
      <p:ext uri="{BB962C8B-B14F-4D97-AF65-F5344CB8AC3E}">
        <p14:creationId xmlns:p14="http://schemas.microsoft.com/office/powerpoint/2010/main" val="39657856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79</a:t>
            </a:fld>
            <a:endParaRPr lang="zh-CN" altLang="en-US"/>
          </a:p>
        </p:txBody>
      </p:sp>
    </p:spTree>
    <p:extLst>
      <p:ext uri="{BB962C8B-B14F-4D97-AF65-F5344CB8AC3E}">
        <p14:creationId xmlns:p14="http://schemas.microsoft.com/office/powerpoint/2010/main" val="7964409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80</a:t>
            </a:fld>
            <a:endParaRPr lang="zh-CN" altLang="en-US"/>
          </a:p>
        </p:txBody>
      </p:sp>
    </p:spTree>
    <p:extLst>
      <p:ext uri="{BB962C8B-B14F-4D97-AF65-F5344CB8AC3E}">
        <p14:creationId xmlns:p14="http://schemas.microsoft.com/office/powerpoint/2010/main" val="2601641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81</a:t>
            </a:fld>
            <a:endParaRPr lang="zh-CN" altLang="en-US"/>
          </a:p>
        </p:txBody>
      </p:sp>
    </p:spTree>
    <p:extLst>
      <p:ext uri="{BB962C8B-B14F-4D97-AF65-F5344CB8AC3E}">
        <p14:creationId xmlns:p14="http://schemas.microsoft.com/office/powerpoint/2010/main" val="237958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13176951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82</a:t>
            </a:fld>
            <a:endParaRPr lang="zh-CN" altLang="en-US"/>
          </a:p>
        </p:txBody>
      </p:sp>
    </p:spTree>
    <p:extLst>
      <p:ext uri="{BB962C8B-B14F-4D97-AF65-F5344CB8AC3E}">
        <p14:creationId xmlns:p14="http://schemas.microsoft.com/office/powerpoint/2010/main" val="2358888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83</a:t>
            </a:fld>
            <a:endParaRPr lang="zh-CN" altLang="en-US"/>
          </a:p>
        </p:txBody>
      </p:sp>
    </p:spTree>
    <p:extLst>
      <p:ext uri="{BB962C8B-B14F-4D97-AF65-F5344CB8AC3E}">
        <p14:creationId xmlns:p14="http://schemas.microsoft.com/office/powerpoint/2010/main" val="11884396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783541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85</a:t>
            </a:fld>
            <a:endParaRPr lang="zh-CN" altLang="en-US"/>
          </a:p>
        </p:txBody>
      </p:sp>
    </p:spTree>
    <p:extLst>
      <p:ext uri="{BB962C8B-B14F-4D97-AF65-F5344CB8AC3E}">
        <p14:creationId xmlns:p14="http://schemas.microsoft.com/office/powerpoint/2010/main" val="11098364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86</a:t>
            </a:fld>
            <a:endParaRPr lang="zh-CN" altLang="en-US"/>
          </a:p>
        </p:txBody>
      </p:sp>
    </p:spTree>
    <p:extLst>
      <p:ext uri="{BB962C8B-B14F-4D97-AF65-F5344CB8AC3E}">
        <p14:creationId xmlns:p14="http://schemas.microsoft.com/office/powerpoint/2010/main" val="5016810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87</a:t>
            </a:fld>
            <a:endParaRPr lang="zh-CN" altLang="en-US"/>
          </a:p>
        </p:txBody>
      </p:sp>
    </p:spTree>
    <p:extLst>
      <p:ext uri="{BB962C8B-B14F-4D97-AF65-F5344CB8AC3E}">
        <p14:creationId xmlns:p14="http://schemas.microsoft.com/office/powerpoint/2010/main" val="21451876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88</a:t>
            </a:fld>
            <a:endParaRPr lang="zh-CN" altLang="en-US"/>
          </a:p>
        </p:txBody>
      </p:sp>
    </p:spTree>
    <p:extLst>
      <p:ext uri="{BB962C8B-B14F-4D97-AF65-F5344CB8AC3E}">
        <p14:creationId xmlns:p14="http://schemas.microsoft.com/office/powerpoint/2010/main" val="2240235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89</a:t>
            </a:fld>
            <a:endParaRPr lang="zh-CN" altLang="en-US"/>
          </a:p>
        </p:txBody>
      </p:sp>
    </p:spTree>
    <p:extLst>
      <p:ext uri="{BB962C8B-B14F-4D97-AF65-F5344CB8AC3E}">
        <p14:creationId xmlns:p14="http://schemas.microsoft.com/office/powerpoint/2010/main" val="14113631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90</a:t>
            </a:fld>
            <a:endParaRPr lang="zh-CN" altLang="en-US"/>
          </a:p>
        </p:txBody>
      </p:sp>
    </p:spTree>
    <p:extLst>
      <p:ext uri="{BB962C8B-B14F-4D97-AF65-F5344CB8AC3E}">
        <p14:creationId xmlns:p14="http://schemas.microsoft.com/office/powerpoint/2010/main" val="16909565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91</a:t>
            </a:fld>
            <a:endParaRPr lang="zh-CN" altLang="en-US"/>
          </a:p>
        </p:txBody>
      </p:sp>
    </p:spTree>
    <p:extLst>
      <p:ext uri="{BB962C8B-B14F-4D97-AF65-F5344CB8AC3E}">
        <p14:creationId xmlns:p14="http://schemas.microsoft.com/office/powerpoint/2010/main" val="281864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29393571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92</a:t>
            </a:fld>
            <a:endParaRPr lang="zh-CN" altLang="en-US"/>
          </a:p>
        </p:txBody>
      </p:sp>
    </p:spTree>
    <p:extLst>
      <p:ext uri="{BB962C8B-B14F-4D97-AF65-F5344CB8AC3E}">
        <p14:creationId xmlns:p14="http://schemas.microsoft.com/office/powerpoint/2010/main" val="14113631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93</a:t>
            </a:fld>
            <a:endParaRPr lang="zh-CN" altLang="en-US"/>
          </a:p>
        </p:txBody>
      </p:sp>
    </p:spTree>
    <p:extLst>
      <p:ext uri="{BB962C8B-B14F-4D97-AF65-F5344CB8AC3E}">
        <p14:creationId xmlns:p14="http://schemas.microsoft.com/office/powerpoint/2010/main" val="11227713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94</a:t>
            </a:fld>
            <a:endParaRPr lang="zh-CN" altLang="en-US"/>
          </a:p>
        </p:txBody>
      </p:sp>
    </p:spTree>
    <p:extLst>
      <p:ext uri="{BB962C8B-B14F-4D97-AF65-F5344CB8AC3E}">
        <p14:creationId xmlns:p14="http://schemas.microsoft.com/office/powerpoint/2010/main" val="34803697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95</a:t>
            </a:fld>
            <a:endParaRPr lang="zh-CN" altLang="en-US"/>
          </a:p>
        </p:txBody>
      </p:sp>
    </p:spTree>
    <p:extLst>
      <p:ext uri="{BB962C8B-B14F-4D97-AF65-F5344CB8AC3E}">
        <p14:creationId xmlns:p14="http://schemas.microsoft.com/office/powerpoint/2010/main" val="12286720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96</a:t>
            </a:fld>
            <a:endParaRPr lang="zh-CN" altLang="en-US"/>
          </a:p>
        </p:txBody>
      </p:sp>
    </p:spTree>
    <p:extLst>
      <p:ext uri="{BB962C8B-B14F-4D97-AF65-F5344CB8AC3E}">
        <p14:creationId xmlns:p14="http://schemas.microsoft.com/office/powerpoint/2010/main" val="2689905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97</a:t>
            </a:fld>
            <a:endParaRPr lang="zh-CN" altLang="en-US"/>
          </a:p>
        </p:txBody>
      </p:sp>
    </p:spTree>
    <p:extLst>
      <p:ext uri="{BB962C8B-B14F-4D97-AF65-F5344CB8AC3E}">
        <p14:creationId xmlns:p14="http://schemas.microsoft.com/office/powerpoint/2010/main" val="38527584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98</a:t>
            </a:fld>
            <a:endParaRPr lang="zh-CN" altLang="en-US"/>
          </a:p>
        </p:txBody>
      </p:sp>
    </p:spTree>
    <p:extLst>
      <p:ext uri="{BB962C8B-B14F-4D97-AF65-F5344CB8AC3E}">
        <p14:creationId xmlns:p14="http://schemas.microsoft.com/office/powerpoint/2010/main" val="38527584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99</a:t>
            </a:fld>
            <a:endParaRPr lang="zh-CN" altLang="en-US"/>
          </a:p>
        </p:txBody>
      </p:sp>
    </p:spTree>
    <p:extLst>
      <p:ext uri="{BB962C8B-B14F-4D97-AF65-F5344CB8AC3E}">
        <p14:creationId xmlns:p14="http://schemas.microsoft.com/office/powerpoint/2010/main" val="38527584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100</a:t>
            </a:fld>
            <a:endParaRPr lang="zh-CN" altLang="en-US"/>
          </a:p>
        </p:txBody>
      </p:sp>
    </p:spTree>
    <p:extLst>
      <p:ext uri="{BB962C8B-B14F-4D97-AF65-F5344CB8AC3E}">
        <p14:creationId xmlns:p14="http://schemas.microsoft.com/office/powerpoint/2010/main" val="14874574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101</a:t>
            </a:fld>
            <a:endParaRPr lang="zh-CN" altLang="en-US"/>
          </a:p>
        </p:txBody>
      </p:sp>
    </p:spTree>
    <p:extLst>
      <p:ext uri="{BB962C8B-B14F-4D97-AF65-F5344CB8AC3E}">
        <p14:creationId xmlns:p14="http://schemas.microsoft.com/office/powerpoint/2010/main" val="1487457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B2765790-E418-4DE2-9336-BBB8A714A2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日期占位符 3">
            <a:extLst>
              <a:ext uri="{FF2B5EF4-FFF2-40B4-BE49-F238E27FC236}">
                <a16:creationId xmlns="" xmlns:a16="http://schemas.microsoft.com/office/drawing/2014/main" id="{F03FC049-C4A7-455C-BD93-392A5CF8CA64}"/>
              </a:ext>
            </a:extLst>
          </p:cNvPr>
          <p:cNvSpPr>
            <a:spLocks noGrp="1"/>
          </p:cNvSpPr>
          <p:nvPr>
            <p:ph type="dt" sz="half" idx="10"/>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endParaRPr lang="zh-CN" altLang="en-US"/>
          </a:p>
        </p:txBody>
      </p:sp>
      <p:sp>
        <p:nvSpPr>
          <p:cNvPr id="5" name="页脚占位符 4">
            <a:extLst>
              <a:ext uri="{FF2B5EF4-FFF2-40B4-BE49-F238E27FC236}">
                <a16:creationId xmlns="" xmlns:a16="http://schemas.microsoft.com/office/drawing/2014/main" id="{0486EB09-1D2E-4B10-A438-778269CCFFFD}"/>
              </a:ext>
            </a:extLst>
          </p:cNvPr>
          <p:cNvSpPr>
            <a:spLocks noGrp="1"/>
          </p:cNvSpPr>
          <p:nvPr>
            <p:ph type="ftr" sz="quarter" idx="11"/>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r>
              <a:rPr lang="zh-CN" altLang="en-US" dirty="0" smtClean="0"/>
              <a:t>第二章 逻辑代数基础</a:t>
            </a:r>
            <a:endParaRPr lang="zh-CN" altLang="en-US" dirty="0"/>
          </a:p>
        </p:txBody>
      </p:sp>
      <p:sp>
        <p:nvSpPr>
          <p:cNvPr id="6" name="灯片编号占位符 5">
            <a:extLst>
              <a:ext uri="{FF2B5EF4-FFF2-40B4-BE49-F238E27FC236}">
                <a16:creationId xmlns="" xmlns:a16="http://schemas.microsoft.com/office/drawing/2014/main" id="{C0900AE2-8197-482E-9C2B-BA6497594D4B}"/>
              </a:ext>
            </a:extLst>
          </p:cNvPr>
          <p:cNvSpPr>
            <a:spLocks noGrp="1"/>
          </p:cNvSpPr>
          <p:nvPr>
            <p:ph type="sldNum" sz="quarter" idx="12"/>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fld id="{B6D9C768-8413-45FA-BDC7-53DA68035736}" type="slidenum">
              <a:rPr lang="zh-CN" altLang="en-US" smtClean="0"/>
              <a:pPr/>
              <a:t>‹#›</a:t>
            </a:fld>
            <a:endParaRPr lang="zh-CN" altLang="en-US"/>
          </a:p>
        </p:txBody>
      </p:sp>
      <p:sp>
        <p:nvSpPr>
          <p:cNvPr id="2" name="标题 1">
            <a:extLst>
              <a:ext uri="{FF2B5EF4-FFF2-40B4-BE49-F238E27FC236}">
                <a16:creationId xmlns="" xmlns:a16="http://schemas.microsoft.com/office/drawing/2014/main" id="{F824EC45-379A-46D3-BCAF-451F68651FA5}"/>
              </a:ext>
            </a:extLst>
          </p:cNvPr>
          <p:cNvSpPr>
            <a:spLocks noGrp="1"/>
          </p:cNvSpPr>
          <p:nvPr>
            <p:ph type="ctrTitle"/>
          </p:nvPr>
        </p:nvSpPr>
        <p:spPr>
          <a:xfrm>
            <a:off x="1524000" y="1122363"/>
            <a:ext cx="6756400" cy="2387600"/>
          </a:xfrm>
        </p:spPr>
        <p:txBody>
          <a:bodyPr anchor="ctr"/>
          <a:lstStyle>
            <a:lvl1pPr algn="ctr">
              <a:defRPr sz="6000" b="1">
                <a:solidFill>
                  <a:srgbClr val="21509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 xmlns:a16="http://schemas.microsoft.com/office/drawing/2014/main" id="{6661ED13-1D89-4C5B-B4CF-B2A72DF920F8}"/>
              </a:ext>
            </a:extLst>
          </p:cNvPr>
          <p:cNvSpPr>
            <a:spLocks noGrp="1"/>
          </p:cNvSpPr>
          <p:nvPr>
            <p:ph type="subTitle" idx="1"/>
          </p:nvPr>
        </p:nvSpPr>
        <p:spPr>
          <a:xfrm>
            <a:off x="1524000" y="3602038"/>
            <a:ext cx="6766560" cy="1655762"/>
          </a:xfrm>
        </p:spPr>
        <p:txBody>
          <a:bodyPr anchor="ctr">
            <a:normAutofit/>
          </a:bodyPr>
          <a:lstStyle>
            <a:lvl1pPr marL="0" indent="0" algn="ctr">
              <a:buNone/>
              <a:defRPr sz="3600" b="1">
                <a:solidFill>
                  <a:srgbClr val="21509E"/>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663671967"/>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EEAE32E-0618-47CC-8787-925BEA28595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854B5197-DDBF-4CEE-99D9-1B29BD0421D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ABE9D977-DB12-4FE4-AB5F-B2913D44C48E}"/>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 xmlns:a16="http://schemas.microsoft.com/office/drawing/2014/main" id="{DBAFAF33-0829-4AEF-BCCF-204700A9F2E9}"/>
              </a:ext>
            </a:extLst>
          </p:cNvPr>
          <p:cNvSpPr>
            <a:spLocks noGrp="1"/>
          </p:cNvSpPr>
          <p:nvPr>
            <p:ph type="ftr" sz="quarter" idx="11"/>
          </p:nvPr>
        </p:nvSpPr>
        <p:spPr/>
        <p:txBody>
          <a:bodyPr/>
          <a:lstStyle/>
          <a:p>
            <a:r>
              <a:rPr lang="zh-CN" altLang="en-US" dirty="0" smtClean="0"/>
              <a:t>第二章 逻辑代数基础</a:t>
            </a:r>
            <a:endParaRPr lang="zh-CN" altLang="en-US" dirty="0"/>
          </a:p>
        </p:txBody>
      </p:sp>
      <p:sp>
        <p:nvSpPr>
          <p:cNvPr id="6" name="灯片编号占位符 5">
            <a:extLst>
              <a:ext uri="{FF2B5EF4-FFF2-40B4-BE49-F238E27FC236}">
                <a16:creationId xmlns="" xmlns:a16="http://schemas.microsoft.com/office/drawing/2014/main" id="{EA39165D-C847-49C8-A4FF-D88FF4FDF733}"/>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3887699520"/>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B71E5043-3C12-4801-A114-C311908244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98881ECC-5C18-4B54-9938-B2A34BD40FB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41B8C888-DAF9-4D3C-88A1-99623606EE8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 xmlns:a16="http://schemas.microsoft.com/office/drawing/2014/main" id="{5F9E94D2-2ADF-4D1C-879F-2171E91BB0EC}"/>
              </a:ext>
            </a:extLst>
          </p:cNvPr>
          <p:cNvSpPr>
            <a:spLocks noGrp="1"/>
          </p:cNvSpPr>
          <p:nvPr>
            <p:ph type="ftr" sz="quarter" idx="11"/>
          </p:nvPr>
        </p:nvSpPr>
        <p:spPr/>
        <p:txBody>
          <a:bodyPr/>
          <a:lstStyle/>
          <a:p>
            <a:r>
              <a:rPr lang="zh-CN" altLang="en-US" dirty="0" smtClean="0"/>
              <a:t>第二章 逻辑代数基础</a:t>
            </a:r>
            <a:endParaRPr lang="zh-CN" altLang="en-US" dirty="0"/>
          </a:p>
        </p:txBody>
      </p:sp>
      <p:sp>
        <p:nvSpPr>
          <p:cNvPr id="6" name="灯片编号占位符 5">
            <a:extLst>
              <a:ext uri="{FF2B5EF4-FFF2-40B4-BE49-F238E27FC236}">
                <a16:creationId xmlns="" xmlns:a16="http://schemas.microsoft.com/office/drawing/2014/main" id="{F3EEEC03-331E-4995-8995-E9F605A4418B}"/>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74108581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5"/>
          <p:cNvPicPr>
            <a:picLocks noChangeAspect="1"/>
          </p:cNvPicPr>
          <p:nvPr userDrawn="1"/>
        </p:nvPicPr>
        <p:blipFill>
          <a:blip r:embed="rId2" cstate="print"/>
          <a:stretch>
            <a:fillRect/>
          </a:stretch>
        </p:blipFill>
        <p:spPr>
          <a:xfrm>
            <a:off x="5504" y="-25400"/>
            <a:ext cx="12192000" cy="4171949"/>
          </a:xfrm>
          <a:prstGeom prst="rect">
            <a:avLst/>
          </a:prstGeom>
          <a:effectLst/>
        </p:spPr>
      </p:pic>
      <p:sp>
        <p:nvSpPr>
          <p:cNvPr id="9" name="矩形 2"/>
          <p:cNvSpPr/>
          <p:nvPr userDrawn="1"/>
        </p:nvSpPr>
        <p:spPr>
          <a:xfrm>
            <a:off x="0" y="4251163"/>
            <a:ext cx="12192000" cy="2606837"/>
          </a:xfrm>
          <a:prstGeom prst="rect">
            <a:avLst/>
          </a:prstGeom>
          <a:solidFill>
            <a:srgbClr val="213F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1219170"/>
            <a:endParaRPr lang="zh-CN" altLang="en-US" sz="1900" dirty="0">
              <a:solidFill>
                <a:prstClr val="white"/>
              </a:solidFill>
            </a:endParaRPr>
          </a:p>
        </p:txBody>
      </p:sp>
      <p:sp>
        <p:nvSpPr>
          <p:cNvPr id="5" name="Rectangle 4"/>
          <p:cNvSpPr>
            <a:spLocks noChangeArrowheads="1"/>
          </p:cNvSpPr>
          <p:nvPr userDrawn="1"/>
        </p:nvSpPr>
        <p:spPr bwMode="auto">
          <a:xfrm>
            <a:off x="1" y="4145936"/>
            <a:ext cx="7142840" cy="109728"/>
          </a:xfrm>
          <a:prstGeom prst="rect">
            <a:avLst/>
          </a:prstGeom>
          <a:solidFill>
            <a:schemeClr val="bg2"/>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6" name="Rectangle 5"/>
          <p:cNvSpPr>
            <a:spLocks noChangeArrowheads="1"/>
          </p:cNvSpPr>
          <p:nvPr userDrawn="1"/>
        </p:nvSpPr>
        <p:spPr bwMode="auto">
          <a:xfrm>
            <a:off x="7130304" y="4145936"/>
            <a:ext cx="1266216" cy="109728"/>
          </a:xfrm>
          <a:prstGeom prst="rect">
            <a:avLst/>
          </a:prstGeom>
          <a:solidFill>
            <a:schemeClr val="accent1"/>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7" name="Rectangle 6"/>
          <p:cNvSpPr>
            <a:spLocks noChangeArrowheads="1"/>
          </p:cNvSpPr>
          <p:nvPr userDrawn="1"/>
        </p:nvSpPr>
        <p:spPr bwMode="auto">
          <a:xfrm>
            <a:off x="8396522" y="4145936"/>
            <a:ext cx="1264649" cy="109728"/>
          </a:xfrm>
          <a:prstGeom prst="rect">
            <a:avLst/>
          </a:prstGeom>
          <a:solidFill>
            <a:schemeClr val="accent2"/>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10" name="Rectangle 9"/>
          <p:cNvSpPr>
            <a:spLocks noChangeArrowheads="1"/>
          </p:cNvSpPr>
          <p:nvPr userDrawn="1"/>
        </p:nvSpPr>
        <p:spPr bwMode="auto">
          <a:xfrm>
            <a:off x="9661172" y="4145936"/>
            <a:ext cx="1266216" cy="109728"/>
          </a:xfrm>
          <a:prstGeom prst="rect">
            <a:avLst/>
          </a:prstGeom>
          <a:solidFill>
            <a:schemeClr val="accent3"/>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
        <p:nvSpPr>
          <p:cNvPr id="11" name="Rectangle 10"/>
          <p:cNvSpPr>
            <a:spLocks noChangeArrowheads="1"/>
          </p:cNvSpPr>
          <p:nvPr userDrawn="1"/>
        </p:nvSpPr>
        <p:spPr bwMode="auto">
          <a:xfrm>
            <a:off x="10927389" y="4145936"/>
            <a:ext cx="1264649" cy="109728"/>
          </a:xfrm>
          <a:prstGeom prst="rect">
            <a:avLst/>
          </a:prstGeom>
          <a:solidFill>
            <a:schemeClr val="accent4"/>
          </a:solidFill>
          <a:ln>
            <a:noFill/>
          </a:ln>
        </p:spPr>
        <p:txBody>
          <a:bodyPr vert="horz" wrap="square" lIns="91414" tIns="45707" rIns="91414" bIns="45707" numCol="1" anchor="t" anchorCtr="0" compatLnSpc="1">
            <a:prstTxWarp prst="textNoShape">
              <a:avLst/>
            </a:prstTxWarp>
          </a:bodyPr>
          <a:lstStyle/>
          <a:p>
            <a:pPr defTabSz="1219170"/>
            <a:endParaRPr lang="zh-CN" altLang="en-US" sz="2400">
              <a:solidFill>
                <a:srgbClr val="44546A"/>
              </a:solidFill>
            </a:endParaRPr>
          </a:p>
        </p:txBody>
      </p:sp>
    </p:spTree>
    <p:extLst>
      <p:ext uri="{BB962C8B-B14F-4D97-AF65-F5344CB8AC3E}">
        <p14:creationId xmlns:p14="http://schemas.microsoft.com/office/powerpoint/2010/main" val="149515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0-#ppt_w/2"/>
                                          </p:val>
                                        </p:tav>
                                        <p:tav tm="100000">
                                          <p:val>
                                            <p:strVal val="#ppt_x"/>
                                          </p:val>
                                        </p:tav>
                                      </p:tavLst>
                                    </p:anim>
                                    <p:anim calcmode="lin" valueType="num">
                                      <p:cBhvr additive="base">
                                        <p:cTn id="19" dur="100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3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 calcmode="lin" valueType="num">
                                      <p:cBhvr>
                                        <p:cTn id="25" dur="500" fill="hold"/>
                                        <p:tgtEl>
                                          <p:spTgt spid="6"/>
                                        </p:tgtEl>
                                        <p:attrNameLst>
                                          <p:attrName>style.rotation</p:attrName>
                                        </p:attrNameLst>
                                      </p:cBhvr>
                                      <p:tavLst>
                                        <p:tav tm="0">
                                          <p:val>
                                            <p:fltVal val="90"/>
                                          </p:val>
                                        </p:tav>
                                        <p:tav tm="100000">
                                          <p:val>
                                            <p:fltVal val="0"/>
                                          </p:val>
                                        </p:tav>
                                      </p:tavLst>
                                    </p:anim>
                                    <p:animEffect transition="in" filter="fade">
                                      <p:cBhvr>
                                        <p:cTn id="26" dur="500"/>
                                        <p:tgtEl>
                                          <p:spTgt spid="6"/>
                                        </p:tgtEl>
                                      </p:cBhvr>
                                    </p:animEffect>
                                  </p:childTnLst>
                                </p:cTn>
                              </p:par>
                              <p:par>
                                <p:cTn id="27" presetID="31" presetClass="entr" presetSubtype="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90"/>
                                          </p:val>
                                        </p:tav>
                                        <p:tav tm="100000">
                                          <p:val>
                                            <p:fltVal val="0"/>
                                          </p:val>
                                        </p:tav>
                                      </p:tavLst>
                                    </p:anim>
                                    <p:animEffect transition="in" filter="fade">
                                      <p:cBhvr>
                                        <p:cTn id="32" dur="500"/>
                                        <p:tgtEl>
                                          <p:spTgt spid="7"/>
                                        </p:tgtEl>
                                      </p:cBhvr>
                                    </p:animEffect>
                                  </p:childTnLst>
                                </p:cTn>
                              </p:par>
                              <p:par>
                                <p:cTn id="33" presetID="31" presetClass="entr" presetSubtype="0" fill="hold" grpId="0" nodeType="withEffect">
                                  <p:stCondLst>
                                    <p:cond delay="2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 calcmode="lin" valueType="num">
                                      <p:cBhvr>
                                        <p:cTn id="37" dur="500" fill="hold"/>
                                        <p:tgtEl>
                                          <p:spTgt spid="10"/>
                                        </p:tgtEl>
                                        <p:attrNameLst>
                                          <p:attrName>style.rotation</p:attrName>
                                        </p:attrNameLst>
                                      </p:cBhvr>
                                      <p:tavLst>
                                        <p:tav tm="0">
                                          <p:val>
                                            <p:fltVal val="90"/>
                                          </p:val>
                                        </p:tav>
                                        <p:tav tm="100000">
                                          <p:val>
                                            <p:fltVal val="0"/>
                                          </p:val>
                                        </p:tav>
                                      </p:tavLst>
                                    </p:anim>
                                    <p:animEffect transition="in" filter="fade">
                                      <p:cBhvr>
                                        <p:cTn id="38" dur="500"/>
                                        <p:tgtEl>
                                          <p:spTgt spid="10"/>
                                        </p:tgtEl>
                                      </p:cBhvr>
                                    </p:animEffect>
                                  </p:childTnLst>
                                </p:cTn>
                              </p:par>
                              <p:par>
                                <p:cTn id="39" presetID="31" presetClass="entr" presetSubtype="0" fill="hold" grpId="0" nodeType="withEffect">
                                  <p:stCondLst>
                                    <p:cond delay="30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 calcmode="lin" valueType="num">
                                      <p:cBhvr>
                                        <p:cTn id="43" dur="500" fill="hold"/>
                                        <p:tgtEl>
                                          <p:spTgt spid="11"/>
                                        </p:tgtEl>
                                        <p:attrNameLst>
                                          <p:attrName>style.rotation</p:attrName>
                                        </p:attrNameLst>
                                      </p:cBhvr>
                                      <p:tavLst>
                                        <p:tav tm="0">
                                          <p:val>
                                            <p:fltVal val="90"/>
                                          </p:val>
                                        </p:tav>
                                        <p:tav tm="100000">
                                          <p:val>
                                            <p:fltVal val="0"/>
                                          </p:val>
                                        </p:tav>
                                      </p:tavLst>
                                    </p:anim>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P spid="7" grpId="0" animBg="1"/>
      <p:bldP spid="10" grpId="0" animBg="1"/>
      <p:bldP spid="11"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788336" y="1584605"/>
            <a:ext cx="4307664" cy="430766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3"/>
          </p:nvPr>
        </p:nvSpPr>
        <p:spPr>
          <a:xfrm>
            <a:off x="5012267" y="3732107"/>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6" name="Picture Placeholder 2"/>
          <p:cNvSpPr>
            <a:spLocks noGrp="1"/>
          </p:cNvSpPr>
          <p:nvPr>
            <p:ph type="pic" sz="quarter" idx="14"/>
          </p:nvPr>
        </p:nvSpPr>
        <p:spPr>
          <a:xfrm>
            <a:off x="7170251" y="3732107"/>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1573529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8" name="Picture Placeholder 3"/>
          <p:cNvSpPr>
            <a:spLocks noGrp="1"/>
          </p:cNvSpPr>
          <p:nvPr>
            <p:ph type="pic" sz="quarter" idx="19"/>
          </p:nvPr>
        </p:nvSpPr>
        <p:spPr>
          <a:xfrm>
            <a:off x="8382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07733045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WXASE 1">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2438400" y="13411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3"/>
          <p:cNvSpPr>
            <a:spLocks noGrp="1"/>
          </p:cNvSpPr>
          <p:nvPr>
            <p:ph type="pic" sz="quarter" idx="14"/>
          </p:nvPr>
        </p:nvSpPr>
        <p:spPr>
          <a:xfrm>
            <a:off x="7315200" y="13411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3"/>
          <p:cNvSpPr>
            <a:spLocks noGrp="1"/>
          </p:cNvSpPr>
          <p:nvPr>
            <p:ph type="pic" sz="quarter" idx="16"/>
          </p:nvPr>
        </p:nvSpPr>
        <p:spPr>
          <a:xfrm>
            <a:off x="0" y="31699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8"/>
          </p:nvPr>
        </p:nvSpPr>
        <p:spPr>
          <a:xfrm>
            <a:off x="4876800" y="31699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3"/>
          <p:cNvSpPr>
            <a:spLocks noGrp="1"/>
          </p:cNvSpPr>
          <p:nvPr>
            <p:ph type="pic" sz="quarter" idx="20"/>
          </p:nvPr>
        </p:nvSpPr>
        <p:spPr>
          <a:xfrm>
            <a:off x="9753600" y="31699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86410242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WXASE 2">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0" y="13411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8" name="Picture Placeholder 3"/>
          <p:cNvSpPr>
            <a:spLocks noGrp="1"/>
          </p:cNvSpPr>
          <p:nvPr>
            <p:ph type="pic" sz="quarter" idx="13"/>
          </p:nvPr>
        </p:nvSpPr>
        <p:spPr>
          <a:xfrm>
            <a:off x="2438400" y="13411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9" name="Picture Placeholder 3"/>
          <p:cNvSpPr>
            <a:spLocks noGrp="1"/>
          </p:cNvSpPr>
          <p:nvPr>
            <p:ph type="pic" sz="quarter" idx="14"/>
          </p:nvPr>
        </p:nvSpPr>
        <p:spPr>
          <a:xfrm>
            <a:off x="4876800" y="13411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5"/>
          </p:nvPr>
        </p:nvSpPr>
        <p:spPr>
          <a:xfrm>
            <a:off x="7315200" y="13411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1" name="Picture Placeholder 3"/>
          <p:cNvSpPr>
            <a:spLocks noGrp="1"/>
          </p:cNvSpPr>
          <p:nvPr>
            <p:ph type="pic" sz="quarter" idx="16"/>
          </p:nvPr>
        </p:nvSpPr>
        <p:spPr>
          <a:xfrm>
            <a:off x="9753600" y="13411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7"/>
          </p:nvPr>
        </p:nvSpPr>
        <p:spPr>
          <a:xfrm>
            <a:off x="0" y="31699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8"/>
          </p:nvPr>
        </p:nvSpPr>
        <p:spPr>
          <a:xfrm>
            <a:off x="2438400" y="31699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19"/>
          </p:nvPr>
        </p:nvSpPr>
        <p:spPr>
          <a:xfrm>
            <a:off x="4876800" y="31699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5" name="Picture Placeholder 3"/>
          <p:cNvSpPr>
            <a:spLocks noGrp="1"/>
          </p:cNvSpPr>
          <p:nvPr>
            <p:ph type="pic" sz="quarter" idx="20"/>
          </p:nvPr>
        </p:nvSpPr>
        <p:spPr>
          <a:xfrm>
            <a:off x="7315200" y="31699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6" name="Picture Placeholder 3"/>
          <p:cNvSpPr>
            <a:spLocks noGrp="1"/>
          </p:cNvSpPr>
          <p:nvPr>
            <p:ph type="pic" sz="quarter" idx="21"/>
          </p:nvPr>
        </p:nvSpPr>
        <p:spPr>
          <a:xfrm>
            <a:off x="9753600" y="3169920"/>
            <a:ext cx="2438400" cy="18288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9"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
        <p:nvSpPr>
          <p:cNvPr id="17" name="矩形 7"/>
          <p:cNvSpPr/>
          <p:nvPr userDrawn="1"/>
        </p:nvSpPr>
        <p:spPr>
          <a:xfrm>
            <a:off x="1" y="762862"/>
            <a:ext cx="12184067" cy="4570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78" tIns="60938" rIns="121878" bIns="60938" anchor="ctr"/>
          <a:lstStyle/>
          <a:p>
            <a:pPr algn="ctr" defTabSz="1219170">
              <a:defRPr/>
            </a:pPr>
            <a:endParaRPr lang="zh-CN" altLang="en-US" sz="2400" dirty="0">
              <a:solidFill>
                <a:prstClr val="white"/>
              </a:solidFill>
            </a:endParaRPr>
          </a:p>
        </p:txBody>
      </p:sp>
    </p:spTree>
    <p:extLst>
      <p:ext uri="{BB962C8B-B14F-4D97-AF65-F5344CB8AC3E}">
        <p14:creationId xmlns:p14="http://schemas.microsoft.com/office/powerpoint/2010/main" val="29184470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OWXASE 3">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2438400" y="2006600"/>
            <a:ext cx="2438400" cy="1828800"/>
          </a:xfrm>
          <a:prstGeom prst="rect">
            <a:avLst/>
          </a:prstGeom>
        </p:spPr>
        <p:txBody>
          <a:bodyPr lIns="60958" tIns="30479" rIns="60958" bIns="30479"/>
          <a:lstStyle>
            <a:lvl1pPr>
              <a:defRPr sz="1300"/>
            </a:lvl1pPr>
          </a:lstStyle>
          <a:p>
            <a:r>
              <a:rPr lang="en-US" dirty="0" smtClean="0"/>
              <a:t>Click icon to add picture</a:t>
            </a:r>
            <a:endParaRPr lang="uk-UA" dirty="0"/>
          </a:p>
        </p:txBody>
      </p:sp>
      <p:sp>
        <p:nvSpPr>
          <p:cNvPr id="8" name="Picture Placeholder 3"/>
          <p:cNvSpPr>
            <a:spLocks noGrp="1"/>
          </p:cNvSpPr>
          <p:nvPr>
            <p:ph type="pic" sz="quarter" idx="14"/>
          </p:nvPr>
        </p:nvSpPr>
        <p:spPr>
          <a:xfrm>
            <a:off x="7315200" y="20066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6"/>
          </p:nvPr>
        </p:nvSpPr>
        <p:spPr>
          <a:xfrm>
            <a:off x="0" y="38354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8"/>
          </p:nvPr>
        </p:nvSpPr>
        <p:spPr>
          <a:xfrm>
            <a:off x="4876800" y="38354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20"/>
          </p:nvPr>
        </p:nvSpPr>
        <p:spPr>
          <a:xfrm>
            <a:off x="9753600" y="38354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6"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13360734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WXASE 4">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9050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6" name="Picture Placeholder 3"/>
          <p:cNvSpPr>
            <a:spLocks noGrp="1"/>
          </p:cNvSpPr>
          <p:nvPr>
            <p:ph type="pic" sz="quarter" idx="12"/>
          </p:nvPr>
        </p:nvSpPr>
        <p:spPr>
          <a:xfrm>
            <a:off x="2438400" y="19050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7" name="Picture Placeholder 3"/>
          <p:cNvSpPr>
            <a:spLocks noGrp="1"/>
          </p:cNvSpPr>
          <p:nvPr>
            <p:ph type="pic" sz="quarter" idx="13"/>
          </p:nvPr>
        </p:nvSpPr>
        <p:spPr>
          <a:xfrm>
            <a:off x="4876800" y="19050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3"/>
          <p:cNvSpPr>
            <a:spLocks noGrp="1"/>
          </p:cNvSpPr>
          <p:nvPr>
            <p:ph type="pic" sz="quarter" idx="14"/>
          </p:nvPr>
        </p:nvSpPr>
        <p:spPr>
          <a:xfrm>
            <a:off x="7315200" y="19050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3"/>
          <p:cNvSpPr>
            <a:spLocks noGrp="1"/>
          </p:cNvSpPr>
          <p:nvPr>
            <p:ph type="pic" sz="quarter" idx="15"/>
          </p:nvPr>
        </p:nvSpPr>
        <p:spPr>
          <a:xfrm>
            <a:off x="9753600" y="19050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6"/>
          </p:nvPr>
        </p:nvSpPr>
        <p:spPr>
          <a:xfrm>
            <a:off x="0" y="3733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3"/>
          <p:cNvSpPr>
            <a:spLocks noGrp="1"/>
          </p:cNvSpPr>
          <p:nvPr>
            <p:ph type="pic" sz="quarter" idx="17"/>
          </p:nvPr>
        </p:nvSpPr>
        <p:spPr>
          <a:xfrm>
            <a:off x="2438400" y="3733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8"/>
          </p:nvPr>
        </p:nvSpPr>
        <p:spPr>
          <a:xfrm>
            <a:off x="4876800" y="3733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9"/>
          </p:nvPr>
        </p:nvSpPr>
        <p:spPr>
          <a:xfrm>
            <a:off x="7315200" y="3733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20"/>
          </p:nvPr>
        </p:nvSpPr>
        <p:spPr>
          <a:xfrm>
            <a:off x="9753600" y="3733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7"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02938954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WXASE 5">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3"/>
          </p:nvPr>
        </p:nvSpPr>
        <p:spPr>
          <a:xfrm>
            <a:off x="3810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15"/>
          </p:nvPr>
        </p:nvSpPr>
        <p:spPr>
          <a:xfrm>
            <a:off x="8382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7" name="Picture Placeholder 3"/>
          <p:cNvSpPr>
            <a:spLocks noGrp="1"/>
          </p:cNvSpPr>
          <p:nvPr>
            <p:ph type="pic" sz="quarter" idx="18"/>
          </p:nvPr>
        </p:nvSpPr>
        <p:spPr>
          <a:xfrm>
            <a:off x="6096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8" name="Picture Placeholder 3"/>
          <p:cNvSpPr>
            <a:spLocks noGrp="1"/>
          </p:cNvSpPr>
          <p:nvPr>
            <p:ph type="pic" sz="quarter" idx="19"/>
          </p:nvPr>
        </p:nvSpPr>
        <p:spPr>
          <a:xfrm>
            <a:off x="8382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2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443832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5A435E5-AED3-4186-8496-9DF5CA6EAB57}"/>
              </a:ext>
            </a:extLst>
          </p:cNvPr>
          <p:cNvSpPr>
            <a:spLocks noGrp="1"/>
          </p:cNvSpPr>
          <p:nvPr>
            <p:ph type="title"/>
          </p:nvPr>
        </p:nvSpPr>
        <p:spPr>
          <a:xfrm>
            <a:off x="1046480" y="55881"/>
            <a:ext cx="10312400" cy="919479"/>
          </a:xfrm>
        </p:spPr>
        <p:txBody>
          <a:bodyPr>
            <a:normAutofit/>
          </a:bodyPr>
          <a:lstStyle>
            <a:lvl1pPr>
              <a:defRPr sz="4000">
                <a:solidFill>
                  <a:schemeClr val="tx1"/>
                </a:solidFill>
              </a:defRPr>
            </a:lvl1pPr>
          </a:lstStyle>
          <a:p>
            <a:r>
              <a:rPr lang="zh-CN" altLang="en-US" dirty="0"/>
              <a:t>单击此处编辑母版标题样式</a:t>
            </a:r>
          </a:p>
        </p:txBody>
      </p:sp>
      <p:sp>
        <p:nvSpPr>
          <p:cNvPr id="3" name="内容占位符 2">
            <a:extLst>
              <a:ext uri="{FF2B5EF4-FFF2-40B4-BE49-F238E27FC236}">
                <a16:creationId xmlns="" xmlns:a16="http://schemas.microsoft.com/office/drawing/2014/main" id="{1235D30E-763D-4751-A08C-3A999F38E474}"/>
              </a:ext>
            </a:extLst>
          </p:cNvPr>
          <p:cNvSpPr>
            <a:spLocks noGrp="1"/>
          </p:cNvSpPr>
          <p:nvPr>
            <p:ph idx="1"/>
          </p:nvPr>
        </p:nvSpPr>
        <p:spPr>
          <a:xfrm>
            <a:off x="811530" y="1056640"/>
            <a:ext cx="10515600" cy="5160963"/>
          </a:xfrm>
        </p:spPr>
        <p:txBody>
          <a:bodyPr/>
          <a:lstStyle>
            <a:lvl1pPr marL="228600" indent="-228600">
              <a:lnSpc>
                <a:spcPct val="110000"/>
              </a:lnSpc>
              <a:buFont typeface="Wingdings" panose="05000000000000000000" pitchFamily="2" charset="2"/>
              <a:buChar char="n"/>
              <a:defRPr/>
            </a:lvl1pPr>
            <a:lvl2pPr marL="685800" indent="-228600">
              <a:lnSpc>
                <a:spcPct val="110000"/>
              </a:lnSpc>
              <a:buFont typeface="Wingdings" panose="05000000000000000000" pitchFamily="2" charset="2"/>
              <a:buChar char="p"/>
              <a:defRPr/>
            </a:lvl2pPr>
            <a:lvl3pPr marL="1143000" indent="-228600">
              <a:lnSpc>
                <a:spcPct val="110000"/>
              </a:lnSpc>
              <a:buFont typeface="Wingdings" panose="05000000000000000000" pitchFamily="2" charset="2"/>
              <a:buChar char="u"/>
              <a:defRPr/>
            </a:lvl3pPr>
            <a:lvl4pPr marL="1600200" indent="-228600">
              <a:lnSpc>
                <a:spcPct val="110000"/>
              </a:lnSpc>
              <a:buFontTx/>
              <a:buBlip>
                <a:blip r:embed="rId2"/>
              </a:buBlip>
              <a:defRPr/>
            </a:lvl4pPr>
            <a:lvl5pPr marL="2057400" indent="-228600">
              <a:lnSpc>
                <a:spcPct val="110000"/>
              </a:lnSpc>
              <a:buFontTx/>
              <a:buBlip>
                <a:blip r:embed="rId2"/>
              </a:buBlip>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六边形 9"/>
          <p:cNvSpPr/>
          <p:nvPr userDrawn="1"/>
        </p:nvSpPr>
        <p:spPr>
          <a:xfrm>
            <a:off x="11430000" y="193040"/>
            <a:ext cx="609600" cy="538480"/>
          </a:xfrm>
          <a:prstGeom prst="hexagon">
            <a:avLst/>
          </a:prstGeom>
          <a:ln>
            <a:noFill/>
          </a:ln>
          <a:effectLst>
            <a:glow rad="63500">
              <a:schemeClr val="accent3">
                <a:satMod val="175000"/>
                <a:alpha val="40000"/>
              </a:schemeClr>
            </a:glow>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 xmlns:a16="http://schemas.microsoft.com/office/drawing/2014/main" id="{D8C94E0B-2656-48BB-9F85-7EC11AA9EC4A}"/>
              </a:ext>
            </a:extLst>
          </p:cNvPr>
          <p:cNvSpPr>
            <a:spLocks noGrp="1"/>
          </p:cNvSpPr>
          <p:nvPr>
            <p:ph type="sldNum" sz="quarter" idx="12"/>
          </p:nvPr>
        </p:nvSpPr>
        <p:spPr>
          <a:xfrm>
            <a:off x="11447780" y="259397"/>
            <a:ext cx="541020" cy="365125"/>
          </a:xfrm>
        </p:spPr>
        <p:txBody>
          <a:bodyPr/>
          <a:lstStyle>
            <a:lvl1pPr>
              <a:defRPr sz="1800">
                <a:solidFill>
                  <a:schemeClr val="bg1"/>
                </a:solidFill>
                <a:effectLst>
                  <a:outerShdw blurRad="38100" dist="38100" dir="2700000" algn="tl">
                    <a:srgbClr val="000000">
                      <a:alpha val="43137"/>
                    </a:srgbClr>
                  </a:outerShdw>
                </a:effectLst>
              </a:defRPr>
            </a:lvl1pPr>
          </a:lstStyle>
          <a:p>
            <a:fld id="{B6D9C768-8413-45FA-BDC7-53DA68035736}" type="slidenum">
              <a:rPr lang="zh-CN" altLang="en-US" smtClean="0"/>
              <a:pPr/>
              <a:t>‹#›</a:t>
            </a:fld>
            <a:endParaRPr lang="zh-CN" altLang="en-US"/>
          </a:p>
        </p:txBody>
      </p:sp>
      <p:sp>
        <p:nvSpPr>
          <p:cNvPr id="11" name="平行四边形 10"/>
          <p:cNvSpPr/>
          <p:nvPr userDrawn="1"/>
        </p:nvSpPr>
        <p:spPr>
          <a:xfrm>
            <a:off x="223520" y="193040"/>
            <a:ext cx="701040" cy="538480"/>
          </a:xfrm>
          <a:prstGeom prst="parallelogram">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58764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WECASE 6">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45720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3"/>
          </p:nvPr>
        </p:nvSpPr>
        <p:spPr>
          <a:xfrm>
            <a:off x="3810000" y="1341120"/>
            <a:ext cx="4572000" cy="22860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15"/>
          </p:nvPr>
        </p:nvSpPr>
        <p:spPr>
          <a:xfrm>
            <a:off x="8382000" y="1341120"/>
            <a:ext cx="2286000" cy="22860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7" name="Picture Placeholder 3"/>
          <p:cNvSpPr>
            <a:spLocks noGrp="1"/>
          </p:cNvSpPr>
          <p:nvPr>
            <p:ph type="pic" sz="quarter" idx="18"/>
          </p:nvPr>
        </p:nvSpPr>
        <p:spPr>
          <a:xfrm>
            <a:off x="6096000" y="3627120"/>
            <a:ext cx="4572000" cy="2286000"/>
          </a:xfrm>
          <a:prstGeom prst="rect">
            <a:avLst/>
          </a:prstGeom>
          <a:ln w="38100">
            <a:solidFill>
              <a:schemeClr val="bg1"/>
            </a:solidFill>
          </a:ln>
        </p:spPr>
        <p:txBody>
          <a:bodyPr lIns="60958" tIns="30479" rIns="60958" bIns="30479"/>
          <a:lstStyle>
            <a:lvl1pPr>
              <a:defRPr sz="1300"/>
            </a:lvl1pPr>
          </a:lstStyle>
          <a:p>
            <a:r>
              <a:rPr lang="en-US" dirty="0" smtClean="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92520658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225157" y="1594192"/>
            <a:ext cx="4307664" cy="430766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3"/>
          </p:nvPr>
        </p:nvSpPr>
        <p:spPr>
          <a:xfrm>
            <a:off x="2898016" y="2669032"/>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6" name="Picture Placeholder 2"/>
          <p:cNvSpPr>
            <a:spLocks noGrp="1"/>
          </p:cNvSpPr>
          <p:nvPr>
            <p:ph type="pic" sz="quarter" idx="14"/>
          </p:nvPr>
        </p:nvSpPr>
        <p:spPr>
          <a:xfrm>
            <a:off x="5061587" y="2669032"/>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5"/>
          </p:nvPr>
        </p:nvSpPr>
        <p:spPr>
          <a:xfrm>
            <a:off x="742188" y="2669032"/>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6"/>
          </p:nvPr>
        </p:nvSpPr>
        <p:spPr>
          <a:xfrm>
            <a:off x="3979164" y="3748024"/>
            <a:ext cx="2157984" cy="2157984"/>
          </a:xfrm>
          <a:prstGeom prst="diamond">
            <a:avLst/>
          </a:prstGeom>
        </p:spPr>
        <p:txBody>
          <a:bodyPr lIns="60958" tIns="30479" rIns="60958" bIns="30479"/>
          <a:lstStyle>
            <a:lvl1pPr>
              <a:defRPr sz="1300"/>
            </a:lvl1pPr>
          </a:lstStyle>
          <a:p>
            <a:r>
              <a:rPr lang="en-US" dirty="0" smtClean="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67941421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7" name="Picture Placeholder 3"/>
          <p:cNvSpPr>
            <a:spLocks noGrp="1"/>
          </p:cNvSpPr>
          <p:nvPr>
            <p:ph type="pic" sz="quarter" idx="18"/>
          </p:nvPr>
        </p:nvSpPr>
        <p:spPr>
          <a:xfrm>
            <a:off x="6096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
        <p:nvSpPr>
          <p:cNvPr id="10"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Tree>
    <p:extLst>
      <p:ext uri="{BB962C8B-B14F-4D97-AF65-F5344CB8AC3E}">
        <p14:creationId xmlns:p14="http://schemas.microsoft.com/office/powerpoint/2010/main" val="387985420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12" name="Picture Placeholder 3"/>
          <p:cNvSpPr>
            <a:spLocks noGrp="1"/>
          </p:cNvSpPr>
          <p:nvPr>
            <p:ph type="pic" sz="quarter" idx="13"/>
          </p:nvPr>
        </p:nvSpPr>
        <p:spPr>
          <a:xfrm>
            <a:off x="3810000" y="1341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4"/>
          </p:nvPr>
        </p:nvSpPr>
        <p:spPr>
          <a:xfrm>
            <a:off x="6096000" y="1341120"/>
            <a:ext cx="4572000" cy="4572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98258532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853440" y="1341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4"/>
          </p:nvPr>
        </p:nvSpPr>
        <p:spPr>
          <a:xfrm>
            <a:off x="2377440" y="1341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3"/>
          <p:cNvSpPr>
            <a:spLocks noGrp="1"/>
          </p:cNvSpPr>
          <p:nvPr>
            <p:ph type="pic" sz="quarter" idx="15"/>
          </p:nvPr>
        </p:nvSpPr>
        <p:spPr>
          <a:xfrm>
            <a:off x="3901440" y="1341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3"/>
          <p:cNvSpPr>
            <a:spLocks noGrp="1"/>
          </p:cNvSpPr>
          <p:nvPr>
            <p:ph type="pic" sz="quarter" idx="16"/>
          </p:nvPr>
        </p:nvSpPr>
        <p:spPr>
          <a:xfrm>
            <a:off x="853440" y="2865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3"/>
          <p:cNvSpPr>
            <a:spLocks noGrp="1"/>
          </p:cNvSpPr>
          <p:nvPr>
            <p:ph type="pic" sz="quarter" idx="17"/>
          </p:nvPr>
        </p:nvSpPr>
        <p:spPr>
          <a:xfrm>
            <a:off x="2377440" y="2865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3"/>
          <p:cNvSpPr>
            <a:spLocks noGrp="1"/>
          </p:cNvSpPr>
          <p:nvPr>
            <p:ph type="pic" sz="quarter" idx="18"/>
          </p:nvPr>
        </p:nvSpPr>
        <p:spPr>
          <a:xfrm>
            <a:off x="3901440" y="2865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3"/>
          <p:cNvSpPr>
            <a:spLocks noGrp="1"/>
          </p:cNvSpPr>
          <p:nvPr>
            <p:ph type="pic" sz="quarter" idx="19"/>
          </p:nvPr>
        </p:nvSpPr>
        <p:spPr>
          <a:xfrm>
            <a:off x="853440" y="4389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6" name="Picture Placeholder 3"/>
          <p:cNvSpPr>
            <a:spLocks noGrp="1"/>
          </p:cNvSpPr>
          <p:nvPr>
            <p:ph type="pic" sz="quarter" idx="20"/>
          </p:nvPr>
        </p:nvSpPr>
        <p:spPr>
          <a:xfrm>
            <a:off x="2377440" y="4389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7" name="Picture Placeholder 3"/>
          <p:cNvSpPr>
            <a:spLocks noGrp="1"/>
          </p:cNvSpPr>
          <p:nvPr>
            <p:ph type="pic" sz="quarter" idx="21"/>
          </p:nvPr>
        </p:nvSpPr>
        <p:spPr>
          <a:xfrm>
            <a:off x="3901440" y="4389120"/>
            <a:ext cx="1524000" cy="1524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2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89444325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1524000" y="3169920"/>
            <a:ext cx="1828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3"/>
          <p:cNvSpPr>
            <a:spLocks noGrp="1"/>
          </p:cNvSpPr>
          <p:nvPr>
            <p:ph type="pic" sz="quarter" idx="14"/>
          </p:nvPr>
        </p:nvSpPr>
        <p:spPr>
          <a:xfrm>
            <a:off x="7010400" y="1341120"/>
            <a:ext cx="3657600" cy="36576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3"/>
          <p:cNvSpPr>
            <a:spLocks noGrp="1"/>
          </p:cNvSpPr>
          <p:nvPr>
            <p:ph type="pic" sz="quarter" idx="15"/>
          </p:nvPr>
        </p:nvSpPr>
        <p:spPr>
          <a:xfrm>
            <a:off x="3352800" y="3169920"/>
            <a:ext cx="1828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3"/>
          <p:cNvSpPr>
            <a:spLocks noGrp="1"/>
          </p:cNvSpPr>
          <p:nvPr>
            <p:ph type="pic" sz="quarter" idx="16"/>
          </p:nvPr>
        </p:nvSpPr>
        <p:spPr>
          <a:xfrm>
            <a:off x="5181600" y="3169920"/>
            <a:ext cx="1828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04064889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8">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254350" y="1651001"/>
            <a:ext cx="6032500" cy="4000500"/>
          </a:xfrm>
          <a:prstGeom prst="rect">
            <a:avLst/>
          </a:prstGeom>
          <a:effectLst>
            <a:outerShdw blurRad="292100" dist="38100" dir="5400000" algn="t" rotWithShape="0">
              <a:prstClr val="black">
                <a:alpha val="67000"/>
              </a:prstClr>
            </a:outerShdw>
          </a:effectLst>
        </p:spPr>
        <p:txBody>
          <a:bodyPr lIns="60958" tIns="30479" rIns="60958" bIns="30479"/>
          <a:lstStyle/>
          <a:p>
            <a:r>
              <a:rPr lang="en-US" dirty="0" smtClean="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89781293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9">
    <p:spTree>
      <p:nvGrpSpPr>
        <p:cNvPr id="1" name=""/>
        <p:cNvGrpSpPr/>
        <p:nvPr/>
      </p:nvGrpSpPr>
      <p:grpSpPr>
        <a:xfrm>
          <a:off x="0" y="0"/>
          <a:ext cx="0" cy="0"/>
          <a:chOff x="0" y="0"/>
          <a:chExt cx="0" cy="0"/>
        </a:xfrm>
      </p:grpSpPr>
      <p:sp>
        <p:nvSpPr>
          <p:cNvPr id="10" name="Title 3"/>
          <p:cNvSpPr>
            <a:spLocks noGrp="1"/>
          </p:cNvSpPr>
          <p:nvPr>
            <p:ph type="title"/>
          </p:nvPr>
        </p:nvSpPr>
        <p:spPr>
          <a:xfrm>
            <a:off x="736600" y="40640"/>
            <a:ext cx="10515600" cy="699419"/>
          </a:xfrm>
          <a:prstGeom prst="rect">
            <a:avLst/>
          </a:prstGeom>
        </p:spPr>
        <p:txBody>
          <a:bodyPr lIns="60958" tIns="30479" rIns="60958" bIns="30479" anchor="ctr"/>
          <a:lstStyle>
            <a:lvl1pPr algn="l">
              <a:defRPr sz="4000" b="1">
                <a:solidFill>
                  <a:srgbClr val="21509E"/>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en-US" altLang="zh-CN" dirty="0" smtClean="0"/>
              <a:t>Click to edit Master title style</a:t>
            </a:r>
            <a:endParaRPr lang="uk-UA" dirty="0"/>
          </a:p>
        </p:txBody>
      </p:sp>
      <p:sp>
        <p:nvSpPr>
          <p:cNvPr id="6" name="内容占位符 44"/>
          <p:cNvSpPr>
            <a:spLocks noGrp="1"/>
          </p:cNvSpPr>
          <p:nvPr>
            <p:ph idx="1"/>
          </p:nvPr>
        </p:nvSpPr>
        <p:spPr>
          <a:xfrm>
            <a:off x="811530" y="1056640"/>
            <a:ext cx="10515600" cy="5160963"/>
          </a:xfrm>
          <a:prstGeom prst="rect">
            <a:avLst/>
          </a:prstGeom>
        </p:spPr>
        <p:txBody>
          <a:bodyPr/>
          <a:lstStyle>
            <a:lvl1pPr marL="228594" indent="-228594">
              <a:lnSpc>
                <a:spcPct val="110000"/>
              </a:lnSpc>
              <a:buFont typeface="Wingdings" panose="05000000000000000000" pitchFamily="2" charset="2"/>
              <a:buChar char="u"/>
              <a:defRPr b="1">
                <a:solidFill>
                  <a:srgbClr val="3859CD"/>
                </a:solidFill>
              </a:defRPr>
            </a:lvl1pPr>
            <a:lvl2pPr>
              <a:lnSpc>
                <a:spcPct val="110000"/>
              </a:lnSpc>
              <a:defRPr b="1">
                <a:solidFill>
                  <a:srgbClr val="3859CD"/>
                </a:solidFill>
              </a:defRPr>
            </a:lvl2pPr>
          </a:lstStyle>
          <a:p>
            <a:pPr>
              <a:buFont typeface="Wingdings" panose="05000000000000000000" pitchFamily="2" charset="2"/>
              <a:buChar char="l"/>
            </a:pPr>
            <a:r>
              <a:rPr lang="en-US" altLang="zh-CN" dirty="0" err="1" smtClean="0"/>
              <a:t>Df</a:t>
            </a:r>
            <a:endParaRPr lang="en-US" altLang="zh-CN" dirty="0" smtClean="0"/>
          </a:p>
          <a:p>
            <a:pPr lvl="1">
              <a:buFont typeface="Wingdings" panose="05000000000000000000" pitchFamily="2" charset="2"/>
              <a:buChar char="l"/>
            </a:pPr>
            <a:r>
              <a:rPr lang="en-US" altLang="zh-CN" dirty="0" err="1" smtClean="0"/>
              <a:t>fggfhj</a:t>
            </a:r>
            <a:endParaRPr lang="zh-CN" altLang="en-US" dirty="0"/>
          </a:p>
        </p:txBody>
      </p:sp>
    </p:spTree>
    <p:extLst>
      <p:ext uri="{BB962C8B-B14F-4D97-AF65-F5344CB8AC3E}">
        <p14:creationId xmlns:p14="http://schemas.microsoft.com/office/powerpoint/2010/main" val="215218210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 y="1341120"/>
            <a:ext cx="4876800" cy="36576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6400800" y="1341120"/>
            <a:ext cx="4876800" cy="36576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0"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918103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3352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8001000" y="1341120"/>
            <a:ext cx="3352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4419600" y="1341120"/>
            <a:ext cx="3352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9335697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5DE1A8-F8A6-46DB-8DBE-B435FD79BB0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6215C7A9-157F-4561-82CF-B1C7D6A61B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335B9E45-3A51-45B5-99E7-A8DEDF9E59B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 xmlns:a16="http://schemas.microsoft.com/office/drawing/2014/main" id="{728DD44E-46AD-4B23-A455-CAB7DCC822B9}"/>
              </a:ext>
            </a:extLst>
          </p:cNvPr>
          <p:cNvSpPr>
            <a:spLocks noGrp="1"/>
          </p:cNvSpPr>
          <p:nvPr>
            <p:ph type="ftr" sz="quarter" idx="11"/>
          </p:nvPr>
        </p:nvSpPr>
        <p:spPr/>
        <p:txBody>
          <a:bodyPr/>
          <a:lstStyle/>
          <a:p>
            <a:r>
              <a:rPr lang="zh-CN" altLang="en-US" dirty="0" smtClean="0"/>
              <a:t>第二章 逻辑代数基础</a:t>
            </a:r>
            <a:endParaRPr lang="zh-CN" altLang="en-US" dirty="0"/>
          </a:p>
        </p:txBody>
      </p:sp>
      <p:sp>
        <p:nvSpPr>
          <p:cNvPr id="6" name="灯片编号占位符 5">
            <a:extLst>
              <a:ext uri="{FF2B5EF4-FFF2-40B4-BE49-F238E27FC236}">
                <a16:creationId xmlns="" xmlns:a16="http://schemas.microsoft.com/office/drawing/2014/main" id="{27CB7511-71E1-468B-B646-577DAF7C2012}"/>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381857072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ORTFOLIO 1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3352800" cy="3352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8001000" y="1341120"/>
            <a:ext cx="3352800" cy="3352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4419600" y="1341120"/>
            <a:ext cx="3352800" cy="3352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45045261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828800"/>
            <a:ext cx="3352800" cy="42672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8001000" y="1828800"/>
            <a:ext cx="3352800" cy="42672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4419600" y="1828800"/>
            <a:ext cx="3352800" cy="42672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95343964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ORTFOLIO 1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53440" y="1341120"/>
            <a:ext cx="2133600" cy="4572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2"/>
          <p:cNvSpPr>
            <a:spLocks noGrp="1"/>
          </p:cNvSpPr>
          <p:nvPr>
            <p:ph type="pic" sz="quarter" idx="13"/>
          </p:nvPr>
        </p:nvSpPr>
        <p:spPr>
          <a:xfrm>
            <a:off x="3048000" y="1341120"/>
            <a:ext cx="2133600" cy="4572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2"/>
          <p:cNvSpPr>
            <a:spLocks noGrp="1"/>
          </p:cNvSpPr>
          <p:nvPr>
            <p:ph type="pic" sz="quarter" idx="14"/>
          </p:nvPr>
        </p:nvSpPr>
        <p:spPr>
          <a:xfrm>
            <a:off x="5242560" y="1341120"/>
            <a:ext cx="2133600" cy="45720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Slide Number Placeholder 4"/>
          <p:cNvSpPr>
            <a:spLocks noGrp="1"/>
          </p:cNvSpPr>
          <p:nvPr>
            <p:ph type="sldNum" sz="quarter" idx="4"/>
          </p:nvPr>
        </p:nvSpPr>
        <p:spPr>
          <a:xfrm>
            <a:off x="11331131" y="315837"/>
            <a:ext cx="556069" cy="471563"/>
          </a:xfrm>
          <a:prstGeom prst="rect">
            <a:avLst/>
          </a:prstGeom>
        </p:spPr>
        <p:txBody>
          <a:bodyPr lIns="121917" tIns="60958" rIns="121917" bIns="60958"/>
          <a:lstStyle>
            <a:lvl1pPr algn="ctr">
              <a:defRPr sz="1800">
                <a:solidFill>
                  <a:schemeClr val="bg1"/>
                </a:solidFill>
              </a:defRPr>
            </a:lvl1pPr>
          </a:lstStyle>
          <a:p>
            <a:pPr defTabSz="1219170"/>
            <a:fld id="{5DE872C3-2ED1-43FB-B3C4-BA6F078D7CD3}" type="slidenum">
              <a:rPr lang="en-US" smtClean="0">
                <a:solidFill>
                  <a:prstClr val="white"/>
                </a:solidFill>
              </a:rPr>
              <a:pPr defTabSz="1219170"/>
              <a:t>‹#›</a:t>
            </a:fld>
            <a:endParaRPr lang="en-US" dirty="0">
              <a:solidFill>
                <a:prstClr val="white"/>
              </a:solidFill>
            </a:endParaRPr>
          </a:p>
        </p:txBody>
      </p:sp>
      <p:sp>
        <p:nvSpPr>
          <p:cNvPr id="12"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425093298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ORTFOLIO 15">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2438400" cy="3352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2"/>
          <p:cNvSpPr>
            <a:spLocks noGrp="1"/>
          </p:cNvSpPr>
          <p:nvPr>
            <p:ph type="pic" sz="quarter" idx="13"/>
          </p:nvPr>
        </p:nvSpPr>
        <p:spPr>
          <a:xfrm>
            <a:off x="3530600" y="1341120"/>
            <a:ext cx="2438400" cy="3352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2"/>
          <p:cNvSpPr>
            <a:spLocks noGrp="1"/>
          </p:cNvSpPr>
          <p:nvPr>
            <p:ph type="pic" sz="quarter" idx="14"/>
          </p:nvPr>
        </p:nvSpPr>
        <p:spPr>
          <a:xfrm>
            <a:off x="6223000" y="1341120"/>
            <a:ext cx="2438400" cy="3352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5"/>
          </p:nvPr>
        </p:nvSpPr>
        <p:spPr>
          <a:xfrm>
            <a:off x="8915400" y="1341120"/>
            <a:ext cx="2438400" cy="3352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9603359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ORTFOLIO 16">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70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2"/>
          <p:cNvSpPr>
            <a:spLocks noGrp="1"/>
          </p:cNvSpPr>
          <p:nvPr>
            <p:ph type="pic" sz="quarter" idx="13"/>
          </p:nvPr>
        </p:nvSpPr>
        <p:spPr>
          <a:xfrm>
            <a:off x="3530600" y="170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2"/>
          <p:cNvSpPr>
            <a:spLocks noGrp="1"/>
          </p:cNvSpPr>
          <p:nvPr>
            <p:ph type="pic" sz="quarter" idx="14"/>
          </p:nvPr>
        </p:nvSpPr>
        <p:spPr>
          <a:xfrm>
            <a:off x="6223000" y="170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5"/>
          </p:nvPr>
        </p:nvSpPr>
        <p:spPr>
          <a:xfrm>
            <a:off x="8915400" y="170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71726293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RTFOLIO 17">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7221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2"/>
          <p:cNvSpPr>
            <a:spLocks noGrp="1"/>
          </p:cNvSpPr>
          <p:nvPr>
            <p:ph type="pic" sz="quarter" idx="13"/>
          </p:nvPr>
        </p:nvSpPr>
        <p:spPr>
          <a:xfrm>
            <a:off x="838200" y="40386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2"/>
          <p:cNvSpPr>
            <a:spLocks noGrp="1"/>
          </p:cNvSpPr>
          <p:nvPr>
            <p:ph type="pic" sz="quarter" idx="14"/>
          </p:nvPr>
        </p:nvSpPr>
        <p:spPr>
          <a:xfrm>
            <a:off x="6223000" y="172212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5"/>
          </p:nvPr>
        </p:nvSpPr>
        <p:spPr>
          <a:xfrm>
            <a:off x="6223000" y="40386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22492848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 18">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92480" y="1722120"/>
            <a:ext cx="2133600" cy="21336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792480" y="4038600"/>
            <a:ext cx="2133600" cy="21336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3108960" y="1722120"/>
            <a:ext cx="2133600" cy="21336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2"/>
          <p:cNvSpPr>
            <a:spLocks noGrp="1"/>
          </p:cNvSpPr>
          <p:nvPr>
            <p:ph type="pic" sz="quarter" idx="15"/>
          </p:nvPr>
        </p:nvSpPr>
        <p:spPr>
          <a:xfrm>
            <a:off x="3108960" y="4038600"/>
            <a:ext cx="2133600" cy="21336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290315822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RTFOLIO 1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64084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8001000" y="164084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4419600" y="164084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2"/>
          <p:cNvSpPr>
            <a:spLocks noGrp="1"/>
          </p:cNvSpPr>
          <p:nvPr>
            <p:ph type="pic" sz="quarter" idx="15"/>
          </p:nvPr>
        </p:nvSpPr>
        <p:spPr>
          <a:xfrm>
            <a:off x="838200" y="414020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2"/>
          <p:cNvSpPr>
            <a:spLocks noGrp="1"/>
          </p:cNvSpPr>
          <p:nvPr>
            <p:ph type="pic" sz="quarter" idx="16"/>
          </p:nvPr>
        </p:nvSpPr>
        <p:spPr>
          <a:xfrm>
            <a:off x="8001000" y="414020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2"/>
          <p:cNvSpPr>
            <a:spLocks noGrp="1"/>
          </p:cNvSpPr>
          <p:nvPr>
            <p:ph type="pic" sz="quarter" idx="17"/>
          </p:nvPr>
        </p:nvSpPr>
        <p:spPr>
          <a:xfrm>
            <a:off x="4419600" y="4140200"/>
            <a:ext cx="33528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06284993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2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63600" y="1718056"/>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3" name="Picture Placeholder 2"/>
          <p:cNvSpPr>
            <a:spLocks noGrp="1"/>
          </p:cNvSpPr>
          <p:nvPr>
            <p:ph type="pic" sz="quarter" idx="13"/>
          </p:nvPr>
        </p:nvSpPr>
        <p:spPr>
          <a:xfrm>
            <a:off x="3556000" y="1718056"/>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4" name="Picture Placeholder 2"/>
          <p:cNvSpPr>
            <a:spLocks noGrp="1"/>
          </p:cNvSpPr>
          <p:nvPr>
            <p:ph type="pic" sz="quarter" idx="14"/>
          </p:nvPr>
        </p:nvSpPr>
        <p:spPr>
          <a:xfrm>
            <a:off x="6248400" y="1718056"/>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5" name="Picture Placeholder 2"/>
          <p:cNvSpPr>
            <a:spLocks noGrp="1"/>
          </p:cNvSpPr>
          <p:nvPr>
            <p:ph type="pic" sz="quarter" idx="15"/>
          </p:nvPr>
        </p:nvSpPr>
        <p:spPr>
          <a:xfrm>
            <a:off x="8940800" y="1718056"/>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6"/>
          </p:nvPr>
        </p:nvSpPr>
        <p:spPr>
          <a:xfrm>
            <a:off x="863600" y="424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0" name="Picture Placeholder 2"/>
          <p:cNvSpPr>
            <a:spLocks noGrp="1"/>
          </p:cNvSpPr>
          <p:nvPr>
            <p:ph type="pic" sz="quarter" idx="17"/>
          </p:nvPr>
        </p:nvSpPr>
        <p:spPr>
          <a:xfrm>
            <a:off x="3556000" y="424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1" name="Picture Placeholder 2"/>
          <p:cNvSpPr>
            <a:spLocks noGrp="1"/>
          </p:cNvSpPr>
          <p:nvPr>
            <p:ph type="pic" sz="quarter" idx="18"/>
          </p:nvPr>
        </p:nvSpPr>
        <p:spPr>
          <a:xfrm>
            <a:off x="6248400" y="424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2" name="Picture Placeholder 2"/>
          <p:cNvSpPr>
            <a:spLocks noGrp="1"/>
          </p:cNvSpPr>
          <p:nvPr>
            <p:ph type="pic" sz="quarter" idx="19"/>
          </p:nvPr>
        </p:nvSpPr>
        <p:spPr>
          <a:xfrm>
            <a:off x="8940800" y="4241800"/>
            <a:ext cx="2438400" cy="1828800"/>
          </a:xfrm>
          <a:prstGeom prst="rect">
            <a:avLst/>
          </a:prstGeom>
        </p:spPr>
        <p:txBody>
          <a:bodyPr lIns="60958" tIns="30479" rIns="60958" bIns="30479"/>
          <a:lstStyle>
            <a:lvl1pPr>
              <a:defRPr sz="1300"/>
            </a:lvl1pPr>
          </a:lstStyle>
          <a:p>
            <a:r>
              <a:rPr lang="en-US" dirty="0" smtClean="0"/>
              <a:t>Click icon to add picture</a:t>
            </a:r>
            <a:endParaRPr lang="uk-UA"/>
          </a:p>
        </p:txBody>
      </p:sp>
      <p:sp>
        <p:nvSpPr>
          <p:cNvPr id="18"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126455052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 2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 y="1803400"/>
            <a:ext cx="10363200" cy="1828800"/>
          </a:xfrm>
          <a:prstGeom prst="rect">
            <a:avLst/>
          </a:prstGeom>
          <a:effectLst>
            <a:outerShdw blurRad="2921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8" name="Picture Placeholder 2"/>
          <p:cNvSpPr>
            <a:spLocks noGrp="1"/>
          </p:cNvSpPr>
          <p:nvPr>
            <p:ph type="pic" sz="quarter" idx="13"/>
          </p:nvPr>
        </p:nvSpPr>
        <p:spPr>
          <a:xfrm>
            <a:off x="9144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9" name="Picture Placeholder 2"/>
          <p:cNvSpPr>
            <a:spLocks noGrp="1"/>
          </p:cNvSpPr>
          <p:nvPr>
            <p:ph type="pic" sz="quarter" idx="14"/>
          </p:nvPr>
        </p:nvSpPr>
        <p:spPr>
          <a:xfrm>
            <a:off x="94488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0" name="Picture Placeholder 2"/>
          <p:cNvSpPr>
            <a:spLocks noGrp="1"/>
          </p:cNvSpPr>
          <p:nvPr>
            <p:ph type="pic" sz="quarter" idx="15"/>
          </p:nvPr>
        </p:nvSpPr>
        <p:spPr>
          <a:xfrm>
            <a:off x="73152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1" name="Picture Placeholder 2"/>
          <p:cNvSpPr>
            <a:spLocks noGrp="1"/>
          </p:cNvSpPr>
          <p:nvPr>
            <p:ph type="pic" sz="quarter" idx="16"/>
          </p:nvPr>
        </p:nvSpPr>
        <p:spPr>
          <a:xfrm>
            <a:off x="51816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2" name="Picture Placeholder 2"/>
          <p:cNvSpPr>
            <a:spLocks noGrp="1"/>
          </p:cNvSpPr>
          <p:nvPr>
            <p:ph type="pic" sz="quarter" idx="17"/>
          </p:nvPr>
        </p:nvSpPr>
        <p:spPr>
          <a:xfrm>
            <a:off x="3048000" y="3937000"/>
            <a:ext cx="1828800" cy="1828800"/>
          </a:xfrm>
          <a:prstGeom prst="rect">
            <a:avLst/>
          </a:prstGeom>
          <a:effectLst>
            <a:outerShdw blurRad="190500" dist="38100" dir="5400000" algn="t" rotWithShape="0">
              <a:prstClr val="black">
                <a:alpha val="67000"/>
              </a:prstClr>
            </a:outerShdw>
          </a:effectLst>
        </p:spPr>
        <p:txBody>
          <a:bodyPr lIns="60958" tIns="30479" rIns="60958" bIns="30479"/>
          <a:lstStyle>
            <a:lvl1pPr>
              <a:defRPr sz="1300"/>
            </a:lvl1pPr>
          </a:lstStyle>
          <a:p>
            <a:r>
              <a:rPr lang="en-US" dirty="0" smtClean="0"/>
              <a:t>Click icon to add picture</a:t>
            </a:r>
            <a:endParaRPr lang="uk-UA"/>
          </a:p>
        </p:txBody>
      </p:sp>
      <p:sp>
        <p:nvSpPr>
          <p:cNvPr id="15"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0843067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9A0D50F-E069-49CD-AB4C-6836936536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54B001C-41CA-4F88-86D6-B1EBF07FBBC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E00BEF23-7A0B-4FA6-A868-75F19C40DBA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861DFAE1-6A69-4CD6-823E-E7A79950FF00}"/>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 xmlns:a16="http://schemas.microsoft.com/office/drawing/2014/main" id="{1D72E1BD-FC2F-43A6-8092-2A1420C68233}"/>
              </a:ext>
            </a:extLst>
          </p:cNvPr>
          <p:cNvSpPr>
            <a:spLocks noGrp="1"/>
          </p:cNvSpPr>
          <p:nvPr>
            <p:ph type="ftr" sz="quarter" idx="11"/>
          </p:nvPr>
        </p:nvSpPr>
        <p:spPr/>
        <p:txBody>
          <a:bodyPr/>
          <a:lstStyle/>
          <a:p>
            <a:r>
              <a:rPr lang="zh-CN" altLang="en-US" dirty="0" smtClean="0"/>
              <a:t>第二章 逻辑代数基础</a:t>
            </a:r>
            <a:endParaRPr lang="zh-CN" altLang="en-US" dirty="0"/>
          </a:p>
        </p:txBody>
      </p:sp>
      <p:sp>
        <p:nvSpPr>
          <p:cNvPr id="7" name="灯片编号占位符 6">
            <a:extLst>
              <a:ext uri="{FF2B5EF4-FFF2-40B4-BE49-F238E27FC236}">
                <a16:creationId xmlns="" xmlns:a16="http://schemas.microsoft.com/office/drawing/2014/main" id="{D64DE20D-CE94-4100-9318-5778AF8F958E}"/>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755525044"/>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MEDIA OPTION">
    <p:spTree>
      <p:nvGrpSpPr>
        <p:cNvPr id="1" name=""/>
        <p:cNvGrpSpPr/>
        <p:nvPr/>
      </p:nvGrpSpPr>
      <p:grpSpPr>
        <a:xfrm>
          <a:off x="0" y="0"/>
          <a:ext cx="0" cy="0"/>
          <a:chOff x="0" y="0"/>
          <a:chExt cx="0" cy="0"/>
        </a:xfrm>
      </p:grpSpPr>
      <p:sp>
        <p:nvSpPr>
          <p:cNvPr id="3" name="Media Placeholder 2"/>
          <p:cNvSpPr>
            <a:spLocks noGrp="1"/>
          </p:cNvSpPr>
          <p:nvPr>
            <p:ph type="media" sz="quarter" idx="12"/>
          </p:nvPr>
        </p:nvSpPr>
        <p:spPr>
          <a:xfrm>
            <a:off x="838200" y="1558798"/>
            <a:ext cx="7326941" cy="4121405"/>
          </a:xfrm>
          <a:prstGeom prst="rect">
            <a:avLst/>
          </a:prstGeom>
        </p:spPr>
        <p:txBody>
          <a:bodyPr lIns="60958" tIns="30479" rIns="60958" bIns="30479"/>
          <a:lstStyle/>
          <a:p>
            <a:r>
              <a:rPr lang="en-US" dirty="0" smtClean="0"/>
              <a:t>Click icon to </a:t>
            </a:r>
            <a:r>
              <a:rPr lang="en-US" smtClean="0"/>
              <a:t>add media</a:t>
            </a:r>
            <a:endParaRPr lang="uk-UA" dirty="0"/>
          </a:p>
        </p:txBody>
      </p:sp>
      <p:sp>
        <p:nvSpPr>
          <p:cNvPr id="10"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Tree>
    <p:extLst>
      <p:ext uri="{BB962C8B-B14F-4D97-AF65-F5344CB8AC3E}">
        <p14:creationId xmlns:p14="http://schemas.microsoft.com/office/powerpoint/2010/main" val="357919999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3"/>
          <p:cNvSpPr>
            <a:spLocks noGrp="1"/>
          </p:cNvSpPr>
          <p:nvPr>
            <p:ph type="title"/>
          </p:nvPr>
        </p:nvSpPr>
        <p:spPr>
          <a:xfrm>
            <a:off x="838200" y="229851"/>
            <a:ext cx="10515600" cy="530528"/>
          </a:xfrm>
          <a:prstGeom prst="rect">
            <a:avLst/>
          </a:prstGeom>
        </p:spPr>
        <p:txBody>
          <a:bodyPr lIns="60958" tIns="30479" rIns="60958" bIns="30479"/>
          <a:lstStyle>
            <a:lvl1pPr algn="l">
              <a:defRPr sz="4300" b="1">
                <a:latin typeface="微软雅黑" pitchFamily="34" charset="-122"/>
                <a:ea typeface="微软雅黑" pitchFamily="34" charset="-122"/>
              </a:defRPr>
            </a:lvl1pPr>
          </a:lstStyle>
          <a:p>
            <a:r>
              <a:rPr lang="en-US" altLang="zh-CN" dirty="0" smtClean="0"/>
              <a:t>Click to edit Master title style</a:t>
            </a:r>
            <a:endParaRPr lang="uk-UA" dirty="0"/>
          </a:p>
        </p:txBody>
      </p:sp>
      <p:sp>
        <p:nvSpPr>
          <p:cNvPr id="3" name="Title 3"/>
          <p:cNvSpPr txBox="1">
            <a:spLocks/>
          </p:cNvSpPr>
          <p:nvPr userDrawn="1"/>
        </p:nvSpPr>
        <p:spPr>
          <a:xfrm>
            <a:off x="508000" y="990600"/>
            <a:ext cx="10515600" cy="5486400"/>
          </a:xfrm>
          <a:prstGeom prst="rect">
            <a:avLst/>
          </a:prstGeom>
        </p:spPr>
        <p:txBody>
          <a:bodyPr lIns="60958" tIns="30479" rIns="60958" bIns="30479"/>
          <a:lstStyle>
            <a:lvl1pPr algn="l" defTabSz="685800" rtl="0" eaLnBrk="1" latinLnBrk="0" hangingPunct="1">
              <a:lnSpc>
                <a:spcPct val="90000"/>
              </a:lnSpc>
              <a:spcBef>
                <a:spcPct val="0"/>
              </a:spcBef>
              <a:buNone/>
              <a:defRPr sz="3200" b="1" kern="1200">
                <a:solidFill>
                  <a:schemeClr val="tx1"/>
                </a:solidFill>
                <a:latin typeface="微软雅黑" pitchFamily="34" charset="-122"/>
                <a:ea typeface="微软雅黑" pitchFamily="34" charset="-122"/>
                <a:cs typeface="+mj-cs"/>
              </a:defRPr>
            </a:lvl1pPr>
          </a:lstStyle>
          <a:p>
            <a:pPr marL="761981" indent="-761981" defTabSz="1219170">
              <a:buFont typeface="Arial" panose="020B0604020202020204" pitchFamily="34" charset="0"/>
              <a:buChar char="•"/>
            </a:pPr>
            <a:r>
              <a:rPr lang="en-US" altLang="zh-CN" sz="3700" dirty="0" smtClean="0">
                <a:solidFill>
                  <a:srgbClr val="3859CD"/>
                </a:solidFill>
              </a:rPr>
              <a:t>Click to </a:t>
            </a:r>
            <a:r>
              <a:rPr lang="en-US" altLang="zh-CN" sz="3700" smtClean="0">
                <a:solidFill>
                  <a:srgbClr val="3859CD"/>
                </a:solidFill>
              </a:rPr>
              <a:t>edit Master </a:t>
            </a:r>
            <a:r>
              <a:rPr lang="en-US" altLang="zh-CN" sz="3700" dirty="0" smtClean="0">
                <a:solidFill>
                  <a:srgbClr val="3859CD"/>
                </a:solidFill>
              </a:rPr>
              <a:t>title style</a:t>
            </a:r>
            <a:endParaRPr lang="uk-UA" sz="3700" dirty="0">
              <a:solidFill>
                <a:srgbClr val="3859CD"/>
              </a:solidFill>
            </a:endParaRPr>
          </a:p>
        </p:txBody>
      </p:sp>
    </p:spTree>
    <p:extLst>
      <p:ext uri="{BB962C8B-B14F-4D97-AF65-F5344CB8AC3E}">
        <p14:creationId xmlns:p14="http://schemas.microsoft.com/office/powerpoint/2010/main" val="185985794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10912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11200" y="76200"/>
            <a:ext cx="9956800" cy="711200"/>
          </a:xfrm>
          <a:prstGeom prst="rect">
            <a:avLst/>
          </a:prstGeom>
        </p:spPr>
        <p:txBody>
          <a:bodyPr lIns="121917" tIns="60958" rIns="121917" bIns="60958" anchor="ctr"/>
          <a:lstStyle>
            <a:lvl1pPr>
              <a:defRPr sz="4300">
                <a:solidFill>
                  <a:srgbClr val="213F79"/>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9620095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58162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3457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63461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9019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86588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121917" tIns="60958" rIns="121917" bIns="60958"/>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lIns="121917" tIns="60958" rIns="121917" bIns="60958"/>
          <a:lstStyle/>
          <a:p>
            <a:pPr defTabSz="1219170"/>
            <a:endParaRPr lang="zh-CN" altLang="en-US" sz="2400">
              <a:solidFill>
                <a:srgbClr val="44546A"/>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lIns="121917" tIns="60958" rIns="121917" bIns="60958"/>
          <a:lstStyle/>
          <a:p>
            <a:pPr defTabSz="1219170"/>
            <a:r>
              <a:rPr lang="zh-CN" altLang="en-US" sz="2400" smtClean="0">
                <a:solidFill>
                  <a:srgbClr val="44546A"/>
                </a:solidFill>
              </a:rPr>
              <a:t>第一章 概论</a:t>
            </a:r>
            <a:endParaRPr lang="zh-CN" altLang="en-US" sz="2400">
              <a:solidFill>
                <a:srgbClr val="44546A"/>
              </a:solidFill>
            </a:endParaRPr>
          </a:p>
        </p:txBody>
      </p:sp>
      <p:sp>
        <p:nvSpPr>
          <p:cNvPr id="6" name="灯片编号占位符 5"/>
          <p:cNvSpPr>
            <a:spLocks noGrp="1"/>
          </p:cNvSpPr>
          <p:nvPr>
            <p:ph type="sldNum" sz="quarter" idx="12"/>
          </p:nvPr>
        </p:nvSpPr>
        <p:spPr>
          <a:xfrm>
            <a:off x="11396014" y="1397000"/>
            <a:ext cx="556069" cy="471563"/>
          </a:xfrm>
          <a:prstGeom prst="rect">
            <a:avLst/>
          </a:prstGeom>
        </p:spPr>
        <p:txBody>
          <a:bodyPr lIns="121917" tIns="60958" rIns="121917" bIns="60958"/>
          <a:lstStyle/>
          <a:p>
            <a:pPr defTabSz="1219170"/>
            <a:fld id="{0C913308-F349-4B6D-A68A-DD1791B4A57B}" type="slidenum">
              <a:rPr lang="zh-CN" altLang="en-US" sz="2400" smtClean="0">
                <a:solidFill>
                  <a:srgbClr val="44546A"/>
                </a:solidFill>
              </a:rPr>
              <a:pPr defTabSz="1219170"/>
              <a:t>‹#›</a:t>
            </a:fld>
            <a:endParaRPr lang="zh-CN" altLang="en-US" sz="2400">
              <a:solidFill>
                <a:srgbClr val="44546A"/>
              </a:solidFill>
            </a:endParaRPr>
          </a:p>
        </p:txBody>
      </p:sp>
    </p:spTree>
    <p:extLst>
      <p:ext uri="{BB962C8B-B14F-4D97-AF65-F5344CB8AC3E}">
        <p14:creationId xmlns:p14="http://schemas.microsoft.com/office/powerpoint/2010/main" val="1002330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FEB882E-D190-436B-9A12-E5598BE27C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0EEEA812-C68D-4E7A-92AE-7FA67409AF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4471B704-0DA0-4007-B550-549A8967AFB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A7D66847-95BE-42DD-A82F-212B18005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A81510D7-5FA5-4B92-A042-0DB927818AE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91BA46C4-CFD0-4A3C-91E1-3691F64F8F15}"/>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 xmlns:a16="http://schemas.microsoft.com/office/drawing/2014/main" id="{F6947FC5-7152-4829-8CB1-1FEF9B52800D}"/>
              </a:ext>
            </a:extLst>
          </p:cNvPr>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灯片编号占位符 8">
            <a:extLst>
              <a:ext uri="{FF2B5EF4-FFF2-40B4-BE49-F238E27FC236}">
                <a16:creationId xmlns="" xmlns:a16="http://schemas.microsoft.com/office/drawing/2014/main" id="{C64BE311-DAF5-41FC-AB57-33E0B28874D9}"/>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98469363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B2765790-E418-4DE2-9336-BBB8A714A2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日期占位符 3">
            <a:extLst>
              <a:ext uri="{FF2B5EF4-FFF2-40B4-BE49-F238E27FC236}">
                <a16:creationId xmlns="" xmlns:a16="http://schemas.microsoft.com/office/drawing/2014/main" id="{F03FC049-C4A7-455C-BD93-392A5CF8CA64}"/>
              </a:ext>
            </a:extLst>
          </p:cNvPr>
          <p:cNvSpPr>
            <a:spLocks noGrp="1"/>
          </p:cNvSpPr>
          <p:nvPr>
            <p:ph type="dt" sz="half" idx="10"/>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a:extLst>
              <a:ext uri="{FF2B5EF4-FFF2-40B4-BE49-F238E27FC236}">
                <a16:creationId xmlns="" xmlns:a16="http://schemas.microsoft.com/office/drawing/2014/main" id="{0486EB09-1D2E-4B10-A438-778269CCFFFD}"/>
              </a:ext>
            </a:extLst>
          </p:cNvPr>
          <p:cNvSpPr>
            <a:spLocks noGrp="1"/>
          </p:cNvSpPr>
          <p:nvPr>
            <p:ph type="ftr" sz="quarter" idx="11"/>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t>第一章 概论</a:t>
            </a: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a:extLst>
              <a:ext uri="{FF2B5EF4-FFF2-40B4-BE49-F238E27FC236}">
                <a16:creationId xmlns="" xmlns:a16="http://schemas.microsoft.com/office/drawing/2014/main" id="{C0900AE2-8197-482E-9C2B-BA6497594D4B}"/>
              </a:ext>
            </a:extLst>
          </p:cNvPr>
          <p:cNvSpPr>
            <a:spLocks noGrp="1"/>
          </p:cNvSpPr>
          <p:nvPr>
            <p:ph type="sldNum" sz="quarter" idx="12"/>
          </p:nvPr>
        </p:nvSpPr>
        <p:spPr/>
        <p:txBody>
          <a:bodyPr/>
          <a:lstStyle>
            <a:lvl1pPr>
              <a:defRPr b="1">
                <a:solidFill>
                  <a:srgbClr val="3859CD"/>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 xmlns:a16="http://schemas.microsoft.com/office/drawing/2014/main" id="{F824EC45-379A-46D3-BCAF-451F68651FA5}"/>
              </a:ext>
            </a:extLst>
          </p:cNvPr>
          <p:cNvSpPr>
            <a:spLocks noGrp="1"/>
          </p:cNvSpPr>
          <p:nvPr>
            <p:ph type="ctrTitle"/>
          </p:nvPr>
        </p:nvSpPr>
        <p:spPr>
          <a:xfrm>
            <a:off x="1524000" y="1122363"/>
            <a:ext cx="6756400" cy="2387600"/>
          </a:xfrm>
        </p:spPr>
        <p:txBody>
          <a:bodyPr anchor="ctr"/>
          <a:lstStyle>
            <a:lvl1pPr algn="ctr">
              <a:defRPr sz="6000" b="1">
                <a:solidFill>
                  <a:srgbClr val="21509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 xmlns:a16="http://schemas.microsoft.com/office/drawing/2014/main" id="{6661ED13-1D89-4C5B-B4CF-B2A72DF920F8}"/>
              </a:ext>
            </a:extLst>
          </p:cNvPr>
          <p:cNvSpPr>
            <a:spLocks noGrp="1"/>
          </p:cNvSpPr>
          <p:nvPr>
            <p:ph type="subTitle" idx="1"/>
          </p:nvPr>
        </p:nvSpPr>
        <p:spPr>
          <a:xfrm>
            <a:off x="1524000" y="3602038"/>
            <a:ext cx="6766560" cy="1655762"/>
          </a:xfrm>
        </p:spPr>
        <p:txBody>
          <a:bodyPr anchor="ctr">
            <a:normAutofit/>
          </a:bodyPr>
          <a:lstStyle>
            <a:lvl1pPr marL="0" indent="0" algn="ctr">
              <a:buNone/>
              <a:defRPr sz="3600" b="1">
                <a:solidFill>
                  <a:srgbClr val="21509E"/>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124723585"/>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5A435E5-AED3-4186-8496-9DF5CA6EAB57}"/>
              </a:ext>
            </a:extLst>
          </p:cNvPr>
          <p:cNvSpPr>
            <a:spLocks noGrp="1"/>
          </p:cNvSpPr>
          <p:nvPr>
            <p:ph type="title"/>
          </p:nvPr>
        </p:nvSpPr>
        <p:spPr>
          <a:xfrm>
            <a:off x="1046480" y="55881"/>
            <a:ext cx="10312400" cy="919479"/>
          </a:xfrm>
        </p:spPr>
        <p:txBody>
          <a:bodyPr>
            <a:normAutofit/>
          </a:bodyPr>
          <a:lstStyle>
            <a:lvl1pPr>
              <a:defRPr sz="4000">
                <a:solidFill>
                  <a:schemeClr val="tx1"/>
                </a:solidFill>
              </a:defRPr>
            </a:lvl1pPr>
          </a:lstStyle>
          <a:p>
            <a:r>
              <a:rPr lang="zh-CN" altLang="en-US" dirty="0"/>
              <a:t>单击此处编辑母版标题样式</a:t>
            </a:r>
          </a:p>
        </p:txBody>
      </p:sp>
      <p:sp>
        <p:nvSpPr>
          <p:cNvPr id="3" name="内容占位符 2">
            <a:extLst>
              <a:ext uri="{FF2B5EF4-FFF2-40B4-BE49-F238E27FC236}">
                <a16:creationId xmlns="" xmlns:a16="http://schemas.microsoft.com/office/drawing/2014/main" id="{1235D30E-763D-4751-A08C-3A999F38E474}"/>
              </a:ext>
            </a:extLst>
          </p:cNvPr>
          <p:cNvSpPr>
            <a:spLocks noGrp="1"/>
          </p:cNvSpPr>
          <p:nvPr>
            <p:ph idx="1"/>
          </p:nvPr>
        </p:nvSpPr>
        <p:spPr>
          <a:xfrm>
            <a:off x="811530" y="1056640"/>
            <a:ext cx="10515600" cy="5160963"/>
          </a:xfrm>
        </p:spPr>
        <p:txBody>
          <a:bodyPr/>
          <a:lstStyle>
            <a:lvl1pPr marL="228600" indent="-228600">
              <a:lnSpc>
                <a:spcPct val="110000"/>
              </a:lnSpc>
              <a:buFont typeface="Wingdings" panose="05000000000000000000" pitchFamily="2" charset="2"/>
              <a:buChar char="n"/>
              <a:defRPr/>
            </a:lvl1pPr>
            <a:lvl2pPr marL="685800" indent="-228600">
              <a:lnSpc>
                <a:spcPct val="110000"/>
              </a:lnSpc>
              <a:buFont typeface="Wingdings" panose="05000000000000000000" pitchFamily="2" charset="2"/>
              <a:buChar char="p"/>
              <a:defRPr/>
            </a:lvl2pPr>
            <a:lvl3pPr marL="1143000" indent="-228600">
              <a:lnSpc>
                <a:spcPct val="110000"/>
              </a:lnSpc>
              <a:buFont typeface="Wingdings" panose="05000000000000000000" pitchFamily="2" charset="2"/>
              <a:buChar char="u"/>
              <a:defRPr/>
            </a:lvl3pPr>
            <a:lvl4pPr marL="1600200" indent="-228600">
              <a:lnSpc>
                <a:spcPct val="110000"/>
              </a:lnSpc>
              <a:buFontTx/>
              <a:buBlip>
                <a:blip r:embed="rId2"/>
              </a:buBlip>
              <a:defRPr/>
            </a:lvl4pPr>
            <a:lvl5pPr marL="2057400" indent="-228600">
              <a:lnSpc>
                <a:spcPct val="110000"/>
              </a:lnSpc>
              <a:buFontTx/>
              <a:buBlip>
                <a:blip r:embed="rId2"/>
              </a:buBlip>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六边形 9"/>
          <p:cNvSpPr/>
          <p:nvPr userDrawn="1"/>
        </p:nvSpPr>
        <p:spPr>
          <a:xfrm>
            <a:off x="11430000" y="193040"/>
            <a:ext cx="609600" cy="538480"/>
          </a:xfrm>
          <a:prstGeom prst="hexagon">
            <a:avLst/>
          </a:prstGeom>
          <a:ln>
            <a:noFill/>
          </a:ln>
          <a:effectLst>
            <a:glow rad="63500">
              <a:schemeClr val="accent3">
                <a:satMod val="175000"/>
                <a:alpha val="40000"/>
              </a:schemeClr>
            </a:glow>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 xmlns:a16="http://schemas.microsoft.com/office/drawing/2014/main" id="{D8C94E0B-2656-48BB-9F85-7EC11AA9EC4A}"/>
              </a:ext>
            </a:extLst>
          </p:cNvPr>
          <p:cNvSpPr>
            <a:spLocks noGrp="1"/>
          </p:cNvSpPr>
          <p:nvPr>
            <p:ph type="sldNum" sz="quarter" idx="12"/>
          </p:nvPr>
        </p:nvSpPr>
        <p:spPr>
          <a:xfrm>
            <a:off x="11447780" y="259397"/>
            <a:ext cx="541020" cy="365125"/>
          </a:xfrm>
        </p:spPr>
        <p:txBody>
          <a:bodyPr/>
          <a:lstStyle>
            <a:lvl1pPr>
              <a:defRPr sz="1800">
                <a:solidFill>
                  <a:schemeClr val="bg1"/>
                </a:solidFill>
                <a:effectLst>
                  <a:outerShdw blurRad="38100" dist="38100" dir="2700000" algn="tl">
                    <a:srgbClr val="000000">
                      <a:alpha val="43137"/>
                    </a:srgbClr>
                  </a:outerShdw>
                </a:effectLs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800" b="1"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平行四边形 10"/>
          <p:cNvSpPr/>
          <p:nvPr userDrawn="1"/>
        </p:nvSpPr>
        <p:spPr>
          <a:xfrm>
            <a:off x="223520" y="193040"/>
            <a:ext cx="701040" cy="538480"/>
          </a:xfrm>
          <a:prstGeom prst="parallelogram">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63624627"/>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5DE1A8-F8A6-46DB-8DBE-B435FD79BB0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6215C7A9-157F-4561-82CF-B1C7D6A61B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335B9E45-3A51-45B5-99E7-A8DEDF9E59B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a:extLst>
              <a:ext uri="{FF2B5EF4-FFF2-40B4-BE49-F238E27FC236}">
                <a16:creationId xmlns="" xmlns:a16="http://schemas.microsoft.com/office/drawing/2014/main" id="{728DD44E-46AD-4B23-A455-CAB7DCC822B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t>第一章 概论</a:t>
            </a: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a:extLst>
              <a:ext uri="{FF2B5EF4-FFF2-40B4-BE49-F238E27FC236}">
                <a16:creationId xmlns="" xmlns:a16="http://schemas.microsoft.com/office/drawing/2014/main" id="{27CB7511-71E1-468B-B646-577DAF7C20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62120828"/>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9A0D50F-E069-49CD-AB4C-6836936536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54B001C-41CA-4F88-86D6-B1EBF07FBBC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E00BEF23-7A0B-4FA6-A868-75F19C40DBA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861DFAE1-6A69-4CD6-823E-E7A79950FF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6" name="页脚占位符 5">
            <a:extLst>
              <a:ext uri="{FF2B5EF4-FFF2-40B4-BE49-F238E27FC236}">
                <a16:creationId xmlns="" xmlns:a16="http://schemas.microsoft.com/office/drawing/2014/main" id="{1D72E1BD-FC2F-43A6-8092-2A1420C6823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t>第一章 概论</a:t>
            </a: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7" name="灯片编号占位符 6">
            <a:extLst>
              <a:ext uri="{FF2B5EF4-FFF2-40B4-BE49-F238E27FC236}">
                <a16:creationId xmlns="" xmlns:a16="http://schemas.microsoft.com/office/drawing/2014/main" id="{D64DE20D-CE94-4100-9318-5778AF8F95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49203103"/>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FEB882E-D190-436B-9A12-E5598BE27C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0EEEA812-C68D-4E7A-92AE-7FA67409AF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4471B704-0DA0-4007-B550-549A8967AFB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A7D66847-95BE-42DD-A82F-212B18005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A81510D7-5FA5-4B92-A042-0DB927818AE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91BA46C4-CFD0-4A3C-91E1-3691F64F8F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8" name="页脚占位符 7">
            <a:extLst>
              <a:ext uri="{FF2B5EF4-FFF2-40B4-BE49-F238E27FC236}">
                <a16:creationId xmlns="" xmlns:a16="http://schemas.microsoft.com/office/drawing/2014/main" id="{F6947FC5-7152-4829-8CB1-1FEF9B52800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t>第一章 概论</a:t>
            </a: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9" name="灯片编号占位符 8">
            <a:extLst>
              <a:ext uri="{FF2B5EF4-FFF2-40B4-BE49-F238E27FC236}">
                <a16:creationId xmlns="" xmlns:a16="http://schemas.microsoft.com/office/drawing/2014/main" id="{C64BE311-DAF5-41FC-AB57-33E0B28874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9942410"/>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5238351-78E6-47BB-99ED-F94C4655C1E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2D634BFA-C7CD-4095-B004-7EB4BAAFA3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4" name="页脚占位符 3">
            <a:extLst>
              <a:ext uri="{FF2B5EF4-FFF2-40B4-BE49-F238E27FC236}">
                <a16:creationId xmlns="" xmlns:a16="http://schemas.microsoft.com/office/drawing/2014/main" id="{CD8904D9-BE4D-4C26-A4B1-3788AA54A53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t>第一章 概论</a:t>
            </a: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5" name="灯片编号占位符 4">
            <a:extLst>
              <a:ext uri="{FF2B5EF4-FFF2-40B4-BE49-F238E27FC236}">
                <a16:creationId xmlns="" xmlns:a16="http://schemas.microsoft.com/office/drawing/2014/main" id="{C6DD4F54-38C8-4C1F-B002-1082C5A722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88671454"/>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页脚占位符 2">
            <a:extLst>
              <a:ext uri="{FF2B5EF4-FFF2-40B4-BE49-F238E27FC236}">
                <a16:creationId xmlns="" xmlns:a16="http://schemas.microsoft.com/office/drawing/2014/main" id="{613F6D3F-4B14-4AD9-A9CB-7304D8DAFF53}"/>
              </a:ext>
            </a:extLst>
          </p:cNvPr>
          <p:cNvSpPr>
            <a:spLocks noGrp="1"/>
          </p:cNvSpPr>
          <p:nvPr>
            <p:ph type="ftr" sz="quarter" idx="11"/>
          </p:nvPr>
        </p:nvSpPr>
        <p:spPr>
          <a:xfrm>
            <a:off x="10383520" y="0"/>
            <a:ext cx="1808480" cy="365125"/>
          </a:xfrm>
        </p:spPr>
        <p:txBody>
          <a:bodyPr/>
          <a:lstStyle>
            <a:lvl1pPr algn="r">
              <a:defRPr sz="16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t>第一章 概论</a:t>
            </a:r>
            <a:endParaRPr kumimoji="0" lang="zh-CN" altLang="en-US" sz="1600" b="1" i="0" u="none" strike="noStrike" kern="1200" cap="none" spc="0" normalizeH="0" baseline="0" noProof="0" dirty="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userDrawn="1"/>
        </p:nvSpPr>
        <p:spPr>
          <a:xfrm>
            <a:off x="0" y="892853"/>
            <a:ext cx="12192000" cy="92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椭圆 5"/>
          <p:cNvSpPr/>
          <p:nvPr userDrawn="1"/>
        </p:nvSpPr>
        <p:spPr>
          <a:xfrm>
            <a:off x="11612880" y="6258560"/>
            <a:ext cx="468000" cy="468000"/>
          </a:xfrm>
          <a:prstGeom prst="ellipse">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 xmlns:a16="http://schemas.microsoft.com/office/drawing/2014/main" id="{267D50D6-D2CF-467E-A564-55E2DBD396E0}"/>
              </a:ext>
            </a:extLst>
          </p:cNvPr>
          <p:cNvSpPr>
            <a:spLocks noGrp="1"/>
          </p:cNvSpPr>
          <p:nvPr>
            <p:ph type="sldNum" sz="quarter" idx="12"/>
          </p:nvPr>
        </p:nvSpPr>
        <p:spPr>
          <a:xfrm>
            <a:off x="11551920" y="6299835"/>
            <a:ext cx="568960" cy="365125"/>
          </a:xfr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4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标题 6"/>
          <p:cNvSpPr>
            <a:spLocks noGrp="1"/>
          </p:cNvSpPr>
          <p:nvPr>
            <p:ph type="title"/>
          </p:nvPr>
        </p:nvSpPr>
        <p:spPr>
          <a:xfrm>
            <a:off x="1696720" y="97943"/>
            <a:ext cx="8239760" cy="732155"/>
          </a:xfrm>
        </p:spPr>
        <p:txBody>
          <a:bodyPr>
            <a:normAutofit/>
          </a:bodyPr>
          <a:lstStyle>
            <a:lvl1pPr>
              <a:defRPr sz="3600">
                <a:solidFill>
                  <a:srgbClr val="235EB8"/>
                </a:solidFill>
              </a:defRPr>
            </a:lvl1pPr>
          </a:lstStyle>
          <a:p>
            <a:r>
              <a:rPr lang="zh-CN" altLang="en-US" dirty="0" smtClean="0"/>
              <a:t>单击此处编辑母版标题样式</a:t>
            </a:r>
            <a:endParaRPr lang="zh-CN" altLang="en-US" dirty="0"/>
          </a:p>
        </p:txBody>
      </p:sp>
      <p:sp>
        <p:nvSpPr>
          <p:cNvPr id="9" name="内容占位符 8"/>
          <p:cNvSpPr>
            <a:spLocks noGrp="1"/>
          </p:cNvSpPr>
          <p:nvPr>
            <p:ph sz="quarter" idx="13"/>
          </p:nvPr>
        </p:nvSpPr>
        <p:spPr>
          <a:xfrm>
            <a:off x="782320" y="1016000"/>
            <a:ext cx="10657840" cy="5476560"/>
          </a:xfrm>
        </p:spPr>
        <p:txBody>
          <a:bodyPr/>
          <a:lstStyle>
            <a:lvl1pPr marL="228600" indent="-228600">
              <a:lnSpc>
                <a:spcPct val="120000"/>
              </a:lnSpc>
              <a:buClr>
                <a:srgbClr val="235EB8"/>
              </a:buClr>
              <a:buFont typeface="Wingdings" panose="05000000000000000000" pitchFamily="2" charset="2"/>
              <a:buChar char="n"/>
              <a:defRPr>
                <a:solidFill>
                  <a:schemeClr val="tx1"/>
                </a:solidFill>
              </a:defRPr>
            </a:lvl1pPr>
            <a:lvl2pPr marL="685800" indent="-228600">
              <a:lnSpc>
                <a:spcPct val="120000"/>
              </a:lnSpc>
              <a:buClr>
                <a:srgbClr val="235EB8"/>
              </a:buClr>
              <a:buFont typeface="Wingdings" panose="05000000000000000000" pitchFamily="2" charset="2"/>
              <a:buChar char="u"/>
              <a:defRPr>
                <a:solidFill>
                  <a:schemeClr val="tx1"/>
                </a:solidFill>
              </a:defRPr>
            </a:lvl2pPr>
            <a:lvl3pPr marL="1143000" indent="-228600">
              <a:lnSpc>
                <a:spcPct val="120000"/>
              </a:lnSpc>
              <a:buClr>
                <a:srgbClr val="235EB8"/>
              </a:buClr>
              <a:buFont typeface="Wingdings" panose="05000000000000000000" pitchFamily="2" charset="2"/>
              <a:buChar char="p"/>
              <a:defRPr>
                <a:solidFill>
                  <a:schemeClr val="tx1"/>
                </a:solidFill>
              </a:defRPr>
            </a:lvl3pPr>
            <a:lvl4pPr>
              <a:lnSpc>
                <a:spcPct val="120000"/>
              </a:lnSpc>
              <a:buClr>
                <a:srgbClr val="235EB8"/>
              </a:buClr>
              <a:defRPr>
                <a:solidFill>
                  <a:schemeClr val="tx1"/>
                </a:solidFill>
              </a:defRPr>
            </a:lvl4pPr>
            <a:lvl5pPr>
              <a:lnSpc>
                <a:spcPct val="120000"/>
              </a:lnSpc>
              <a:buClr>
                <a:srgbClr val="235EB8"/>
              </a:buClr>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055026032"/>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7CCAE5C-B0AD-4A57-BA27-080E8693E6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7EF1DBFB-5D2A-49A3-8067-C66C8984EC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E5D4B2C6-9CCF-40A8-A7E4-66912F7E0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ACCEC5AE-C319-4BFE-BB40-C6D5E22E2C1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6" name="页脚占位符 5">
            <a:extLst>
              <a:ext uri="{FF2B5EF4-FFF2-40B4-BE49-F238E27FC236}">
                <a16:creationId xmlns="" xmlns:a16="http://schemas.microsoft.com/office/drawing/2014/main" id="{CB0ACA21-C9D9-48CA-8D60-FE9730941AB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t>第一章 概论</a:t>
            </a: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7" name="灯片编号占位符 6">
            <a:extLst>
              <a:ext uri="{FF2B5EF4-FFF2-40B4-BE49-F238E27FC236}">
                <a16:creationId xmlns="" xmlns:a16="http://schemas.microsoft.com/office/drawing/2014/main" id="{F079D310-7B48-400A-B879-53F542FC04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69648620"/>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527F26E-CA53-4F21-9656-0193659AF22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28355588-3F62-4B6B-9A44-E99FB015B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8AF7EDDB-D3AF-4D17-B530-695CCB1B64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6760D030-3B34-4672-B6BA-2F5055277EC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6" name="页脚占位符 5">
            <a:extLst>
              <a:ext uri="{FF2B5EF4-FFF2-40B4-BE49-F238E27FC236}">
                <a16:creationId xmlns="" xmlns:a16="http://schemas.microsoft.com/office/drawing/2014/main" id="{773FE698-F6CE-4867-88F1-42CA9E3EB09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t>第一章 概论</a:t>
            </a: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7" name="灯片编号占位符 6">
            <a:extLst>
              <a:ext uri="{FF2B5EF4-FFF2-40B4-BE49-F238E27FC236}">
                <a16:creationId xmlns="" xmlns:a16="http://schemas.microsoft.com/office/drawing/2014/main" id="{D41A49B5-CF2E-4EC1-A59E-4F6DC7FFF8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19364695"/>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EEAE32E-0618-47CC-8787-925BEA28595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854B5197-DDBF-4CEE-99D9-1B29BD0421D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ABE9D977-DB12-4FE4-AB5F-B2913D44C4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a:extLst>
              <a:ext uri="{FF2B5EF4-FFF2-40B4-BE49-F238E27FC236}">
                <a16:creationId xmlns="" xmlns:a16="http://schemas.microsoft.com/office/drawing/2014/main" id="{DBAFAF33-0829-4AEF-BCCF-204700A9F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t>第一章 概论</a:t>
            </a: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a:extLst>
              <a:ext uri="{FF2B5EF4-FFF2-40B4-BE49-F238E27FC236}">
                <a16:creationId xmlns="" xmlns:a16="http://schemas.microsoft.com/office/drawing/2014/main" id="{EA39165D-C847-49C8-A4FF-D88FF4FDF73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24964817"/>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5238351-78E6-47BB-99ED-F94C4655C1E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2D634BFA-C7CD-4095-B004-7EB4BAAFA377}"/>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 xmlns:a16="http://schemas.microsoft.com/office/drawing/2014/main" id="{CD8904D9-BE4D-4C26-A4B1-3788AA54A53F}"/>
              </a:ext>
            </a:extLst>
          </p:cNvPr>
          <p:cNvSpPr>
            <a:spLocks noGrp="1"/>
          </p:cNvSpPr>
          <p:nvPr>
            <p:ph type="ftr" sz="quarter" idx="11"/>
          </p:nvPr>
        </p:nvSpPr>
        <p:spPr/>
        <p:txBody>
          <a:bodyPr/>
          <a:lstStyle/>
          <a:p>
            <a:r>
              <a:rPr lang="zh-CN" altLang="en-US" dirty="0" smtClean="0"/>
              <a:t>第二章 逻辑代数基础</a:t>
            </a:r>
            <a:endParaRPr lang="zh-CN" altLang="en-US" dirty="0"/>
          </a:p>
        </p:txBody>
      </p:sp>
      <p:sp>
        <p:nvSpPr>
          <p:cNvPr id="5" name="灯片编号占位符 4">
            <a:extLst>
              <a:ext uri="{FF2B5EF4-FFF2-40B4-BE49-F238E27FC236}">
                <a16:creationId xmlns="" xmlns:a16="http://schemas.microsoft.com/office/drawing/2014/main" id="{C6DD4F54-38C8-4C1F-B002-1082C5A722DE}"/>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59901704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B71E5043-3C12-4801-A114-C311908244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98881ECC-5C18-4B54-9938-B2A34BD40FB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41B8C888-DAF9-4D3C-88A1-99623606EE8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a:extLst>
              <a:ext uri="{FF2B5EF4-FFF2-40B4-BE49-F238E27FC236}">
                <a16:creationId xmlns="" xmlns:a16="http://schemas.microsoft.com/office/drawing/2014/main" id="{5F9E94D2-2ADF-4D1C-879F-2171E91BB0E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t>第一章 概论</a:t>
            </a: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a:extLst>
              <a:ext uri="{FF2B5EF4-FFF2-40B4-BE49-F238E27FC236}">
                <a16:creationId xmlns="" xmlns:a16="http://schemas.microsoft.com/office/drawing/2014/main" id="{F3EEEC03-331E-4995-8995-E9F605A441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03988364"/>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页脚占位符 2">
            <a:extLst>
              <a:ext uri="{FF2B5EF4-FFF2-40B4-BE49-F238E27FC236}">
                <a16:creationId xmlns="" xmlns:a16="http://schemas.microsoft.com/office/drawing/2014/main" id="{613F6D3F-4B14-4AD9-A9CB-7304D8DAFF53}"/>
              </a:ext>
            </a:extLst>
          </p:cNvPr>
          <p:cNvSpPr>
            <a:spLocks noGrp="1"/>
          </p:cNvSpPr>
          <p:nvPr>
            <p:ph type="ftr" sz="quarter" idx="11"/>
          </p:nvPr>
        </p:nvSpPr>
        <p:spPr>
          <a:xfrm>
            <a:off x="10117394" y="0"/>
            <a:ext cx="2074606" cy="501445"/>
          </a:xfrm>
        </p:spPr>
        <p:txBody>
          <a:bodyPr/>
          <a:lstStyle>
            <a:lvl1pPr algn="r">
              <a:defRPr sz="1600"/>
            </a:lvl1pPr>
          </a:lstStyle>
          <a:p>
            <a:r>
              <a:rPr lang="zh-CN" altLang="en-US" dirty="0" smtClean="0"/>
              <a:t>第二章 逻辑代数基础</a:t>
            </a:r>
            <a:endParaRPr lang="zh-CN" altLang="en-US" dirty="0"/>
          </a:p>
        </p:txBody>
      </p:sp>
      <p:sp>
        <p:nvSpPr>
          <p:cNvPr id="5" name="矩形 4"/>
          <p:cNvSpPr/>
          <p:nvPr userDrawn="1"/>
        </p:nvSpPr>
        <p:spPr>
          <a:xfrm>
            <a:off x="0" y="892853"/>
            <a:ext cx="12192000" cy="92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1612880" y="6258560"/>
            <a:ext cx="468000" cy="468000"/>
          </a:xfrm>
          <a:prstGeom prst="ellipse">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 xmlns:a16="http://schemas.microsoft.com/office/drawing/2014/main" id="{267D50D6-D2CF-467E-A564-55E2DBD396E0}"/>
              </a:ext>
            </a:extLst>
          </p:cNvPr>
          <p:cNvSpPr>
            <a:spLocks noGrp="1"/>
          </p:cNvSpPr>
          <p:nvPr>
            <p:ph type="sldNum" sz="quarter" idx="12"/>
          </p:nvPr>
        </p:nvSpPr>
        <p:spPr>
          <a:xfrm>
            <a:off x="11551920" y="6299835"/>
            <a:ext cx="568960" cy="365125"/>
          </a:xfrm>
        </p:spPr>
        <p:txBody>
          <a:bodyPr/>
          <a:lstStyle>
            <a:lvl1pPr algn="ctr">
              <a:defRPr sz="1400">
                <a:solidFill>
                  <a:schemeClr val="bg1"/>
                </a:solidFill>
              </a:defRPr>
            </a:lvl1pPr>
          </a:lstStyle>
          <a:p>
            <a:fld id="{B6D9C768-8413-45FA-BDC7-53DA68035736}" type="slidenum">
              <a:rPr lang="zh-CN" altLang="en-US" smtClean="0"/>
              <a:pPr/>
              <a:t>‹#›</a:t>
            </a:fld>
            <a:endParaRPr lang="zh-CN" altLang="en-US" dirty="0"/>
          </a:p>
        </p:txBody>
      </p:sp>
      <p:sp>
        <p:nvSpPr>
          <p:cNvPr id="7" name="标题 6"/>
          <p:cNvSpPr>
            <a:spLocks noGrp="1"/>
          </p:cNvSpPr>
          <p:nvPr>
            <p:ph type="title"/>
          </p:nvPr>
        </p:nvSpPr>
        <p:spPr>
          <a:xfrm>
            <a:off x="1696720" y="97943"/>
            <a:ext cx="8239760" cy="732155"/>
          </a:xfrm>
        </p:spPr>
        <p:txBody>
          <a:bodyPr>
            <a:normAutofit/>
          </a:bodyPr>
          <a:lstStyle>
            <a:lvl1pPr>
              <a:defRPr sz="3600">
                <a:solidFill>
                  <a:srgbClr val="235EB8"/>
                </a:solidFill>
              </a:defRPr>
            </a:lvl1pPr>
          </a:lstStyle>
          <a:p>
            <a:r>
              <a:rPr lang="zh-CN" altLang="en-US" dirty="0" smtClean="0"/>
              <a:t>单击此处编辑母版标题样式</a:t>
            </a:r>
            <a:endParaRPr lang="zh-CN" altLang="en-US" dirty="0"/>
          </a:p>
        </p:txBody>
      </p:sp>
      <p:sp>
        <p:nvSpPr>
          <p:cNvPr id="9" name="内容占位符 8"/>
          <p:cNvSpPr>
            <a:spLocks noGrp="1"/>
          </p:cNvSpPr>
          <p:nvPr>
            <p:ph sz="quarter" idx="13"/>
          </p:nvPr>
        </p:nvSpPr>
        <p:spPr>
          <a:xfrm>
            <a:off x="782320" y="1016000"/>
            <a:ext cx="10657840" cy="5476560"/>
          </a:xfrm>
        </p:spPr>
        <p:txBody>
          <a:bodyPr/>
          <a:lstStyle>
            <a:lvl1pPr marL="228600" indent="-228600">
              <a:lnSpc>
                <a:spcPct val="120000"/>
              </a:lnSpc>
              <a:buClr>
                <a:srgbClr val="235EB8"/>
              </a:buClr>
              <a:buFont typeface="Wingdings" panose="05000000000000000000" pitchFamily="2" charset="2"/>
              <a:buChar char="n"/>
              <a:defRPr>
                <a:solidFill>
                  <a:schemeClr val="tx1"/>
                </a:solidFill>
              </a:defRPr>
            </a:lvl1pPr>
            <a:lvl2pPr marL="685800" indent="-228600">
              <a:lnSpc>
                <a:spcPct val="120000"/>
              </a:lnSpc>
              <a:buClr>
                <a:srgbClr val="235EB8"/>
              </a:buClr>
              <a:buFont typeface="Wingdings" panose="05000000000000000000" pitchFamily="2" charset="2"/>
              <a:buChar char="u"/>
              <a:defRPr>
                <a:solidFill>
                  <a:schemeClr val="tx1"/>
                </a:solidFill>
              </a:defRPr>
            </a:lvl2pPr>
            <a:lvl3pPr marL="1143000" indent="-228600">
              <a:lnSpc>
                <a:spcPct val="120000"/>
              </a:lnSpc>
              <a:buClr>
                <a:srgbClr val="235EB8"/>
              </a:buClr>
              <a:buFont typeface="Wingdings" panose="05000000000000000000" pitchFamily="2" charset="2"/>
              <a:buChar char="p"/>
              <a:defRPr>
                <a:solidFill>
                  <a:schemeClr val="tx1"/>
                </a:solidFill>
              </a:defRPr>
            </a:lvl3pPr>
            <a:lvl4pPr>
              <a:lnSpc>
                <a:spcPct val="120000"/>
              </a:lnSpc>
              <a:buClr>
                <a:srgbClr val="235EB8"/>
              </a:buClr>
              <a:defRPr>
                <a:solidFill>
                  <a:schemeClr val="tx1"/>
                </a:solidFill>
              </a:defRPr>
            </a:lvl4pPr>
            <a:lvl5pPr>
              <a:lnSpc>
                <a:spcPct val="120000"/>
              </a:lnSpc>
              <a:buClr>
                <a:srgbClr val="235EB8"/>
              </a:buClr>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780127621"/>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7CCAE5C-B0AD-4A57-BA27-080E8693E6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7EF1DBFB-5D2A-49A3-8067-C66C8984EC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E5D4B2C6-9CCF-40A8-A7E4-66912F7E0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ACCEC5AE-C319-4BFE-BB40-C6D5E22E2C1D}"/>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 xmlns:a16="http://schemas.microsoft.com/office/drawing/2014/main" id="{CB0ACA21-C9D9-48CA-8D60-FE9730941AB1}"/>
              </a:ext>
            </a:extLst>
          </p:cNvPr>
          <p:cNvSpPr>
            <a:spLocks noGrp="1"/>
          </p:cNvSpPr>
          <p:nvPr>
            <p:ph type="ftr" sz="quarter" idx="11"/>
          </p:nvPr>
        </p:nvSpPr>
        <p:spPr/>
        <p:txBody>
          <a:bodyPr/>
          <a:lstStyle/>
          <a:p>
            <a:r>
              <a:rPr lang="zh-CN" altLang="en-US" dirty="0" smtClean="0"/>
              <a:t>第二章 逻辑代数基础</a:t>
            </a:r>
            <a:endParaRPr lang="zh-CN" altLang="en-US" dirty="0"/>
          </a:p>
        </p:txBody>
      </p:sp>
      <p:sp>
        <p:nvSpPr>
          <p:cNvPr id="7" name="灯片编号占位符 6">
            <a:extLst>
              <a:ext uri="{FF2B5EF4-FFF2-40B4-BE49-F238E27FC236}">
                <a16:creationId xmlns="" xmlns:a16="http://schemas.microsoft.com/office/drawing/2014/main" id="{F079D310-7B48-400A-B879-53F542FC046F}"/>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2972873234"/>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527F26E-CA53-4F21-9656-0193659AF22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28355588-3F62-4B6B-9A44-E99FB015B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8AF7EDDB-D3AF-4D17-B530-695CCB1B64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6760D030-3B34-4672-B6BA-2F5055277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 xmlns:a16="http://schemas.microsoft.com/office/drawing/2014/main" id="{773FE698-F6CE-4867-88F1-42CA9E3EB09E}"/>
              </a:ext>
            </a:extLst>
          </p:cNvPr>
          <p:cNvSpPr>
            <a:spLocks noGrp="1"/>
          </p:cNvSpPr>
          <p:nvPr>
            <p:ph type="ftr" sz="quarter" idx="11"/>
          </p:nvPr>
        </p:nvSpPr>
        <p:spPr/>
        <p:txBody>
          <a:bodyPr/>
          <a:lstStyle/>
          <a:p>
            <a:r>
              <a:rPr lang="zh-CN" altLang="en-US" dirty="0" smtClean="0"/>
              <a:t>第二章 逻辑代数基础</a:t>
            </a:r>
            <a:endParaRPr lang="zh-CN" altLang="en-US" dirty="0"/>
          </a:p>
        </p:txBody>
      </p:sp>
      <p:sp>
        <p:nvSpPr>
          <p:cNvPr id="7" name="灯片编号占位符 6">
            <a:extLst>
              <a:ext uri="{FF2B5EF4-FFF2-40B4-BE49-F238E27FC236}">
                <a16:creationId xmlns="" xmlns:a16="http://schemas.microsoft.com/office/drawing/2014/main" id="{D41A49B5-CF2E-4EC1-A59E-4F6DC7FFF8AF}"/>
              </a:ext>
            </a:extLst>
          </p:cNvPr>
          <p:cNvSpPr>
            <a:spLocks noGrp="1"/>
          </p:cNvSpPr>
          <p:nvPr>
            <p:ph type="sldNum" sz="quarter" idx="12"/>
          </p:nvPr>
        </p:nvSpPr>
        <p:spPr/>
        <p:txBody>
          <a:bodyPr/>
          <a:lstStyle/>
          <a:p>
            <a:fld id="{B6D9C768-8413-45FA-BDC7-53DA68035736}" type="slidenum">
              <a:rPr lang="zh-CN" altLang="en-US" smtClean="0"/>
              <a:t>‹#›</a:t>
            </a:fld>
            <a:endParaRPr lang="zh-CN" altLang="en-US"/>
          </a:p>
        </p:txBody>
      </p:sp>
    </p:spTree>
    <p:extLst>
      <p:ext uri="{BB962C8B-B14F-4D97-AF65-F5344CB8AC3E}">
        <p14:creationId xmlns:p14="http://schemas.microsoft.com/office/powerpoint/2010/main" val="1336260667"/>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3.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E895A2AD-0E84-4541-B5FE-A4F4F2412A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60BF11F8-BF27-469A-A78A-1587C5D5F8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AC018708-E175-48D1-AC20-CC01C8888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rgbClr val="3859CD"/>
                </a:solidFill>
                <a:latin typeface="微软雅黑" panose="020B0503020204020204" pitchFamily="34" charset="-122"/>
                <a:ea typeface="微软雅黑" panose="020B0503020204020204" pitchFamily="34" charset="-122"/>
              </a:defRPr>
            </a:lvl1pPr>
          </a:lstStyle>
          <a:p>
            <a:endParaRPr lang="zh-CN" altLang="en-US"/>
          </a:p>
        </p:txBody>
      </p:sp>
      <p:sp>
        <p:nvSpPr>
          <p:cNvPr id="5" name="页脚占位符 4">
            <a:extLst>
              <a:ext uri="{FF2B5EF4-FFF2-40B4-BE49-F238E27FC236}">
                <a16:creationId xmlns="" xmlns:a16="http://schemas.microsoft.com/office/drawing/2014/main" id="{D650EE11-0B44-4442-BB7A-811319244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rgbClr val="3859CD"/>
                </a:solidFill>
                <a:latin typeface="微软雅黑" panose="020B0503020204020204" pitchFamily="34" charset="-122"/>
                <a:ea typeface="微软雅黑" panose="020B0503020204020204" pitchFamily="34" charset="-122"/>
              </a:defRPr>
            </a:lvl1pPr>
          </a:lstStyle>
          <a:p>
            <a:r>
              <a:rPr lang="zh-CN" altLang="en-US" dirty="0" smtClean="0"/>
              <a:t>第二章 逻辑代数基础</a:t>
            </a:r>
            <a:endParaRPr lang="zh-CN" altLang="en-US" dirty="0"/>
          </a:p>
        </p:txBody>
      </p:sp>
      <p:sp>
        <p:nvSpPr>
          <p:cNvPr id="6" name="灯片编号占位符 5">
            <a:extLst>
              <a:ext uri="{FF2B5EF4-FFF2-40B4-BE49-F238E27FC236}">
                <a16:creationId xmlns="" xmlns:a16="http://schemas.microsoft.com/office/drawing/2014/main" id="{AB14C267-CEAD-45E5-8B69-D21EB61816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3859CD"/>
                </a:solidFill>
                <a:latin typeface="微软雅黑" panose="020B0503020204020204" pitchFamily="34" charset="-122"/>
                <a:ea typeface="微软雅黑" panose="020B0503020204020204" pitchFamily="34" charset="-122"/>
              </a:defRPr>
            </a:lvl1pPr>
          </a:lstStyle>
          <a:p>
            <a:fld id="{B6D9C768-8413-45FA-BDC7-53DA68035736}" type="slidenum">
              <a:rPr lang="zh-CN" altLang="en-US" smtClean="0"/>
              <a:pPr/>
              <a:t>‹#›</a:t>
            </a:fld>
            <a:endParaRPr lang="zh-CN" altLang="en-US"/>
          </a:p>
        </p:txBody>
      </p:sp>
    </p:spTree>
    <p:extLst>
      <p:ext uri="{BB962C8B-B14F-4D97-AF65-F5344CB8AC3E}">
        <p14:creationId xmlns:p14="http://schemas.microsoft.com/office/powerpoint/2010/main" val="4203941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b="1" kern="1200">
          <a:solidFill>
            <a:srgbClr val="3859CD"/>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3859CD"/>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3859CD"/>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3859CD"/>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3859CD"/>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3859CD"/>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12" name="直接连接符 6"/>
          <p:cNvCxnSpPr/>
          <p:nvPr userDrawn="1"/>
        </p:nvCxnSpPr>
        <p:spPr>
          <a:xfrm flipV="1">
            <a:off x="406400" y="804657"/>
            <a:ext cx="11094720" cy="1"/>
          </a:xfrm>
          <a:prstGeom prst="line">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0" name="Freeform 5"/>
          <p:cNvSpPr>
            <a:spLocks/>
          </p:cNvSpPr>
          <p:nvPr userDrawn="1"/>
        </p:nvSpPr>
        <p:spPr bwMode="auto">
          <a:xfrm rot="5400000">
            <a:off x="11450010" y="513391"/>
            <a:ext cx="541580" cy="4799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solidFill>
          <a:ln w="12700">
            <a:solidFill>
              <a:schemeClr val="accent5"/>
            </a:solidFill>
          </a:ln>
          <a:effectLst>
            <a:outerShdw blurRad="165100" dist="76200" dir="2700000" algn="tl" rotWithShape="0">
              <a:prstClr val="black">
                <a:alpha val="30000"/>
              </a:prstClr>
            </a:outerShdw>
          </a:effectLst>
        </p:spPr>
        <p:txBody>
          <a:bodyPr vert="horz" wrap="square" lIns="91438" tIns="45719" rIns="91438" bIns="45719" numCol="1" anchor="t" anchorCtr="0" compatLnSpc="1">
            <a:prstTxWarp prst="textNoShape">
              <a:avLst/>
            </a:prstTxWarp>
          </a:bodyPr>
          <a:lstStyle/>
          <a:p>
            <a:pPr defTabSz="914377">
              <a:defRPr/>
            </a:pPr>
            <a:endParaRPr lang="zh-CN" altLang="en-US" sz="1900" dirty="0">
              <a:solidFill>
                <a:prstClr val="black"/>
              </a:solidFill>
              <a:latin typeface="Calibri"/>
              <a:ea typeface="宋体" panose="02010600030101010101" pitchFamily="2" charset="-122"/>
            </a:endParaRPr>
          </a:p>
        </p:txBody>
      </p:sp>
      <p:sp>
        <p:nvSpPr>
          <p:cNvPr id="31" name="Slide Number Placeholder 5"/>
          <p:cNvSpPr txBox="1">
            <a:spLocks/>
          </p:cNvSpPr>
          <p:nvPr userDrawn="1"/>
        </p:nvSpPr>
        <p:spPr>
          <a:xfrm>
            <a:off x="11486084" y="614085"/>
            <a:ext cx="480000" cy="304800"/>
          </a:xfrm>
          <a:prstGeom prst="rect">
            <a:avLst/>
          </a:prstGeom>
        </p:spPr>
        <p:txBody>
          <a:bodyPr vert="horz" lIns="91438" tIns="45719" rIns="91438" bIns="45719" rtlCol="0" anchor="ctr"/>
          <a:lstStyle>
            <a:lvl1pPr algn="ctr">
              <a:defRPr sz="12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defTabSz="1219170">
              <a:defRPr/>
            </a:pPr>
            <a:fld id="{857B18ED-D931-45F4-8873-1BEDAB4DC03E}" type="slidenum">
              <a:rPr lang="en-JM" sz="1600" smtClean="0">
                <a:solidFill>
                  <a:prstClr val="white"/>
                </a:solidFill>
              </a:rPr>
              <a:pPr defTabSz="1219170">
                <a:defRPr/>
              </a:pPr>
              <a:t>‹#›</a:t>
            </a:fld>
            <a:endParaRPr lang="en-JM" sz="1600" dirty="0">
              <a:solidFill>
                <a:prstClr val="white"/>
              </a:solidFill>
            </a:endParaRPr>
          </a:p>
        </p:txBody>
      </p:sp>
    </p:spTree>
    <p:extLst>
      <p:ext uri="{BB962C8B-B14F-4D97-AF65-F5344CB8AC3E}">
        <p14:creationId xmlns:p14="http://schemas.microsoft.com/office/powerpoint/2010/main" val="14622810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Lst>
  <p:timing>
    <p:tnLst>
      <p:par>
        <p:cTn id="1" dur="indefinite" restart="never" nodeType="tmRoot"/>
      </p:par>
    </p:tnLst>
  </p:timing>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E895A2AD-0E84-4541-B5FE-A4F4F2412A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60BF11F8-BF27-469A-A78A-1587C5D5F8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AC018708-E175-48D1-AC20-CC01C8888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rgbClr val="3859CD"/>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a:extLst>
              <a:ext uri="{FF2B5EF4-FFF2-40B4-BE49-F238E27FC236}">
                <a16:creationId xmlns="" xmlns:a16="http://schemas.microsoft.com/office/drawing/2014/main" id="{D650EE11-0B44-4442-BB7A-811319244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rgbClr val="3859CD"/>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t>第一章 概论</a:t>
            </a:r>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a:extLst>
              <a:ext uri="{FF2B5EF4-FFF2-40B4-BE49-F238E27FC236}">
                <a16:creationId xmlns="" xmlns:a16="http://schemas.microsoft.com/office/drawing/2014/main" id="{AB14C267-CEAD-45E5-8B69-D21EB61816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3859CD"/>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200" b="1" i="0" u="none" strike="noStrike" kern="1200" cap="none" spc="0" normalizeH="0" baseline="0" noProof="0" smtClean="0">
                <a:ln>
                  <a:noFill/>
                </a:ln>
                <a:solidFill>
                  <a:srgbClr val="3859C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srgbClr val="3859C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192564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b="1" kern="1200">
          <a:solidFill>
            <a:srgbClr val="3859CD"/>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3859CD"/>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3859CD"/>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3859CD"/>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3859CD"/>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3859CD"/>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9.wmf"/><Relationship Id="rId4" Type="http://schemas.openxmlformats.org/officeDocument/2006/relationships/oleObject" Target="../embeddings/oleObject5.bin"/></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7.xml"/><Relationship Id="rId1" Type="http://schemas.openxmlformats.org/officeDocument/2006/relationships/vmlDrawing" Target="../drawings/vmlDrawing43.vml"/><Relationship Id="rId5" Type="http://schemas.openxmlformats.org/officeDocument/2006/relationships/image" Target="../media/image155.wmf"/><Relationship Id="rId4" Type="http://schemas.openxmlformats.org/officeDocument/2006/relationships/oleObject" Target="../embeddings/oleObject136.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vmlDrawing" Target="../drawings/vmlDrawing44.vml"/><Relationship Id="rId5" Type="http://schemas.openxmlformats.org/officeDocument/2006/relationships/image" Target="../media/image156.wmf"/><Relationship Id="rId4" Type="http://schemas.openxmlformats.org/officeDocument/2006/relationships/oleObject" Target="../embeddings/oleObject137.bin"/></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50.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640.png"/><Relationship Id="rId5" Type="http://schemas.openxmlformats.org/officeDocument/2006/relationships/image" Target="../media/image157.wmf"/><Relationship Id="rId4" Type="http://schemas.openxmlformats.org/officeDocument/2006/relationships/oleObject" Target="../embeddings/oleObject138.bin"/></Relationships>
</file>

<file path=ppt/slides/_rels/slide1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68.png"/><Relationship Id="rId4" Type="http://schemas.openxmlformats.org/officeDocument/2006/relationships/image" Target="../media/image167.png"/></Relationships>
</file>

<file path=ppt/slides/_rels/slide10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06.xml"/><Relationship Id="rId7" Type="http://schemas.openxmlformats.org/officeDocument/2006/relationships/slide" Target="slide97.xml"/><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158.wmf"/><Relationship Id="rId5" Type="http://schemas.openxmlformats.org/officeDocument/2006/relationships/oleObject" Target="../embeddings/oleObject139.bin"/><Relationship Id="rId4" Type="http://schemas.openxmlformats.org/officeDocument/2006/relationships/image" Target="../media/image170.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700.png"/></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160.emf"/></Relationships>
</file>

<file path=ppt/slides/_rels/slide11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97.xml"/><Relationship Id="rId4" Type="http://schemas.openxmlformats.org/officeDocument/2006/relationships/image" Target="../media/image166.e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notesSlide" Target="../notesSlides/notesSlide114.xml"/><Relationship Id="rId7" Type="http://schemas.openxmlformats.org/officeDocument/2006/relationships/oleObject" Target="../embeddings/oleObject141.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177.png"/><Relationship Id="rId5" Type="http://schemas.openxmlformats.org/officeDocument/2006/relationships/image" Target="../media/image167.wmf"/><Relationship Id="rId4" Type="http://schemas.openxmlformats.org/officeDocument/2006/relationships/oleObject" Target="../embeddings/oleObject140.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notesSlide" Target="../notesSlides/notesSlide115.xml"/><Relationship Id="rId7" Type="http://schemas.openxmlformats.org/officeDocument/2006/relationships/image" Target="../media/image170.wmf"/><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oleObject" Target="../embeddings/oleObject143.bin"/><Relationship Id="rId11" Type="http://schemas.openxmlformats.org/officeDocument/2006/relationships/image" Target="../media/image172.wmf"/><Relationship Id="rId5" Type="http://schemas.openxmlformats.org/officeDocument/2006/relationships/image" Target="../media/image169.wmf"/><Relationship Id="rId10" Type="http://schemas.openxmlformats.org/officeDocument/2006/relationships/oleObject" Target="../embeddings/oleObject145.bin"/><Relationship Id="rId4" Type="http://schemas.openxmlformats.org/officeDocument/2006/relationships/oleObject" Target="../embeddings/oleObject142.bin"/><Relationship Id="rId9" Type="http://schemas.openxmlformats.org/officeDocument/2006/relationships/image" Target="../media/image171.wmf"/></Relationships>
</file>

<file path=ppt/slides/_rels/slide11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notesSlide" Target="../notesSlides/notesSlide116.xml"/><Relationship Id="rId7" Type="http://schemas.openxmlformats.org/officeDocument/2006/relationships/image" Target="../media/image174.w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oleObject" Target="../embeddings/oleObject147.bin"/><Relationship Id="rId5" Type="http://schemas.openxmlformats.org/officeDocument/2006/relationships/image" Target="../media/image173.wmf"/><Relationship Id="rId4" Type="http://schemas.openxmlformats.org/officeDocument/2006/relationships/oleObject" Target="../embeddings/oleObject146.bin"/></Relationships>
</file>

<file path=ppt/slides/_rels/slide1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17.xml"/><Relationship Id="rId7" Type="http://schemas.openxmlformats.org/officeDocument/2006/relationships/slide" Target="slide97.xml"/><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169.png"/><Relationship Id="rId5" Type="http://schemas.openxmlformats.org/officeDocument/2006/relationships/image" Target="../media/image175.wmf"/><Relationship Id="rId4" Type="http://schemas.openxmlformats.org/officeDocument/2006/relationships/oleObject" Target="../embeddings/oleObject148.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151.bin"/><Relationship Id="rId13" Type="http://schemas.openxmlformats.org/officeDocument/2006/relationships/image" Target="../media/image180.wmf"/><Relationship Id="rId3" Type="http://schemas.openxmlformats.org/officeDocument/2006/relationships/notesSlide" Target="../notesSlides/notesSlide122.xml"/><Relationship Id="rId7" Type="http://schemas.openxmlformats.org/officeDocument/2006/relationships/image" Target="../media/image177.wmf"/><Relationship Id="rId12" Type="http://schemas.openxmlformats.org/officeDocument/2006/relationships/oleObject" Target="../embeddings/oleObject153.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oleObject" Target="../embeddings/oleObject150.bin"/><Relationship Id="rId11" Type="http://schemas.openxmlformats.org/officeDocument/2006/relationships/image" Target="../media/image179.wmf"/><Relationship Id="rId5" Type="http://schemas.openxmlformats.org/officeDocument/2006/relationships/image" Target="../media/image176.wmf"/><Relationship Id="rId15" Type="http://schemas.openxmlformats.org/officeDocument/2006/relationships/image" Target="../media/image181.wmf"/><Relationship Id="rId10" Type="http://schemas.openxmlformats.org/officeDocument/2006/relationships/oleObject" Target="../embeddings/oleObject152.bin"/><Relationship Id="rId4" Type="http://schemas.openxmlformats.org/officeDocument/2006/relationships/oleObject" Target="../embeddings/oleObject149.bin"/><Relationship Id="rId9" Type="http://schemas.openxmlformats.org/officeDocument/2006/relationships/image" Target="../media/image178.wmf"/><Relationship Id="rId14" Type="http://schemas.openxmlformats.org/officeDocument/2006/relationships/oleObject" Target="../embeddings/oleObject154.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157.bin"/><Relationship Id="rId3" Type="http://schemas.openxmlformats.org/officeDocument/2006/relationships/notesSlide" Target="../notesSlides/notesSlide123.xml"/><Relationship Id="rId7" Type="http://schemas.openxmlformats.org/officeDocument/2006/relationships/image" Target="../media/image183.wmf"/><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oleObject" Target="../embeddings/oleObject156.bin"/><Relationship Id="rId5" Type="http://schemas.openxmlformats.org/officeDocument/2006/relationships/image" Target="../media/image182.wmf"/><Relationship Id="rId4" Type="http://schemas.openxmlformats.org/officeDocument/2006/relationships/oleObject" Target="../embeddings/oleObject155.bin"/><Relationship Id="rId9" Type="http://schemas.openxmlformats.org/officeDocument/2006/relationships/image" Target="../media/image184.wm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4.xml"/><Relationship Id="rId7" Type="http://schemas.openxmlformats.org/officeDocument/2006/relationships/image" Target="../media/image186.wmf"/><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oleObject" Target="../embeddings/oleObject159.bin"/><Relationship Id="rId5" Type="http://schemas.openxmlformats.org/officeDocument/2006/relationships/image" Target="../media/image185.wmf"/><Relationship Id="rId4" Type="http://schemas.openxmlformats.org/officeDocument/2006/relationships/oleObject" Target="../embeddings/oleObject158.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5.xml"/><Relationship Id="rId7" Type="http://schemas.openxmlformats.org/officeDocument/2006/relationships/image" Target="../media/image188.wmf"/><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oleObject" Target="../embeddings/oleObject161.bin"/><Relationship Id="rId5" Type="http://schemas.openxmlformats.org/officeDocument/2006/relationships/image" Target="../media/image187.wmf"/><Relationship Id="rId4" Type="http://schemas.openxmlformats.org/officeDocument/2006/relationships/oleObject" Target="../embeddings/oleObject160.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7.xml"/><Relationship Id="rId1" Type="http://schemas.openxmlformats.org/officeDocument/2006/relationships/vmlDrawing" Target="../drawings/vmlDrawing55.vml"/><Relationship Id="rId5" Type="http://schemas.openxmlformats.org/officeDocument/2006/relationships/image" Target="../media/image189.wmf"/><Relationship Id="rId4" Type="http://schemas.openxmlformats.org/officeDocument/2006/relationships/oleObject" Target="../embeddings/oleObject162.bin"/></Relationships>
</file>

<file path=ppt/slides/_rels/slide129.xml.rels><?xml version="1.0" encoding="UTF-8" standalone="yes"?>
<Relationships xmlns="http://schemas.openxmlformats.org/package/2006/relationships"><Relationship Id="rId8" Type="http://schemas.openxmlformats.org/officeDocument/2006/relationships/image" Target="../media/image191.emf"/><Relationship Id="rId13" Type="http://schemas.openxmlformats.org/officeDocument/2006/relationships/oleObject" Target="../embeddings/oleObject167.bin"/><Relationship Id="rId3" Type="http://schemas.openxmlformats.org/officeDocument/2006/relationships/notesSlide" Target="../notesSlides/notesSlide127.xml"/><Relationship Id="rId7" Type="http://schemas.openxmlformats.org/officeDocument/2006/relationships/oleObject" Target="../embeddings/oleObject164.bin"/><Relationship Id="rId12" Type="http://schemas.openxmlformats.org/officeDocument/2006/relationships/image" Target="../media/image193.emf"/><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190.wmf"/><Relationship Id="rId11" Type="http://schemas.openxmlformats.org/officeDocument/2006/relationships/oleObject" Target="../embeddings/oleObject166.bin"/><Relationship Id="rId5" Type="http://schemas.openxmlformats.org/officeDocument/2006/relationships/oleObject" Target="../embeddings/oleObject163.bin"/><Relationship Id="rId10" Type="http://schemas.openxmlformats.org/officeDocument/2006/relationships/image" Target="../media/image192.emf"/><Relationship Id="rId4" Type="http://schemas.openxmlformats.org/officeDocument/2006/relationships/image" Target="../media/image190.png"/><Relationship Id="rId9" Type="http://schemas.openxmlformats.org/officeDocument/2006/relationships/oleObject" Target="../embeddings/oleObject165.bin"/><Relationship Id="rId14" Type="http://schemas.openxmlformats.org/officeDocument/2006/relationships/image" Target="../media/image194.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1.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10.wmf"/><Relationship Id="rId4" Type="http://schemas.openxmlformats.org/officeDocument/2006/relationships/oleObject" Target="../embeddings/oleObject6.bin"/></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7.xml"/><Relationship Id="rId1" Type="http://schemas.openxmlformats.org/officeDocument/2006/relationships/vmlDrawing" Target="../drawings/vmlDrawing57.vml"/><Relationship Id="rId5" Type="http://schemas.openxmlformats.org/officeDocument/2006/relationships/image" Target="../media/image189.wmf"/><Relationship Id="rId4" Type="http://schemas.openxmlformats.org/officeDocument/2006/relationships/oleObject" Target="../embeddings/oleObject168.bin"/></Relationships>
</file>

<file path=ppt/slides/_rels/slide131.xml.rels><?xml version="1.0" encoding="UTF-8" standalone="yes"?>
<Relationships xmlns="http://schemas.openxmlformats.org/package/2006/relationships"><Relationship Id="rId8" Type="http://schemas.openxmlformats.org/officeDocument/2006/relationships/image" Target="../media/image195.emf"/><Relationship Id="rId3" Type="http://schemas.openxmlformats.org/officeDocument/2006/relationships/notesSlide" Target="../notesSlides/notesSlide129.xml"/><Relationship Id="rId7" Type="http://schemas.openxmlformats.org/officeDocument/2006/relationships/oleObject" Target="../embeddings/oleObject170.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193.png"/><Relationship Id="rId5" Type="http://schemas.openxmlformats.org/officeDocument/2006/relationships/image" Target="../media/image190.wmf"/><Relationship Id="rId10" Type="http://schemas.openxmlformats.org/officeDocument/2006/relationships/image" Target="../media/image196.emf"/><Relationship Id="rId4" Type="http://schemas.openxmlformats.org/officeDocument/2006/relationships/oleObject" Target="../embeddings/oleObject169.bin"/><Relationship Id="rId9" Type="http://schemas.openxmlformats.org/officeDocument/2006/relationships/oleObject" Target="../embeddings/oleObject171.bin"/></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0.xml"/><Relationship Id="rId7" Type="http://schemas.openxmlformats.org/officeDocument/2006/relationships/image" Target="../media/image198.wmf"/><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oleObject" Target="../embeddings/oleObject173.bin"/><Relationship Id="rId5" Type="http://schemas.openxmlformats.org/officeDocument/2006/relationships/image" Target="../media/image197.wmf"/><Relationship Id="rId4" Type="http://schemas.openxmlformats.org/officeDocument/2006/relationships/oleObject" Target="../embeddings/oleObject172.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199.wmf"/><Relationship Id="rId5" Type="http://schemas.openxmlformats.org/officeDocument/2006/relationships/oleObject" Target="../embeddings/oleObject174.bin"/><Relationship Id="rId4" Type="http://schemas.openxmlformats.org/officeDocument/2006/relationships/image" Target="../media/image200.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7.xml"/><Relationship Id="rId1" Type="http://schemas.openxmlformats.org/officeDocument/2006/relationships/vmlDrawing" Target="../drawings/vmlDrawing61.vml"/><Relationship Id="rId5" Type="http://schemas.openxmlformats.org/officeDocument/2006/relationships/image" Target="../media/image197.wmf"/><Relationship Id="rId4" Type="http://schemas.openxmlformats.org/officeDocument/2006/relationships/oleObject" Target="../embeddings/oleObject175.bin"/></Relationships>
</file>

<file path=ppt/slides/_rels/slide1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33.xml"/><Relationship Id="rId7" Type="http://schemas.openxmlformats.org/officeDocument/2006/relationships/slide" Target="slide97.xml"/><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201.wmf"/><Relationship Id="rId5" Type="http://schemas.openxmlformats.org/officeDocument/2006/relationships/oleObject" Target="../embeddings/oleObject176.bin"/><Relationship Id="rId4" Type="http://schemas.openxmlformats.org/officeDocument/2006/relationships/image" Target="../media/image200.png"/></Relationships>
</file>

<file path=ppt/slides/_rels/slide136.xml.rels><?xml version="1.0" encoding="UTF-8" standalone="yes"?>
<Relationships xmlns="http://schemas.openxmlformats.org/package/2006/relationships"><Relationship Id="rId8" Type="http://schemas.openxmlformats.org/officeDocument/2006/relationships/image" Target="../media/image203.wmf"/><Relationship Id="rId3" Type="http://schemas.openxmlformats.org/officeDocument/2006/relationships/notesSlide" Target="../notesSlides/notesSlide134.xml"/><Relationship Id="rId7" Type="http://schemas.openxmlformats.org/officeDocument/2006/relationships/oleObject" Target="../embeddings/oleObject178.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202.wmf"/><Relationship Id="rId5" Type="http://schemas.openxmlformats.org/officeDocument/2006/relationships/oleObject" Target="../embeddings/oleObject177.bin"/><Relationship Id="rId4" Type="http://schemas.openxmlformats.org/officeDocument/2006/relationships/image" Target="../media/image195.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7.xml"/><Relationship Id="rId1" Type="http://schemas.openxmlformats.org/officeDocument/2006/relationships/vmlDrawing" Target="../drawings/vmlDrawing64.vml"/><Relationship Id="rId5" Type="http://schemas.openxmlformats.org/officeDocument/2006/relationships/image" Target="../media/image204.wmf"/><Relationship Id="rId4" Type="http://schemas.openxmlformats.org/officeDocument/2006/relationships/oleObject" Target="../embeddings/oleObject179.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2.emf"/><Relationship Id="rId4" Type="http://schemas.openxmlformats.org/officeDocument/2006/relationships/oleObject" Target="../embeddings/oleObject8.bin"/></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182.bin"/><Relationship Id="rId3" Type="http://schemas.openxmlformats.org/officeDocument/2006/relationships/notesSlide" Target="../notesSlides/notesSlide138.xml"/><Relationship Id="rId7" Type="http://schemas.openxmlformats.org/officeDocument/2006/relationships/image" Target="../media/image206.wmf"/><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oleObject" Target="../embeddings/oleObject181.bin"/><Relationship Id="rId11" Type="http://schemas.openxmlformats.org/officeDocument/2006/relationships/image" Target="../media/image208.emf"/><Relationship Id="rId5" Type="http://schemas.openxmlformats.org/officeDocument/2006/relationships/image" Target="../media/image205.w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207.emf"/></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186.bin"/><Relationship Id="rId3" Type="http://schemas.openxmlformats.org/officeDocument/2006/relationships/notesSlide" Target="../notesSlides/notesSlide139.xml"/><Relationship Id="rId7" Type="http://schemas.openxmlformats.org/officeDocument/2006/relationships/image" Target="../media/image210.wmf"/><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oleObject" Target="../embeddings/oleObject185.bin"/><Relationship Id="rId11" Type="http://schemas.openxmlformats.org/officeDocument/2006/relationships/image" Target="../media/image212.emf"/><Relationship Id="rId5" Type="http://schemas.openxmlformats.org/officeDocument/2006/relationships/image" Target="../media/image209.wmf"/><Relationship Id="rId10" Type="http://schemas.openxmlformats.org/officeDocument/2006/relationships/oleObject" Target="../embeddings/oleObject187.bin"/><Relationship Id="rId4" Type="http://schemas.openxmlformats.org/officeDocument/2006/relationships/oleObject" Target="../embeddings/oleObject184.bin"/><Relationship Id="rId9" Type="http://schemas.openxmlformats.org/officeDocument/2006/relationships/image" Target="../media/image211.emf"/></Relationships>
</file>

<file path=ppt/slides/_rels/slide142.xml.rels><?xml version="1.0" encoding="UTF-8" standalone="yes"?>
<Relationships xmlns="http://schemas.openxmlformats.org/package/2006/relationships"><Relationship Id="rId8" Type="http://schemas.openxmlformats.org/officeDocument/2006/relationships/slide" Target="slide84.xml"/><Relationship Id="rId3" Type="http://schemas.openxmlformats.org/officeDocument/2006/relationships/notesSlide" Target="../notesSlides/notesSlide140.xml"/><Relationship Id="rId7" Type="http://schemas.openxmlformats.org/officeDocument/2006/relationships/image" Target="../media/image213.wmf"/><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oleObject" Target="../embeddings/oleObject189.bin"/><Relationship Id="rId11" Type="http://schemas.openxmlformats.org/officeDocument/2006/relationships/image" Target="../media/image214.emf"/><Relationship Id="rId5" Type="http://schemas.openxmlformats.org/officeDocument/2006/relationships/image" Target="../media/image209.wmf"/><Relationship Id="rId10" Type="http://schemas.openxmlformats.org/officeDocument/2006/relationships/oleObject" Target="../embeddings/oleObject190.bin"/><Relationship Id="rId4" Type="http://schemas.openxmlformats.org/officeDocument/2006/relationships/oleObject" Target="../embeddings/oleObject188.bin"/><Relationship Id="rId9" Type="http://schemas.openxmlformats.org/officeDocument/2006/relationships/image" Target="../media/image4.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2.xml"/><Relationship Id="rId7" Type="http://schemas.openxmlformats.org/officeDocument/2006/relationships/image" Target="../media/image216.wmf"/><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oleObject" Target="../embeddings/oleObject192.bin"/><Relationship Id="rId5" Type="http://schemas.openxmlformats.org/officeDocument/2006/relationships/image" Target="../media/image215.emf"/><Relationship Id="rId4" Type="http://schemas.openxmlformats.org/officeDocument/2006/relationships/oleObject" Target="../embeddings/oleObject191.bin"/></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195.bin"/><Relationship Id="rId13" Type="http://schemas.openxmlformats.org/officeDocument/2006/relationships/image" Target="../media/image221.wmf"/><Relationship Id="rId3" Type="http://schemas.openxmlformats.org/officeDocument/2006/relationships/notesSlide" Target="../notesSlides/notesSlide143.xml"/><Relationship Id="rId7" Type="http://schemas.openxmlformats.org/officeDocument/2006/relationships/image" Target="../media/image218.emf"/><Relationship Id="rId12" Type="http://schemas.openxmlformats.org/officeDocument/2006/relationships/oleObject" Target="../embeddings/oleObject197.bin"/><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slide" Target="slide84.xml"/><Relationship Id="rId1" Type="http://schemas.openxmlformats.org/officeDocument/2006/relationships/vmlDrawing" Target="../drawings/vmlDrawing69.vml"/><Relationship Id="rId6" Type="http://schemas.openxmlformats.org/officeDocument/2006/relationships/oleObject" Target="../embeddings/oleObject194.bin"/><Relationship Id="rId11" Type="http://schemas.openxmlformats.org/officeDocument/2006/relationships/image" Target="../media/image220.emf"/><Relationship Id="rId5" Type="http://schemas.openxmlformats.org/officeDocument/2006/relationships/image" Target="../media/image217.wmf"/><Relationship Id="rId15" Type="http://schemas.openxmlformats.org/officeDocument/2006/relationships/image" Target="../media/image222.wmf"/><Relationship Id="rId10" Type="http://schemas.openxmlformats.org/officeDocument/2006/relationships/oleObject" Target="../embeddings/oleObject196.bin"/><Relationship Id="rId4" Type="http://schemas.openxmlformats.org/officeDocument/2006/relationships/oleObject" Target="../embeddings/oleObject193.bin"/><Relationship Id="rId9" Type="http://schemas.openxmlformats.org/officeDocument/2006/relationships/image" Target="../media/image219.emf"/><Relationship Id="rId14" Type="http://schemas.openxmlformats.org/officeDocument/2006/relationships/oleObject" Target="../embeddings/oleObject198.bin"/></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3.xml"/><Relationship Id="rId7" Type="http://schemas.openxmlformats.org/officeDocument/2006/relationships/image" Target="../media/image15.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14.wmf"/><Relationship Id="rId4" Type="http://schemas.openxmlformats.org/officeDocument/2006/relationships/oleObject" Target="../embeddings/oleObject10.bin"/><Relationship Id="rId9" Type="http://schemas.openxmlformats.org/officeDocument/2006/relationships/image" Target="../media/image16.emf"/></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3.wmf"/><Relationship Id="rId4"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5.xml"/><Relationship Id="rId7" Type="http://schemas.openxmlformats.org/officeDocument/2006/relationships/slide" Target="slide146.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84.xml"/><Relationship Id="rId5" Type="http://schemas.openxmlformats.org/officeDocument/2006/relationships/slide" Target="slide52.xml"/><Relationship Id="rId4" Type="http://schemas.openxmlformats.org/officeDocument/2006/relationships/slide" Target="slide4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4.xml"/><Relationship Id="rId7"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56.xml"/><Relationship Id="rId6" Type="http://schemas.openxmlformats.org/officeDocument/2006/relationships/slide" Target="slide27.xml"/><Relationship Id="rId5" Type="http://schemas.openxmlformats.org/officeDocument/2006/relationships/slide" Target="slide18.xml"/><Relationship Id="rId4" Type="http://schemas.openxmlformats.org/officeDocument/2006/relationships/slide" Target="slide9.xml"/><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oleObject" Target="../embeddings/oleObject18.bin"/><Relationship Id="rId18" Type="http://schemas.openxmlformats.org/officeDocument/2006/relationships/image" Target="../media/image40.emf"/><Relationship Id="rId3" Type="http://schemas.openxmlformats.org/officeDocument/2006/relationships/notesSlide" Target="../notesSlides/notesSlide31.xml"/><Relationship Id="rId7" Type="http://schemas.openxmlformats.org/officeDocument/2006/relationships/oleObject" Target="../embeddings/oleObject15.bin"/><Relationship Id="rId12" Type="http://schemas.openxmlformats.org/officeDocument/2006/relationships/image" Target="../media/image37.emf"/><Relationship Id="rId17" Type="http://schemas.openxmlformats.org/officeDocument/2006/relationships/oleObject" Target="../embeddings/oleObject20.bin"/><Relationship Id="rId2" Type="http://schemas.openxmlformats.org/officeDocument/2006/relationships/slideLayout" Target="../slideLayouts/slideLayout7.xml"/><Relationship Id="rId16" Type="http://schemas.openxmlformats.org/officeDocument/2006/relationships/image" Target="../media/image39.emf"/><Relationship Id="rId20" Type="http://schemas.openxmlformats.org/officeDocument/2006/relationships/image" Target="../media/image41.emf"/><Relationship Id="rId1" Type="http://schemas.openxmlformats.org/officeDocument/2006/relationships/vmlDrawing" Target="../drawings/vmlDrawing9.vml"/><Relationship Id="rId6" Type="http://schemas.openxmlformats.org/officeDocument/2006/relationships/image" Target="../media/image34.e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10" Type="http://schemas.openxmlformats.org/officeDocument/2006/relationships/image" Target="../media/image36.emf"/><Relationship Id="rId19" Type="http://schemas.openxmlformats.org/officeDocument/2006/relationships/oleObject" Target="../embeddings/oleObject21.bin"/><Relationship Id="rId4" Type="http://schemas.openxmlformats.org/officeDocument/2006/relationships/image" Target="../media/image42.png"/><Relationship Id="rId9" Type="http://schemas.openxmlformats.org/officeDocument/2006/relationships/oleObject" Target="../embeddings/oleObject16.bin"/><Relationship Id="rId14"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50.png"/><Relationship Id="rId4" Type="http://schemas.openxmlformats.org/officeDocument/2006/relationships/image" Target="../media/image3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8"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9.xml"/><Relationship Id="rId7"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22.bin"/><Relationship Id="rId11" Type="http://schemas.openxmlformats.org/officeDocument/2006/relationships/image" Target="../media/image4.png"/><Relationship Id="rId5" Type="http://schemas.openxmlformats.org/officeDocument/2006/relationships/image" Target="../media/image430.png"/><Relationship Id="rId10" Type="http://schemas.openxmlformats.org/officeDocument/2006/relationships/slide" Target="slide2.xml"/><Relationship Id="rId4" Type="http://schemas.openxmlformats.org/officeDocument/2006/relationships/image" Target="../media/image420.png"/><Relationship Id="rId9" Type="http://schemas.openxmlformats.org/officeDocument/2006/relationships/image" Target="../media/image46.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40.xml"/><Relationship Id="rId7" Type="http://schemas.openxmlformats.org/officeDocument/2006/relationships/image" Target="../media/image47.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24.bin"/><Relationship Id="rId11" Type="http://schemas.openxmlformats.org/officeDocument/2006/relationships/image" Target="../media/image49.emf"/><Relationship Id="rId5" Type="http://schemas.openxmlformats.org/officeDocument/2006/relationships/image" Target="../media/image47.png"/><Relationship Id="rId10" Type="http://schemas.openxmlformats.org/officeDocument/2006/relationships/oleObject" Target="../embeddings/oleObject26.bin"/><Relationship Id="rId4" Type="http://schemas.openxmlformats.org/officeDocument/2006/relationships/audio" Target="../media/audio1.wav"/><Relationship Id="rId9" Type="http://schemas.openxmlformats.org/officeDocument/2006/relationships/image" Target="../media/image48.emf"/></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54.wmf"/><Relationship Id="rId18" Type="http://schemas.openxmlformats.org/officeDocument/2006/relationships/image" Target="../media/image56.emf"/><Relationship Id="rId3" Type="http://schemas.openxmlformats.org/officeDocument/2006/relationships/notesSlide" Target="../notesSlides/notesSlide43.xml"/><Relationship Id="rId7" Type="http://schemas.openxmlformats.org/officeDocument/2006/relationships/image" Target="../media/image51.wmf"/><Relationship Id="rId12" Type="http://schemas.openxmlformats.org/officeDocument/2006/relationships/oleObject" Target="../embeddings/oleObject31.bin"/><Relationship Id="rId17" Type="http://schemas.openxmlformats.org/officeDocument/2006/relationships/oleObject" Target="../embeddings/oleObject33.bin"/><Relationship Id="rId2" Type="http://schemas.openxmlformats.org/officeDocument/2006/relationships/slideLayout" Target="../slideLayouts/slideLayout7.xml"/><Relationship Id="rId16" Type="http://schemas.openxmlformats.org/officeDocument/2006/relationships/image" Target="../media/image55.emf"/><Relationship Id="rId1" Type="http://schemas.openxmlformats.org/officeDocument/2006/relationships/vmlDrawing" Target="../drawings/vmlDrawing12.vml"/><Relationship Id="rId6" Type="http://schemas.openxmlformats.org/officeDocument/2006/relationships/oleObject" Target="../embeddings/oleObject28.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oleObject" Target="../embeddings/oleObject32.bin"/><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52.wmf"/><Relationship Id="rId1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37.bin"/><Relationship Id="rId18" Type="http://schemas.openxmlformats.org/officeDocument/2006/relationships/image" Target="../media/image62.emf"/><Relationship Id="rId3" Type="http://schemas.openxmlformats.org/officeDocument/2006/relationships/notesSlide" Target="../notesSlides/notesSlide46.xml"/><Relationship Id="rId7" Type="http://schemas.openxmlformats.org/officeDocument/2006/relationships/oleObject" Target="../embeddings/oleObject35.bin"/><Relationship Id="rId12" Type="http://schemas.openxmlformats.org/officeDocument/2006/relationships/image" Target="../media/image59.emf"/><Relationship Id="rId17" Type="http://schemas.openxmlformats.org/officeDocument/2006/relationships/oleObject" Target="../embeddings/oleObject39.bin"/><Relationship Id="rId2" Type="http://schemas.openxmlformats.org/officeDocument/2006/relationships/slideLayout" Target="../slideLayouts/slideLayout7.xml"/><Relationship Id="rId16" Type="http://schemas.openxmlformats.org/officeDocument/2006/relationships/image" Target="../media/image61.emf"/><Relationship Id="rId1" Type="http://schemas.openxmlformats.org/officeDocument/2006/relationships/vmlDrawing" Target="../drawings/vmlDrawing13.vml"/><Relationship Id="rId6" Type="http://schemas.openxmlformats.org/officeDocument/2006/relationships/image" Target="../media/image57.wmf"/><Relationship Id="rId11" Type="http://schemas.openxmlformats.org/officeDocument/2006/relationships/oleObject" Target="../embeddings/oleObject36.bin"/><Relationship Id="rId5" Type="http://schemas.openxmlformats.org/officeDocument/2006/relationships/oleObject" Target="../embeddings/oleObject34.bin"/><Relationship Id="rId15" Type="http://schemas.openxmlformats.org/officeDocument/2006/relationships/oleObject" Target="../embeddings/oleObject38.bin"/><Relationship Id="rId10" Type="http://schemas.openxmlformats.org/officeDocument/2006/relationships/image" Target="../media/image67.png"/><Relationship Id="rId4" Type="http://schemas.openxmlformats.org/officeDocument/2006/relationships/audio" Target="../media/audio1.wav"/><Relationship Id="rId9" Type="http://schemas.openxmlformats.org/officeDocument/2006/relationships/image" Target="../media/image66.png"/><Relationship Id="rId14" Type="http://schemas.openxmlformats.org/officeDocument/2006/relationships/image" Target="../media/image60.emf"/></Relationships>
</file>

<file path=ppt/slides/_rels/slide49.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notesSlide" Target="../notesSlides/notesSlide47.xml"/><Relationship Id="rId7"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63.wmf"/><Relationship Id="rId5" Type="http://schemas.openxmlformats.org/officeDocument/2006/relationships/oleObject" Target="../embeddings/oleObject40.bin"/><Relationship Id="rId10" Type="http://schemas.openxmlformats.org/officeDocument/2006/relationships/image" Target="../media/image65.wmf"/><Relationship Id="rId4" Type="http://schemas.openxmlformats.org/officeDocument/2006/relationships/image" Target="../media/image71.png"/><Relationship Id="rId9" Type="http://schemas.openxmlformats.org/officeDocument/2006/relationships/oleObject" Target="../embeddings/oleObject42.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49.xml"/><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6.wmf"/><Relationship Id="rId5" Type="http://schemas.openxmlformats.org/officeDocument/2006/relationships/oleObject" Target="../embeddings/oleObject43.bin"/><Relationship Id="rId10" Type="http://schemas.openxmlformats.org/officeDocument/2006/relationships/image" Target="../media/image63.wmf"/><Relationship Id="rId4" Type="http://schemas.openxmlformats.org/officeDocument/2006/relationships/image" Target="../media/image74.png"/><Relationship Id="rId9" Type="http://schemas.openxmlformats.org/officeDocument/2006/relationships/oleObject" Target="../embeddings/oleObject44.bin"/></Relationships>
</file>

<file path=ppt/slides/_rels/slide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 Target="slide53.xml"/><Relationship Id="rId7"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56.xml"/><Relationship Id="rId6" Type="http://schemas.openxmlformats.org/officeDocument/2006/relationships/slide" Target="slide2.xml"/><Relationship Id="rId5" Type="http://schemas.openxmlformats.org/officeDocument/2006/relationships/slide" Target="slide69.xml"/><Relationship Id="rId4" Type="http://schemas.openxmlformats.org/officeDocument/2006/relationships/slide" Target="slide55.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5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57.xml"/><Relationship Id="rId7" Type="http://schemas.openxmlformats.org/officeDocument/2006/relationships/image" Target="../media/image68.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46.bin"/><Relationship Id="rId11" Type="http://schemas.openxmlformats.org/officeDocument/2006/relationships/image" Target="../media/image70.wmf"/><Relationship Id="rId5" Type="http://schemas.openxmlformats.org/officeDocument/2006/relationships/image" Target="../media/image67.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69.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58.xml"/><Relationship Id="rId7" Type="http://schemas.openxmlformats.org/officeDocument/2006/relationships/image" Target="../media/image72.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50.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73.w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76.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54.bin"/><Relationship Id="rId5" Type="http://schemas.openxmlformats.org/officeDocument/2006/relationships/image" Target="../media/image75.wmf"/><Relationship Id="rId4" Type="http://schemas.openxmlformats.org/officeDocument/2006/relationships/oleObject" Target="../embeddings/oleObject53.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62.xml"/><Relationship Id="rId7" Type="http://schemas.openxmlformats.org/officeDocument/2006/relationships/image" Target="../media/image78.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56.bin"/><Relationship Id="rId11" Type="http://schemas.openxmlformats.org/officeDocument/2006/relationships/image" Target="../media/image80.wmf"/><Relationship Id="rId5" Type="http://schemas.openxmlformats.org/officeDocument/2006/relationships/image" Target="../media/image77.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79.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63.xml"/><Relationship Id="rId7" Type="http://schemas.openxmlformats.org/officeDocument/2006/relationships/image" Target="../media/image82.wmf"/><Relationship Id="rId12" Type="http://schemas.openxmlformats.org/officeDocument/2006/relationships/image" Target="../media/image84.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60.bin"/><Relationship Id="rId11" Type="http://schemas.openxmlformats.org/officeDocument/2006/relationships/oleObject" Target="../embeddings/oleObject63.bin"/><Relationship Id="rId5" Type="http://schemas.openxmlformats.org/officeDocument/2006/relationships/image" Target="../media/image81.wmf"/><Relationship Id="rId10" Type="http://schemas.openxmlformats.org/officeDocument/2006/relationships/image" Target="../media/image83.wmf"/><Relationship Id="rId4" Type="http://schemas.openxmlformats.org/officeDocument/2006/relationships/oleObject" Target="../embeddings/oleObject59.bin"/><Relationship Id="rId9" Type="http://schemas.openxmlformats.org/officeDocument/2006/relationships/oleObject" Target="../embeddings/oleObject62.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86.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65.bin"/><Relationship Id="rId5" Type="http://schemas.openxmlformats.org/officeDocument/2006/relationships/image" Target="../media/image85.wmf"/><Relationship Id="rId4" Type="http://schemas.openxmlformats.org/officeDocument/2006/relationships/oleObject" Target="../embeddings/oleObject64.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91.wmf"/><Relationship Id="rId3" Type="http://schemas.openxmlformats.org/officeDocument/2006/relationships/notesSlide" Target="../notesSlides/notesSlide65.xml"/><Relationship Id="rId7" Type="http://schemas.openxmlformats.org/officeDocument/2006/relationships/image" Target="../media/image88.wmf"/><Relationship Id="rId12"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67.bin"/><Relationship Id="rId11" Type="http://schemas.openxmlformats.org/officeDocument/2006/relationships/image" Target="../media/image90.wmf"/><Relationship Id="rId5" Type="http://schemas.openxmlformats.org/officeDocument/2006/relationships/image" Target="../media/image87.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89.wmf"/></Relationships>
</file>

<file path=ppt/slides/_rels/slide68.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notesSlide" Target="../notesSlides/notesSlide66.xml"/><Relationship Id="rId7" Type="http://schemas.openxmlformats.org/officeDocument/2006/relationships/image" Target="../media/image93.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72.bin"/><Relationship Id="rId5" Type="http://schemas.openxmlformats.org/officeDocument/2006/relationships/image" Target="../media/image92.wmf"/><Relationship Id="rId4" Type="http://schemas.openxmlformats.org/officeDocument/2006/relationships/oleObject" Target="../embeddings/oleObject71.bin"/><Relationship Id="rId9" Type="http://schemas.openxmlformats.org/officeDocument/2006/relationships/image" Target="../media/image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68.xml"/><Relationship Id="rId7" Type="http://schemas.openxmlformats.org/officeDocument/2006/relationships/image" Target="../media/image95.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74.bin"/><Relationship Id="rId5" Type="http://schemas.openxmlformats.org/officeDocument/2006/relationships/image" Target="../media/image94.wmf"/><Relationship Id="rId4" Type="http://schemas.openxmlformats.org/officeDocument/2006/relationships/oleObject" Target="../embeddings/oleObject73.bin"/><Relationship Id="rId9" Type="http://schemas.openxmlformats.org/officeDocument/2006/relationships/image" Target="../media/image96.wmf"/></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70.xml"/><Relationship Id="rId7"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77.bin"/><Relationship Id="rId5" Type="http://schemas.openxmlformats.org/officeDocument/2006/relationships/image" Target="../media/image97.wmf"/><Relationship Id="rId4" Type="http://schemas.openxmlformats.org/officeDocument/2006/relationships/oleObject" Target="../embeddings/oleObject76.bin"/><Relationship Id="rId9" Type="http://schemas.openxmlformats.org/officeDocument/2006/relationships/image" Target="../media/image99.w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100.wmf"/><Relationship Id="rId4" Type="http://schemas.openxmlformats.org/officeDocument/2006/relationships/oleObject" Target="../embeddings/oleObject79.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102.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81.bin"/><Relationship Id="rId5" Type="http://schemas.openxmlformats.org/officeDocument/2006/relationships/image" Target="../media/image101.wmf"/><Relationship Id="rId4" Type="http://schemas.openxmlformats.org/officeDocument/2006/relationships/oleObject" Target="../embeddings/oleObject80.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103.wmf"/><Relationship Id="rId4" Type="http://schemas.openxmlformats.org/officeDocument/2006/relationships/oleObject" Target="../embeddings/oleObject82.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87.bin"/><Relationship Id="rId18" Type="http://schemas.openxmlformats.org/officeDocument/2006/relationships/oleObject" Target="../embeddings/oleObject90.bin"/><Relationship Id="rId3" Type="http://schemas.openxmlformats.org/officeDocument/2006/relationships/notesSlide" Target="../notesSlides/notesSlide76.xml"/><Relationship Id="rId21" Type="http://schemas.openxmlformats.org/officeDocument/2006/relationships/image" Target="../media/image111.wmf"/><Relationship Id="rId7" Type="http://schemas.openxmlformats.org/officeDocument/2006/relationships/oleObject" Target="../embeddings/oleObject84.bin"/><Relationship Id="rId12" Type="http://schemas.openxmlformats.org/officeDocument/2006/relationships/image" Target="../media/image107.wmf"/><Relationship Id="rId17" Type="http://schemas.openxmlformats.org/officeDocument/2006/relationships/image" Target="../media/image109.wmf"/><Relationship Id="rId2" Type="http://schemas.openxmlformats.org/officeDocument/2006/relationships/slideLayout" Target="../slideLayouts/slideLayout7.xml"/><Relationship Id="rId16" Type="http://schemas.openxmlformats.org/officeDocument/2006/relationships/oleObject" Target="../embeddings/oleObject89.bin"/><Relationship Id="rId20" Type="http://schemas.openxmlformats.org/officeDocument/2006/relationships/oleObject" Target="../embeddings/oleObject91.bin"/><Relationship Id="rId1" Type="http://schemas.openxmlformats.org/officeDocument/2006/relationships/vmlDrawing" Target="../drawings/vmlDrawing29.vml"/><Relationship Id="rId6" Type="http://schemas.openxmlformats.org/officeDocument/2006/relationships/image" Target="../media/image104.wmf"/><Relationship Id="rId11" Type="http://schemas.openxmlformats.org/officeDocument/2006/relationships/oleObject" Target="../embeddings/oleObject86.bin"/><Relationship Id="rId5" Type="http://schemas.openxmlformats.org/officeDocument/2006/relationships/oleObject" Target="../embeddings/oleObject83.bin"/><Relationship Id="rId15" Type="http://schemas.openxmlformats.org/officeDocument/2006/relationships/image" Target="../media/image108.wmf"/><Relationship Id="rId23" Type="http://schemas.openxmlformats.org/officeDocument/2006/relationships/image" Target="../media/image112.wmf"/><Relationship Id="rId10" Type="http://schemas.openxmlformats.org/officeDocument/2006/relationships/image" Target="../media/image106.wmf"/><Relationship Id="rId19" Type="http://schemas.openxmlformats.org/officeDocument/2006/relationships/image" Target="../media/image110.wmf"/><Relationship Id="rId4" Type="http://schemas.openxmlformats.org/officeDocument/2006/relationships/image" Target="../media/image113.png"/><Relationship Id="rId9" Type="http://schemas.openxmlformats.org/officeDocument/2006/relationships/oleObject" Target="../embeddings/oleObject85.bin"/><Relationship Id="rId14" Type="http://schemas.openxmlformats.org/officeDocument/2006/relationships/oleObject" Target="../embeddings/oleObject88.bin"/><Relationship Id="rId22" Type="http://schemas.openxmlformats.org/officeDocument/2006/relationships/oleObject" Target="../embeddings/oleObject92.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113.wmf"/><Relationship Id="rId4" Type="http://schemas.openxmlformats.org/officeDocument/2006/relationships/oleObject" Target="../embeddings/oleObject93.bin"/></Relationships>
</file>

<file path=ppt/slides/_rels/slide8.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notesSlide" Target="../notesSlides/notesSlide6.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3.bin"/><Relationship Id="rId10"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slide" Target="slide3.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118.wmf"/><Relationship Id="rId18" Type="http://schemas.openxmlformats.org/officeDocument/2006/relationships/oleObject" Target="../embeddings/oleObject101.bin"/><Relationship Id="rId3" Type="http://schemas.openxmlformats.org/officeDocument/2006/relationships/notesSlide" Target="../notesSlides/notesSlide78.xml"/><Relationship Id="rId7" Type="http://schemas.openxmlformats.org/officeDocument/2006/relationships/image" Target="../media/image115.wmf"/><Relationship Id="rId12" Type="http://schemas.openxmlformats.org/officeDocument/2006/relationships/oleObject" Target="../embeddings/oleObject98.bin"/><Relationship Id="rId17" Type="http://schemas.openxmlformats.org/officeDocument/2006/relationships/image" Target="../media/image120.wmf"/><Relationship Id="rId2" Type="http://schemas.openxmlformats.org/officeDocument/2006/relationships/slideLayout" Target="../slideLayouts/slideLayout7.xml"/><Relationship Id="rId16" Type="http://schemas.openxmlformats.org/officeDocument/2006/relationships/oleObject" Target="../embeddings/oleObject100.bin"/><Relationship Id="rId1" Type="http://schemas.openxmlformats.org/officeDocument/2006/relationships/vmlDrawing" Target="../drawings/vmlDrawing31.vml"/><Relationship Id="rId6" Type="http://schemas.openxmlformats.org/officeDocument/2006/relationships/oleObject" Target="../embeddings/oleObject95.bin"/><Relationship Id="rId11" Type="http://schemas.openxmlformats.org/officeDocument/2006/relationships/image" Target="../media/image117.wmf"/><Relationship Id="rId5" Type="http://schemas.openxmlformats.org/officeDocument/2006/relationships/image" Target="../media/image114.wmf"/><Relationship Id="rId15" Type="http://schemas.openxmlformats.org/officeDocument/2006/relationships/image" Target="../media/image119.wmf"/><Relationship Id="rId10" Type="http://schemas.openxmlformats.org/officeDocument/2006/relationships/oleObject" Target="../embeddings/oleObject97.bin"/><Relationship Id="rId19" Type="http://schemas.openxmlformats.org/officeDocument/2006/relationships/image" Target="../media/image121.wmf"/><Relationship Id="rId4" Type="http://schemas.openxmlformats.org/officeDocument/2006/relationships/oleObject" Target="../embeddings/oleObject94.bin"/><Relationship Id="rId9" Type="http://schemas.openxmlformats.org/officeDocument/2006/relationships/image" Target="../media/image116.wmf"/><Relationship Id="rId14" Type="http://schemas.openxmlformats.org/officeDocument/2006/relationships/oleObject" Target="../embeddings/oleObject99.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06.bin"/><Relationship Id="rId18" Type="http://schemas.openxmlformats.org/officeDocument/2006/relationships/oleObject" Target="../embeddings/oleObject109.bin"/><Relationship Id="rId3" Type="http://schemas.openxmlformats.org/officeDocument/2006/relationships/notesSlide" Target="../notesSlides/notesSlide80.xml"/><Relationship Id="rId21" Type="http://schemas.openxmlformats.org/officeDocument/2006/relationships/image" Target="../media/image129.wmf"/><Relationship Id="rId7" Type="http://schemas.openxmlformats.org/officeDocument/2006/relationships/oleObject" Target="../embeddings/oleObject103.bin"/><Relationship Id="rId12" Type="http://schemas.openxmlformats.org/officeDocument/2006/relationships/image" Target="../media/image125.wmf"/><Relationship Id="rId17" Type="http://schemas.openxmlformats.org/officeDocument/2006/relationships/image" Target="../media/image127.wmf"/><Relationship Id="rId2" Type="http://schemas.openxmlformats.org/officeDocument/2006/relationships/slideLayout" Target="../slideLayouts/slideLayout7.xml"/><Relationship Id="rId16" Type="http://schemas.openxmlformats.org/officeDocument/2006/relationships/oleObject" Target="../embeddings/oleObject108.bin"/><Relationship Id="rId20" Type="http://schemas.openxmlformats.org/officeDocument/2006/relationships/oleObject" Target="../embeddings/oleObject110.bin"/><Relationship Id="rId1" Type="http://schemas.openxmlformats.org/officeDocument/2006/relationships/vmlDrawing" Target="../drawings/vmlDrawing32.vml"/><Relationship Id="rId6" Type="http://schemas.openxmlformats.org/officeDocument/2006/relationships/image" Target="../media/image122.wmf"/><Relationship Id="rId11" Type="http://schemas.openxmlformats.org/officeDocument/2006/relationships/oleObject" Target="../embeddings/oleObject105.bin"/><Relationship Id="rId5" Type="http://schemas.openxmlformats.org/officeDocument/2006/relationships/oleObject" Target="../embeddings/oleObject102.bin"/><Relationship Id="rId15" Type="http://schemas.openxmlformats.org/officeDocument/2006/relationships/oleObject" Target="../embeddings/oleObject107.bin"/><Relationship Id="rId10" Type="http://schemas.openxmlformats.org/officeDocument/2006/relationships/image" Target="../media/image124.wmf"/><Relationship Id="rId19" Type="http://schemas.openxmlformats.org/officeDocument/2006/relationships/image" Target="../media/image128.wmf"/><Relationship Id="rId4" Type="http://schemas.openxmlformats.org/officeDocument/2006/relationships/image" Target="../media/image118.png"/><Relationship Id="rId9" Type="http://schemas.openxmlformats.org/officeDocument/2006/relationships/oleObject" Target="../embeddings/oleObject104.bin"/><Relationship Id="rId14" Type="http://schemas.openxmlformats.org/officeDocument/2006/relationships/image" Target="../media/image126.wmf"/></Relationships>
</file>

<file path=ppt/slides/_rels/slide83.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notesSlide" Target="../notesSlides/notesSlide81.xml"/><Relationship Id="rId7" Type="http://schemas.openxmlformats.org/officeDocument/2006/relationships/image" Target="../media/image131.w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oleObject" Target="../embeddings/oleObject112.bin"/><Relationship Id="rId5" Type="http://schemas.openxmlformats.org/officeDocument/2006/relationships/image" Target="../media/image130.wmf"/><Relationship Id="rId4" Type="http://schemas.openxmlformats.org/officeDocument/2006/relationships/oleObject" Target="../embeddings/oleObject111.bin"/><Relationship Id="rId9" Type="http://schemas.openxmlformats.org/officeDocument/2006/relationships/image" Target="../media/image4.png"/></Relationships>
</file>

<file path=ppt/slides/_rels/slide8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86.xml"/><Relationship Id="rId7" Type="http://schemas.openxmlformats.org/officeDocument/2006/relationships/slide" Target="slide2.xml"/><Relationship Id="rId2" Type="http://schemas.openxmlformats.org/officeDocument/2006/relationships/notesSlide" Target="../notesSlides/notesSlide82.xml"/><Relationship Id="rId1" Type="http://schemas.openxmlformats.org/officeDocument/2006/relationships/slideLayout" Target="../slideLayouts/slideLayout56.xml"/><Relationship Id="rId6" Type="http://schemas.openxmlformats.org/officeDocument/2006/relationships/slide" Target="slide143.xml"/><Relationship Id="rId5" Type="http://schemas.openxmlformats.org/officeDocument/2006/relationships/slide" Target="slide136.xml"/><Relationship Id="rId4" Type="http://schemas.openxmlformats.org/officeDocument/2006/relationships/slide" Target="slide97.xml"/><Relationship Id="rId9"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32.wmf"/><Relationship Id="rId5" Type="http://schemas.openxmlformats.org/officeDocument/2006/relationships/oleObject" Target="../embeddings/oleObject113.bin"/><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33.wmf"/><Relationship Id="rId5" Type="http://schemas.openxmlformats.org/officeDocument/2006/relationships/oleObject" Target="../embeddings/oleObject114.bin"/><Relationship Id="rId4" Type="http://schemas.openxmlformats.org/officeDocument/2006/relationships/image" Target="../media/image136.png"/></Relationships>
</file>

<file path=ppt/slides/_rels/slide8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notesSlide" Target="../notesSlides/notesSlide87.xml"/><Relationship Id="rId7" Type="http://schemas.openxmlformats.org/officeDocument/2006/relationships/image" Target="../media/image135.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116.bin"/><Relationship Id="rId5" Type="http://schemas.openxmlformats.org/officeDocument/2006/relationships/image" Target="../media/image134.wmf"/><Relationship Id="rId10" Type="http://schemas.openxmlformats.org/officeDocument/2006/relationships/image" Target="../media/image136.wmf"/><Relationship Id="rId4" Type="http://schemas.openxmlformats.org/officeDocument/2006/relationships/oleObject" Target="../embeddings/oleObject115.bin"/><Relationship Id="rId9" Type="http://schemas.openxmlformats.org/officeDocument/2006/relationships/oleObject" Target="../embeddings/oleObject117.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notesSlide" Target="../notesSlides/notesSlide88.xml"/><Relationship Id="rId7" Type="http://schemas.openxmlformats.org/officeDocument/2006/relationships/image" Target="../media/image138.wmf"/><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119.bin"/><Relationship Id="rId5" Type="http://schemas.openxmlformats.org/officeDocument/2006/relationships/image" Target="../media/image137.wmf"/><Relationship Id="rId4" Type="http://schemas.openxmlformats.org/officeDocument/2006/relationships/oleObject" Target="../embeddings/oleObject118.bin"/><Relationship Id="rId9" Type="http://schemas.openxmlformats.org/officeDocument/2006/relationships/image" Target="../media/image139.wmf"/></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23.bin"/><Relationship Id="rId3" Type="http://schemas.openxmlformats.org/officeDocument/2006/relationships/notesSlide" Target="../notesSlides/notesSlide89.xml"/><Relationship Id="rId7" Type="http://schemas.openxmlformats.org/officeDocument/2006/relationships/image" Target="../media/image141.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122.bin"/><Relationship Id="rId5" Type="http://schemas.openxmlformats.org/officeDocument/2006/relationships/image" Target="../media/image140.wmf"/><Relationship Id="rId4" Type="http://schemas.openxmlformats.org/officeDocument/2006/relationships/oleObject" Target="../embeddings/oleObject121.bin"/><Relationship Id="rId9" Type="http://schemas.openxmlformats.org/officeDocument/2006/relationships/image" Target="../media/image142.wmf"/></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notesSlide" Target="../notesSlides/notesSlide91.xml"/><Relationship Id="rId7" Type="http://schemas.openxmlformats.org/officeDocument/2006/relationships/image" Target="../media/image144.wmf"/><Relationship Id="rId12" Type="http://schemas.openxmlformats.org/officeDocument/2006/relationships/image" Target="../media/image152.png"/><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125.bin"/><Relationship Id="rId11" Type="http://schemas.openxmlformats.org/officeDocument/2006/relationships/image" Target="../media/image146.wmf"/><Relationship Id="rId5" Type="http://schemas.openxmlformats.org/officeDocument/2006/relationships/image" Target="../media/image143.wmf"/><Relationship Id="rId10" Type="http://schemas.openxmlformats.org/officeDocument/2006/relationships/oleObject" Target="../embeddings/oleObject127.bin"/><Relationship Id="rId4" Type="http://schemas.openxmlformats.org/officeDocument/2006/relationships/oleObject" Target="../embeddings/oleObject124.bin"/><Relationship Id="rId9" Type="http://schemas.openxmlformats.org/officeDocument/2006/relationships/image" Target="../media/image145.w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7" Type="http://schemas.openxmlformats.org/officeDocument/2006/relationships/image" Target="../media/image148.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129.bin"/><Relationship Id="rId5" Type="http://schemas.openxmlformats.org/officeDocument/2006/relationships/image" Target="../media/image147.wmf"/><Relationship Id="rId4" Type="http://schemas.openxmlformats.org/officeDocument/2006/relationships/oleObject" Target="../embeddings/oleObject128.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32.bin"/><Relationship Id="rId3" Type="http://schemas.openxmlformats.org/officeDocument/2006/relationships/notesSlide" Target="../notesSlides/notesSlide93.xml"/><Relationship Id="rId7" Type="http://schemas.openxmlformats.org/officeDocument/2006/relationships/image" Target="../media/image150.w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131.bin"/><Relationship Id="rId5" Type="http://schemas.openxmlformats.org/officeDocument/2006/relationships/image" Target="../media/image149.wmf"/><Relationship Id="rId4" Type="http://schemas.openxmlformats.org/officeDocument/2006/relationships/oleObject" Target="../embeddings/oleObject130.bin"/><Relationship Id="rId9" Type="http://schemas.openxmlformats.org/officeDocument/2006/relationships/image" Target="../media/image151.wmf"/></Relationships>
</file>

<file path=ppt/slides/_rels/slide96.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notesSlide" Target="../notesSlides/notesSlide94.xml"/><Relationship Id="rId7" Type="http://schemas.openxmlformats.org/officeDocument/2006/relationships/oleObject" Target="../embeddings/oleObject134.bin"/><Relationship Id="rId12"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52.wmf"/><Relationship Id="rId11" Type="http://schemas.openxmlformats.org/officeDocument/2006/relationships/slide" Target="slide84.xml"/><Relationship Id="rId5" Type="http://schemas.openxmlformats.org/officeDocument/2006/relationships/oleObject" Target="../embeddings/oleObject133.bin"/><Relationship Id="rId10" Type="http://schemas.openxmlformats.org/officeDocument/2006/relationships/image" Target="../media/image154.wmf"/><Relationship Id="rId4" Type="http://schemas.openxmlformats.org/officeDocument/2006/relationships/image" Target="../media/image161.png"/><Relationship Id="rId9" Type="http://schemas.openxmlformats.org/officeDocument/2006/relationships/oleObject" Target="../embeddings/oleObject135.bin"/></Relationships>
</file>

<file path=ppt/slides/_rels/slide97.xml.rels><?xml version="1.0" encoding="UTF-8" standalone="yes"?>
<Relationships xmlns="http://schemas.openxmlformats.org/package/2006/relationships"><Relationship Id="rId8" Type="http://schemas.openxmlformats.org/officeDocument/2006/relationships/slide" Target="slide84.xml"/><Relationship Id="rId3" Type="http://schemas.openxmlformats.org/officeDocument/2006/relationships/slide" Target="slide98.xml"/><Relationship Id="rId7" Type="http://schemas.openxmlformats.org/officeDocument/2006/relationships/slide" Target="slide120.xml"/><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slide" Target="slide115.xml"/><Relationship Id="rId5" Type="http://schemas.openxmlformats.org/officeDocument/2006/relationships/slide" Target="slide109.xml"/><Relationship Id="rId4" Type="http://schemas.openxmlformats.org/officeDocument/2006/relationships/slide" Target="slide103.xml"/><Relationship Id="rId9" Type="http://schemas.openxmlformats.org/officeDocument/2006/relationships/image" Target="../media/image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7.png"/><Relationship Id="rId18" Type="http://schemas.openxmlformats.org/officeDocument/2006/relationships/image" Target="../media/image163.png"/><Relationship Id="rId3" Type="http://schemas.openxmlformats.org/officeDocument/2006/relationships/image" Target="../media/image144.png"/><Relationship Id="rId7" Type="http://schemas.openxmlformats.org/officeDocument/2006/relationships/image" Target="../media/image149.png"/><Relationship Id="rId12" Type="http://schemas.openxmlformats.org/officeDocument/2006/relationships/image" Target="../media/image156.png"/><Relationship Id="rId17" Type="http://schemas.openxmlformats.org/officeDocument/2006/relationships/image" Target="../media/image162.png"/><Relationship Id="rId2" Type="http://schemas.openxmlformats.org/officeDocument/2006/relationships/notesSlide" Target="../notesSlides/notesSlide97.xml"/><Relationship Id="rId16"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48.png"/><Relationship Id="rId11" Type="http://schemas.openxmlformats.org/officeDocument/2006/relationships/image" Target="../media/image155.png"/><Relationship Id="rId5" Type="http://schemas.openxmlformats.org/officeDocument/2006/relationships/image" Target="../media/image146.png"/><Relationship Id="rId15" Type="http://schemas.openxmlformats.org/officeDocument/2006/relationships/image" Target="../media/image159.png"/><Relationship Id="rId10" Type="http://schemas.openxmlformats.org/officeDocument/2006/relationships/image" Target="../media/image154.png"/><Relationship Id="rId4" Type="http://schemas.openxmlformats.org/officeDocument/2006/relationships/image" Target="../media/image145.png"/><Relationship Id="rId9" Type="http://schemas.openxmlformats.org/officeDocument/2006/relationships/image" Target="../media/image153.png"/><Relationship Id="rId14" Type="http://schemas.openxmlformats.org/officeDocument/2006/relationships/image" Target="../media/image1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3999" y="1122363"/>
            <a:ext cx="7369277" cy="2387600"/>
          </a:xfrm>
        </p:spPr>
        <p:txBody>
          <a:bodyPr/>
          <a:lstStyle/>
          <a:p>
            <a:r>
              <a:rPr lang="zh-CN" altLang="en-US" dirty="0" smtClean="0"/>
              <a:t>第二章 逻辑代数基础</a:t>
            </a:r>
            <a:endParaRPr lang="zh-CN" altLang="en-US" dirty="0"/>
          </a:p>
        </p:txBody>
      </p:sp>
      <p:sp>
        <p:nvSpPr>
          <p:cNvPr id="3" name="副标题 2"/>
          <p:cNvSpPr>
            <a:spLocks noGrp="1"/>
          </p:cNvSpPr>
          <p:nvPr>
            <p:ph type="subTitle" idx="1"/>
          </p:nvPr>
        </p:nvSpPr>
        <p:spPr/>
        <p:txBody>
          <a:bodyPr/>
          <a:lstStyle/>
          <a:p>
            <a:pPr algn="r"/>
            <a:r>
              <a:rPr lang="en-US" altLang="zh-CN" dirty="0" smtClean="0"/>
              <a:t>《</a:t>
            </a:r>
            <a:r>
              <a:rPr lang="zh-CN" altLang="en-US" dirty="0" smtClean="0"/>
              <a:t>数字电路设计</a:t>
            </a:r>
            <a:r>
              <a:rPr lang="en-US" altLang="zh-CN" dirty="0" smtClean="0"/>
              <a:t>》</a:t>
            </a:r>
            <a:endParaRPr lang="zh-CN" altLang="en-US" dirty="0"/>
          </a:p>
        </p:txBody>
      </p:sp>
      <p:sp>
        <p:nvSpPr>
          <p:cNvPr id="4" name="灯片编号占位符 3"/>
          <p:cNvSpPr>
            <a:spLocks noGrp="1"/>
          </p:cNvSpPr>
          <p:nvPr>
            <p:ph type="sldNum" sz="quarter" idx="12"/>
          </p:nvPr>
        </p:nvSpPr>
        <p:spPr/>
        <p:txBody>
          <a:bodyPr/>
          <a:lstStyle/>
          <a:p>
            <a:fld id="{B6D9C768-8413-45FA-BDC7-53DA68035736}" type="slidenum">
              <a:rPr lang="zh-CN" altLang="en-US" smtClean="0"/>
              <a:pPr/>
              <a:t>1</a:t>
            </a:fld>
            <a:endParaRPr lang="zh-CN" altLang="en-US"/>
          </a:p>
        </p:txBody>
      </p:sp>
    </p:spTree>
    <p:extLst>
      <p:ext uri="{BB962C8B-B14F-4D97-AF65-F5344CB8AC3E}">
        <p14:creationId xmlns:p14="http://schemas.microsoft.com/office/powerpoint/2010/main" val="428909158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a:t>
            </a:fld>
            <a:endParaRPr lang="zh-CN" altLang="en-US"/>
          </a:p>
        </p:txBody>
      </p:sp>
      <p:sp>
        <p:nvSpPr>
          <p:cNvPr id="53" name="文本框 52"/>
          <p:cNvSpPr txBox="1"/>
          <p:nvPr/>
        </p:nvSpPr>
        <p:spPr>
          <a:xfrm>
            <a:off x="312058" y="1031820"/>
            <a:ext cx="11567884" cy="2308324"/>
          </a:xfrm>
          <a:prstGeom prst="rect">
            <a:avLst/>
          </a:prstGeom>
          <a:noFill/>
        </p:spPr>
        <p:txBody>
          <a:bodyPr wrap="square" rtlCol="0">
            <a:spAutoFit/>
          </a:bodyPr>
          <a:lstStyle/>
          <a:p>
            <a:pPr lvl="1" indent="-4572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1</a:t>
            </a:r>
            <a:r>
              <a:rPr lang="zh-CN" altLang="en-US" sz="2400" b="1" dirty="0" smtClean="0">
                <a:solidFill>
                  <a:srgbClr val="FF0000"/>
                </a:solidFill>
                <a:latin typeface="微软雅黑" panose="020B0503020204020204" pitchFamily="34" charset="-122"/>
                <a:ea typeface="微软雅黑" panose="020B0503020204020204" pitchFamily="34" charset="-122"/>
              </a:rPr>
              <a:t>）逻辑表达式</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与、或、非等运算符所构成的表达式来描述输入、输出变量之间的因果关系</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逻辑表达式本身就是逻辑函数的逻辑代数式。</a:t>
            </a:r>
            <a:endParaRPr lang="en-US" altLang="zh-CN" sz="2400" b="1" dirty="0" smtClean="0">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举例：</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逻辑函数的表示方法</a:t>
            </a:r>
            <a:endParaRPr lang="zh-CN" altLang="en-US" dirty="0">
              <a:effectLst>
                <a:outerShdw blurRad="38100" dist="38100" dir="2700000" algn="tl">
                  <a:srgbClr val="000000">
                    <a:alpha val="43137"/>
                  </a:srgbClr>
                </a:outerShdw>
              </a:effectLst>
            </a:endParaRPr>
          </a:p>
        </p:txBody>
      </p:sp>
      <p:graphicFrame>
        <p:nvGraphicFramePr>
          <p:cNvPr id="11" name="对象 10"/>
          <p:cNvGraphicFramePr>
            <a:graphicFrameLocks/>
          </p:cNvGraphicFramePr>
          <p:nvPr>
            <p:extLst>
              <p:ext uri="{D42A27DB-BD31-4B8C-83A1-F6EECF244321}">
                <p14:modId xmlns:p14="http://schemas.microsoft.com/office/powerpoint/2010/main" val="510722474"/>
              </p:ext>
            </p:extLst>
          </p:nvPr>
        </p:nvGraphicFramePr>
        <p:xfrm>
          <a:off x="3438733" y="2860537"/>
          <a:ext cx="3725862" cy="530225"/>
        </p:xfrm>
        <a:graphic>
          <a:graphicData uri="http://schemas.openxmlformats.org/presentationml/2006/ole">
            <mc:AlternateContent xmlns:mc="http://schemas.openxmlformats.org/markup-compatibility/2006">
              <mc:Choice xmlns:v="urn:schemas-microsoft-com:vml" Requires="v">
                <p:oleObj spid="_x0000_s146500" name="Equation" r:id="rId4" imgW="1663560" imgH="241200" progId="Equation.DSMT4">
                  <p:embed/>
                </p:oleObj>
              </mc:Choice>
              <mc:Fallback>
                <p:oleObj name="Equation" r:id="rId4" imgW="1663560" imgH="241200" progId="Equation.DSMT4">
                  <p:embed/>
                  <p:pic>
                    <p:nvPicPr>
                      <p:cNvPr id="0" name=""/>
                      <p:cNvPicPr>
                        <a:picLocks noChangeArrowheads="1"/>
                      </p:cNvPicPr>
                      <p:nvPr/>
                    </p:nvPicPr>
                    <p:blipFill>
                      <a:blip r:embed="rId5"/>
                      <a:srcRect/>
                      <a:stretch>
                        <a:fillRect/>
                      </a:stretch>
                    </p:blipFill>
                    <p:spPr bwMode="auto">
                      <a:xfrm>
                        <a:off x="3438733" y="2860537"/>
                        <a:ext cx="3725862" cy="530225"/>
                      </a:xfrm>
                      <a:prstGeom prst="rect">
                        <a:avLst/>
                      </a:prstGeom>
                      <a:solidFill>
                        <a:srgbClr val="FFC000"/>
                      </a:solidFill>
                    </p:spPr>
                  </p:pic>
                </p:oleObj>
              </mc:Fallback>
            </mc:AlternateContent>
          </a:graphicData>
        </a:graphic>
      </p:graphicFrame>
      <p:sp>
        <p:nvSpPr>
          <p:cNvPr id="12" name="文本框 52"/>
          <p:cNvSpPr txBox="1"/>
          <p:nvPr/>
        </p:nvSpPr>
        <p:spPr>
          <a:xfrm>
            <a:off x="391887" y="3311898"/>
            <a:ext cx="11392676" cy="2862322"/>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smtClean="0">
                <a:solidFill>
                  <a:srgbClr val="FF0000"/>
                </a:solidFill>
                <a:latin typeface="微软雅黑" panose="020B0503020204020204" pitchFamily="34" charset="-122"/>
                <a:ea typeface="微软雅黑" panose="020B0503020204020204" pitchFamily="34" charset="-122"/>
              </a:rPr>
              <a:t>）真值表</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表格形式表示</a:t>
            </a:r>
            <a:r>
              <a:rPr lang="zh-CN" altLang="en-US" sz="2400" b="1" dirty="0" smtClean="0">
                <a:latin typeface="微软雅黑" panose="020B0503020204020204" pitchFamily="34" charset="-122"/>
                <a:ea typeface="微软雅黑" panose="020B0503020204020204" pitchFamily="34" charset="-122"/>
              </a:rPr>
              <a:t>逻辑函数，全面展示</a:t>
            </a:r>
            <a:r>
              <a:rPr lang="zh-CN" altLang="en-US" sz="2400" b="1" dirty="0">
                <a:latin typeface="微软雅黑" panose="020B0503020204020204" pitchFamily="34" charset="-122"/>
                <a:ea typeface="微软雅黑" panose="020B0503020204020204" pitchFamily="34" charset="-122"/>
              </a:rPr>
              <a:t>了</a:t>
            </a:r>
            <a:r>
              <a:rPr lang="zh-CN" altLang="en-US" sz="2400" b="1" dirty="0" smtClean="0">
                <a:latin typeface="微软雅黑" panose="020B0503020204020204" pitchFamily="34" charset="-122"/>
                <a:ea typeface="微软雅黑" panose="020B0503020204020204" pitchFamily="34" charset="-122"/>
              </a:rPr>
              <a:t>逻辑输入</a:t>
            </a:r>
            <a:r>
              <a:rPr lang="zh-CN" altLang="en-US" sz="2400" b="1" dirty="0">
                <a:latin typeface="微软雅黑" panose="020B0503020204020204" pitchFamily="34" charset="-122"/>
                <a:ea typeface="微软雅黑" panose="020B0503020204020204" pitchFamily="34" charset="-122"/>
              </a:rPr>
              <a:t>和输出之间全部可能的状态</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a:lnSpc>
                <a:spcPct val="150000"/>
              </a:lnSpc>
              <a:buClr>
                <a:srgbClr val="235EB8"/>
              </a:buClr>
              <a:buSzPct val="85000"/>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左边各</a:t>
            </a:r>
            <a:r>
              <a:rPr lang="zh-CN" altLang="en-US" sz="2400" b="1" dirty="0">
                <a:latin typeface="微软雅黑" panose="020B0503020204020204" pitchFamily="34" charset="-122"/>
                <a:ea typeface="微软雅黑" panose="020B0503020204020204" pitchFamily="34" charset="-122"/>
              </a:rPr>
              <a:t>列：所有</a:t>
            </a:r>
            <a:r>
              <a:rPr lang="zh-CN" altLang="en-US" sz="2400" b="1" dirty="0" smtClean="0">
                <a:solidFill>
                  <a:srgbClr val="00B050"/>
                </a:solidFill>
                <a:latin typeface="微软雅黑" panose="020B0503020204020204" pitchFamily="34" charset="-122"/>
                <a:ea typeface="微软雅黑" panose="020B0503020204020204" pitchFamily="34" charset="-122"/>
              </a:rPr>
              <a:t>输入变量</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smtClean="0">
                <a:solidFill>
                  <a:srgbClr val="00B050"/>
                </a:solidFill>
                <a:latin typeface="微软雅黑" panose="020B0503020204020204" pitchFamily="34" charset="-122"/>
                <a:ea typeface="微软雅黑" panose="020B0503020204020204" pitchFamily="34" charset="-122"/>
              </a:rPr>
              <a:t>全部组合</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a:lnSpc>
                <a:spcPct val="150000"/>
              </a:lnSpc>
              <a:buClr>
                <a:srgbClr val="235EB8"/>
              </a:buClr>
              <a:buSzPct val="85000"/>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右边各列：</a:t>
            </a:r>
            <a:r>
              <a:rPr lang="zh-CN" altLang="en-US" sz="2400" b="1" dirty="0" smtClean="0">
                <a:solidFill>
                  <a:srgbClr val="00B050"/>
                </a:solidFill>
                <a:latin typeface="微软雅黑" panose="020B0503020204020204" pitchFamily="34" charset="-122"/>
                <a:ea typeface="微软雅黑" panose="020B0503020204020204" pitchFamily="34" charset="-122"/>
              </a:rPr>
              <a:t>输出变量</a:t>
            </a:r>
            <a:r>
              <a:rPr lang="zh-CN" altLang="en-US" sz="2400" b="1" dirty="0" smtClean="0">
                <a:latin typeface="微软雅黑" panose="020B0503020204020204" pitchFamily="34" charset="-122"/>
                <a:ea typeface="微软雅黑" panose="020B0503020204020204" pitchFamily="34" charset="-122"/>
              </a:rPr>
              <a:t>对应各输入组合的</a:t>
            </a:r>
            <a:r>
              <a:rPr lang="zh-CN" altLang="en-US" sz="2400" b="1" dirty="0" smtClean="0">
                <a:solidFill>
                  <a:srgbClr val="00B050"/>
                </a:solidFill>
                <a:latin typeface="微软雅黑" panose="020B0503020204020204" pitchFamily="34" charset="-122"/>
                <a:ea typeface="微软雅黑" panose="020B0503020204020204" pitchFamily="34" charset="-122"/>
              </a:rPr>
              <a:t>取值</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a:lnSpc>
                <a:spcPct val="150000"/>
              </a:lnSpc>
              <a:buClr>
                <a:srgbClr val="235EB8"/>
              </a:buClr>
              <a:buSzPct val="85000"/>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真值表行数：若输入变量</a:t>
            </a:r>
            <a:r>
              <a:rPr lang="en-US" altLang="zh-CN" sz="2400" b="1" dirty="0" smtClean="0">
                <a:latin typeface="微软雅黑" panose="020B0503020204020204" pitchFamily="34" charset="-122"/>
                <a:ea typeface="微软雅黑" panose="020B0503020204020204" pitchFamily="34" charset="-122"/>
              </a:rPr>
              <a:t>n</a:t>
            </a:r>
            <a:r>
              <a:rPr lang="zh-CN" altLang="en-US" sz="2400" b="1" dirty="0" smtClean="0">
                <a:latin typeface="微软雅黑" panose="020B0503020204020204" pitchFamily="34" charset="-122"/>
                <a:ea typeface="微软雅黑" panose="020B0503020204020204" pitchFamily="34" charset="-122"/>
              </a:rPr>
              <a:t>个，则</a:t>
            </a:r>
            <a:r>
              <a:rPr lang="zh-CN" altLang="en-US" sz="2400" b="1" dirty="0">
                <a:latin typeface="微软雅黑" panose="020B0503020204020204" pitchFamily="34" charset="-122"/>
                <a:ea typeface="微软雅黑" panose="020B0503020204020204" pitchFamily="34" charset="-122"/>
              </a:rPr>
              <a:t>真值表包含</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 行</a:t>
            </a:r>
            <a:r>
              <a:rPr lang="zh-CN" altLang="en-US" sz="2400" b="1" dirty="0" smtClean="0">
                <a:latin typeface="微软雅黑" panose="020B0503020204020204" pitchFamily="34" charset="-122"/>
                <a:ea typeface="微软雅黑" panose="020B0503020204020204" pitchFamily="34" charset="-122"/>
              </a:rPr>
              <a:t>数据。</a:t>
            </a:r>
            <a:endParaRPr lang="en-US" altLang="zh-CN" sz="2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757771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100</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2" name="平行四边形 21"/>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内容占位符 2"/>
          <p:cNvSpPr>
            <a:spLocks noGrp="1"/>
          </p:cNvSpPr>
          <p:nvPr>
            <p:ph idx="4294967295"/>
          </p:nvPr>
        </p:nvSpPr>
        <p:spPr>
          <a:xfrm>
            <a:off x="785813" y="1143000"/>
            <a:ext cx="10578873" cy="130888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dirty="0">
                <a:solidFill>
                  <a:schemeClr val="tx1"/>
                </a:solidFill>
              </a:rPr>
              <a:t>变量编码不能按自然二进制数的顺序排列，必须排成</a:t>
            </a:r>
            <a:r>
              <a:rPr lang="zh-CN" altLang="en-US" dirty="0">
                <a:solidFill>
                  <a:srgbClr val="FF0000"/>
                </a:solidFill>
              </a:rPr>
              <a:t>循环码（格雷码）</a:t>
            </a:r>
            <a:r>
              <a:rPr lang="zh-CN" altLang="en-US" dirty="0">
                <a:solidFill>
                  <a:schemeClr val="tx1"/>
                </a:solidFill>
              </a:rPr>
              <a:t>，使</a:t>
            </a:r>
            <a:r>
              <a:rPr lang="zh-CN" altLang="en-US" dirty="0">
                <a:solidFill>
                  <a:srgbClr val="0000FF"/>
                </a:solidFill>
              </a:rPr>
              <a:t>几何位置上相邻的最小项在逻辑上也相邻</a:t>
            </a:r>
            <a:endParaRPr lang="en-US" altLang="zh-CN" dirty="0">
              <a:solidFill>
                <a:srgbClr val="0000FF"/>
              </a:solidFill>
            </a:endParaRPr>
          </a:p>
        </p:txBody>
      </p:sp>
      <p:graphicFrame>
        <p:nvGraphicFramePr>
          <p:cNvPr id="21" name="表格 20"/>
          <p:cNvGraphicFramePr>
            <a:graphicFrameLocks noGrp="1"/>
          </p:cNvGraphicFramePr>
          <p:nvPr>
            <p:extLst>
              <p:ext uri="{D42A27DB-BD31-4B8C-83A1-F6EECF244321}">
                <p14:modId xmlns:p14="http://schemas.microsoft.com/office/powerpoint/2010/main" val="49617236"/>
              </p:ext>
            </p:extLst>
          </p:nvPr>
        </p:nvGraphicFramePr>
        <p:xfrm>
          <a:off x="1543100" y="4330304"/>
          <a:ext cx="2571752" cy="1000126"/>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0</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3</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4</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5</a:t>
                      </a:r>
                      <a:endParaRPr lang="zh-CN" altLang="en-US" sz="2000" b="1" dirty="0"/>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7</a:t>
                      </a:r>
                      <a:endParaRPr lang="zh-CN" altLang="en-US" sz="2000" b="1" dirty="0"/>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6</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24" name="直接连接符 25"/>
          <p:cNvCxnSpPr>
            <a:cxnSpLocks noChangeShapeType="1"/>
          </p:cNvCxnSpPr>
          <p:nvPr/>
        </p:nvCxnSpPr>
        <p:spPr bwMode="auto">
          <a:xfrm rot="16200000" flipV="1">
            <a:off x="1185912" y="3965179"/>
            <a:ext cx="357187" cy="357188"/>
          </a:xfrm>
          <a:prstGeom prst="line">
            <a:avLst/>
          </a:prstGeom>
          <a:noFill/>
          <a:ln w="28575" algn="ctr">
            <a:solidFill>
              <a:srgbClr val="0000CC"/>
            </a:solidFill>
            <a:round/>
            <a:headEnd/>
            <a:tailEnd/>
          </a:ln>
        </p:spPr>
      </p:cxnSp>
      <p:sp>
        <p:nvSpPr>
          <p:cNvPr id="25" name="TextBox 26"/>
          <p:cNvSpPr txBox="1">
            <a:spLocks noChangeArrowheads="1"/>
          </p:cNvSpPr>
          <p:nvPr/>
        </p:nvSpPr>
        <p:spPr bwMode="auto">
          <a:xfrm>
            <a:off x="1673275" y="39731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26" name="TextBox 27"/>
          <p:cNvSpPr txBox="1">
            <a:spLocks noChangeArrowheads="1"/>
          </p:cNvSpPr>
          <p:nvPr/>
        </p:nvSpPr>
        <p:spPr bwMode="auto">
          <a:xfrm>
            <a:off x="2301925" y="39731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27" name="TextBox 28"/>
          <p:cNvSpPr txBox="1">
            <a:spLocks noChangeArrowheads="1"/>
          </p:cNvSpPr>
          <p:nvPr/>
        </p:nvSpPr>
        <p:spPr bwMode="auto">
          <a:xfrm>
            <a:off x="3543350" y="39731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solidFill>
                  <a:srgbClr val="FF0000"/>
                </a:solidFill>
              </a:rPr>
              <a:t>10</a:t>
            </a:r>
            <a:endParaRPr lang="zh-CN" altLang="en-US" sz="2000" b="1">
              <a:solidFill>
                <a:srgbClr val="FF0000"/>
              </a:solidFill>
            </a:endParaRPr>
          </a:p>
        </p:txBody>
      </p:sp>
      <p:sp>
        <p:nvSpPr>
          <p:cNvPr id="28" name="TextBox 29"/>
          <p:cNvSpPr txBox="1">
            <a:spLocks noChangeArrowheads="1"/>
          </p:cNvSpPr>
          <p:nvPr/>
        </p:nvSpPr>
        <p:spPr bwMode="auto">
          <a:xfrm>
            <a:off x="2932162" y="397311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solidFill>
                  <a:srgbClr val="FF0000"/>
                </a:solidFill>
              </a:rPr>
              <a:t>11</a:t>
            </a:r>
            <a:endParaRPr lang="zh-CN" altLang="en-US" sz="2000" b="1" dirty="0">
              <a:solidFill>
                <a:srgbClr val="FF0000"/>
              </a:solidFill>
            </a:endParaRPr>
          </a:p>
        </p:txBody>
      </p:sp>
      <p:sp>
        <p:nvSpPr>
          <p:cNvPr id="29" name="TextBox 30"/>
          <p:cNvSpPr txBox="1">
            <a:spLocks noChangeArrowheads="1"/>
          </p:cNvSpPr>
          <p:nvPr/>
        </p:nvSpPr>
        <p:spPr bwMode="auto">
          <a:xfrm>
            <a:off x="1101775" y="4401741"/>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a:t>
            </a:r>
            <a:endParaRPr lang="zh-CN" altLang="en-US" sz="2000" b="1"/>
          </a:p>
        </p:txBody>
      </p:sp>
      <p:sp>
        <p:nvSpPr>
          <p:cNvPr id="30" name="TextBox 31"/>
          <p:cNvSpPr txBox="1">
            <a:spLocks noChangeArrowheads="1"/>
          </p:cNvSpPr>
          <p:nvPr/>
        </p:nvSpPr>
        <p:spPr bwMode="auto">
          <a:xfrm>
            <a:off x="1101775" y="4901804"/>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a:t>
            </a:r>
            <a:endParaRPr lang="zh-CN" altLang="en-US" sz="2000" b="1"/>
          </a:p>
        </p:txBody>
      </p:sp>
      <p:sp>
        <p:nvSpPr>
          <p:cNvPr id="31" name="TextBox 34"/>
          <p:cNvSpPr txBox="1">
            <a:spLocks noChangeArrowheads="1"/>
          </p:cNvSpPr>
          <p:nvPr/>
        </p:nvSpPr>
        <p:spPr bwMode="auto">
          <a:xfrm>
            <a:off x="971600" y="4044554"/>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a:t>
            </a:r>
            <a:endParaRPr lang="zh-CN" altLang="en-US" sz="2000" b="1" dirty="0"/>
          </a:p>
        </p:txBody>
      </p:sp>
      <p:sp>
        <p:nvSpPr>
          <p:cNvPr id="32" name="TextBox 35"/>
          <p:cNvSpPr txBox="1">
            <a:spLocks noChangeArrowheads="1"/>
          </p:cNvSpPr>
          <p:nvPr/>
        </p:nvSpPr>
        <p:spPr bwMode="auto">
          <a:xfrm>
            <a:off x="1257350" y="3879454"/>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BC</a:t>
            </a:r>
            <a:endParaRPr lang="zh-CN" altLang="en-US" sz="2000" b="1"/>
          </a:p>
        </p:txBody>
      </p:sp>
      <p:sp>
        <p:nvSpPr>
          <p:cNvPr id="33" name="TextBox 32"/>
          <p:cNvSpPr txBox="1"/>
          <p:nvPr/>
        </p:nvSpPr>
        <p:spPr>
          <a:xfrm>
            <a:off x="1414512" y="3070055"/>
            <a:ext cx="2363838" cy="830997"/>
          </a:xfrm>
          <a:prstGeom prst="rect">
            <a:avLst/>
          </a:prstGeom>
          <a:noFill/>
        </p:spPr>
        <p:txBody>
          <a:bodyPr wrap="square" rtlCol="0">
            <a:spAutoFit/>
          </a:bodyPr>
          <a:lstStyle/>
          <a:p>
            <a:pPr algn="ctr"/>
            <a:r>
              <a:rPr lang="zh-CN" altLang="en-US" sz="2400" b="1" dirty="0" smtClean="0">
                <a:solidFill>
                  <a:srgbClr val="0000FF"/>
                </a:solidFill>
                <a:latin typeface="微软雅黑" panose="020B0503020204020204" pitchFamily="34" charset="-122"/>
                <a:ea typeface="微软雅黑" panose="020B0503020204020204" pitchFamily="34" charset="-122"/>
              </a:rPr>
              <a:t>三变量卡诺图</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algn="ctr"/>
            <a:r>
              <a:rPr lang="en-US" altLang="zh-CN" sz="2400" b="1" dirty="0" smtClean="0">
                <a:solidFill>
                  <a:srgbClr val="0000FF"/>
                </a:solidFill>
                <a:latin typeface="微软雅黑" panose="020B0503020204020204" pitchFamily="34" charset="-122"/>
                <a:ea typeface="微软雅黑" panose="020B0503020204020204" pitchFamily="34" charset="-122"/>
              </a:rPr>
              <a:t>F(A,B,C)</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6564308" y="2691688"/>
            <a:ext cx="2363838" cy="830997"/>
          </a:xfrm>
          <a:prstGeom prst="rect">
            <a:avLst/>
          </a:prstGeom>
          <a:noFill/>
        </p:spPr>
        <p:txBody>
          <a:bodyPr wrap="square" rtlCol="0">
            <a:spAutoFit/>
          </a:bodyPr>
          <a:lstStyle/>
          <a:p>
            <a:pPr algn="ctr"/>
            <a:r>
              <a:rPr lang="zh-CN" altLang="en-US" sz="2400" b="1" dirty="0">
                <a:solidFill>
                  <a:srgbClr val="0000FF"/>
                </a:solidFill>
                <a:latin typeface="微软雅黑" panose="020B0503020204020204" pitchFamily="34" charset="-122"/>
                <a:ea typeface="微软雅黑" panose="020B0503020204020204" pitchFamily="34" charset="-122"/>
              </a:rPr>
              <a:t>四</a:t>
            </a:r>
            <a:r>
              <a:rPr lang="zh-CN" altLang="en-US" sz="2400" b="1" dirty="0" smtClean="0">
                <a:solidFill>
                  <a:srgbClr val="0000FF"/>
                </a:solidFill>
                <a:latin typeface="微软雅黑" panose="020B0503020204020204" pitchFamily="34" charset="-122"/>
                <a:ea typeface="微软雅黑" panose="020B0503020204020204" pitchFamily="34" charset="-122"/>
              </a:rPr>
              <a:t>变量卡诺图</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algn="ctr"/>
            <a:r>
              <a:rPr lang="en-US" altLang="zh-CN" sz="2400" b="1" dirty="0" smtClean="0">
                <a:solidFill>
                  <a:srgbClr val="0000FF"/>
                </a:solidFill>
                <a:latin typeface="微软雅黑" panose="020B0503020204020204" pitchFamily="34" charset="-122"/>
                <a:ea typeface="微软雅黑" panose="020B0503020204020204" pitchFamily="34" charset="-122"/>
              </a:rPr>
              <a:t>F(A,B,C,D)</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35" name="表格 34"/>
          <p:cNvGraphicFramePr>
            <a:graphicFrameLocks noGrp="1"/>
          </p:cNvGraphicFramePr>
          <p:nvPr>
            <p:extLst>
              <p:ext uri="{D42A27DB-BD31-4B8C-83A1-F6EECF244321}">
                <p14:modId xmlns:p14="http://schemas.microsoft.com/office/powerpoint/2010/main" val="1643941"/>
              </p:ext>
            </p:extLst>
          </p:nvPr>
        </p:nvGraphicFramePr>
        <p:xfrm>
          <a:off x="6648401" y="4021036"/>
          <a:ext cx="2571752" cy="2000252"/>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0</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3</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4</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5</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7</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6</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12</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13</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15</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14</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8</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9</a:t>
                      </a:r>
                      <a:endParaRPr lang="zh-CN" altLang="en-US" sz="2000" b="1" dirty="0"/>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11</a:t>
                      </a:r>
                      <a:endParaRPr lang="zh-CN" altLang="en-US" sz="2000" b="1" dirty="0"/>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10</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36" name="直接连接符 12"/>
          <p:cNvCxnSpPr>
            <a:cxnSpLocks noChangeShapeType="1"/>
          </p:cNvCxnSpPr>
          <p:nvPr/>
        </p:nvCxnSpPr>
        <p:spPr bwMode="auto">
          <a:xfrm rot="16200000" flipV="1">
            <a:off x="6291213" y="3655911"/>
            <a:ext cx="357188" cy="357188"/>
          </a:xfrm>
          <a:prstGeom prst="line">
            <a:avLst/>
          </a:prstGeom>
          <a:noFill/>
          <a:ln w="28575" algn="ctr">
            <a:solidFill>
              <a:srgbClr val="0000CC"/>
            </a:solidFill>
            <a:round/>
            <a:headEnd/>
            <a:tailEnd/>
          </a:ln>
        </p:spPr>
      </p:cxnSp>
      <p:sp>
        <p:nvSpPr>
          <p:cNvPr id="37" name="TextBox 13"/>
          <p:cNvSpPr txBox="1">
            <a:spLocks noChangeArrowheads="1"/>
          </p:cNvSpPr>
          <p:nvPr/>
        </p:nvSpPr>
        <p:spPr bwMode="auto">
          <a:xfrm>
            <a:off x="6778576" y="366384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38" name="TextBox 14"/>
          <p:cNvSpPr txBox="1">
            <a:spLocks noChangeArrowheads="1"/>
          </p:cNvSpPr>
          <p:nvPr/>
        </p:nvSpPr>
        <p:spPr bwMode="auto">
          <a:xfrm>
            <a:off x="7407226" y="366384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39" name="TextBox 15"/>
          <p:cNvSpPr txBox="1">
            <a:spLocks noChangeArrowheads="1"/>
          </p:cNvSpPr>
          <p:nvPr/>
        </p:nvSpPr>
        <p:spPr bwMode="auto">
          <a:xfrm>
            <a:off x="8648651" y="366384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solidFill>
                  <a:srgbClr val="FF0000"/>
                </a:solidFill>
              </a:rPr>
              <a:t>10</a:t>
            </a:r>
            <a:endParaRPr lang="zh-CN" altLang="en-US" sz="2000" b="1">
              <a:solidFill>
                <a:srgbClr val="FF0000"/>
              </a:solidFill>
            </a:endParaRPr>
          </a:p>
        </p:txBody>
      </p:sp>
      <p:sp>
        <p:nvSpPr>
          <p:cNvPr id="40" name="TextBox 16"/>
          <p:cNvSpPr txBox="1">
            <a:spLocks noChangeArrowheads="1"/>
          </p:cNvSpPr>
          <p:nvPr/>
        </p:nvSpPr>
        <p:spPr bwMode="auto">
          <a:xfrm>
            <a:off x="8037463" y="3663849"/>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solidFill>
                  <a:srgbClr val="FF0000"/>
                </a:solidFill>
              </a:rPr>
              <a:t>11</a:t>
            </a:r>
            <a:endParaRPr lang="zh-CN" altLang="en-US" sz="2000" b="1" dirty="0">
              <a:solidFill>
                <a:srgbClr val="FF0000"/>
              </a:solidFill>
            </a:endParaRPr>
          </a:p>
        </p:txBody>
      </p:sp>
      <p:sp>
        <p:nvSpPr>
          <p:cNvPr id="41" name="TextBox 17"/>
          <p:cNvSpPr txBox="1">
            <a:spLocks noChangeArrowheads="1"/>
          </p:cNvSpPr>
          <p:nvPr/>
        </p:nvSpPr>
        <p:spPr bwMode="auto">
          <a:xfrm>
            <a:off x="6207076" y="409247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42" name="TextBox 18"/>
          <p:cNvSpPr txBox="1">
            <a:spLocks noChangeArrowheads="1"/>
          </p:cNvSpPr>
          <p:nvPr/>
        </p:nvSpPr>
        <p:spPr bwMode="auto">
          <a:xfrm>
            <a:off x="6207076" y="459253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43" name="TextBox 19"/>
          <p:cNvSpPr txBox="1">
            <a:spLocks noChangeArrowheads="1"/>
          </p:cNvSpPr>
          <p:nvPr/>
        </p:nvSpPr>
        <p:spPr bwMode="auto">
          <a:xfrm>
            <a:off x="6207076" y="559266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solidFill>
                  <a:srgbClr val="FF0000"/>
                </a:solidFill>
              </a:rPr>
              <a:t>10</a:t>
            </a:r>
            <a:endParaRPr lang="zh-CN" altLang="en-US" sz="2000" b="1">
              <a:solidFill>
                <a:srgbClr val="FF0000"/>
              </a:solidFill>
            </a:endParaRPr>
          </a:p>
        </p:txBody>
      </p:sp>
      <p:sp>
        <p:nvSpPr>
          <p:cNvPr id="44" name="TextBox 20"/>
          <p:cNvSpPr txBox="1">
            <a:spLocks noChangeArrowheads="1"/>
          </p:cNvSpPr>
          <p:nvPr/>
        </p:nvSpPr>
        <p:spPr bwMode="auto">
          <a:xfrm>
            <a:off x="6224538" y="5092599"/>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solidFill>
                  <a:srgbClr val="FF0000"/>
                </a:solidFill>
              </a:rPr>
              <a:t>11</a:t>
            </a:r>
            <a:endParaRPr lang="zh-CN" altLang="en-US" sz="2000" b="1" dirty="0">
              <a:solidFill>
                <a:srgbClr val="FF0000"/>
              </a:solidFill>
            </a:endParaRPr>
          </a:p>
        </p:txBody>
      </p:sp>
      <p:sp>
        <p:nvSpPr>
          <p:cNvPr id="45" name="TextBox 21"/>
          <p:cNvSpPr txBox="1">
            <a:spLocks noChangeArrowheads="1"/>
          </p:cNvSpPr>
          <p:nvPr/>
        </p:nvSpPr>
        <p:spPr bwMode="auto">
          <a:xfrm>
            <a:off x="6007745" y="3735286"/>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AB</a:t>
            </a:r>
            <a:endParaRPr lang="zh-CN" altLang="en-US" sz="2000" b="1"/>
          </a:p>
        </p:txBody>
      </p:sp>
      <p:sp>
        <p:nvSpPr>
          <p:cNvPr id="46" name="TextBox 22"/>
          <p:cNvSpPr txBox="1">
            <a:spLocks noChangeArrowheads="1"/>
          </p:cNvSpPr>
          <p:nvPr/>
        </p:nvSpPr>
        <p:spPr bwMode="auto">
          <a:xfrm>
            <a:off x="6387286" y="3522685"/>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47" name="标题 2"/>
          <p:cNvSpPr>
            <a:spLocks noGrp="1"/>
          </p:cNvSpPr>
          <p:nvPr>
            <p:ph type="title"/>
          </p:nvPr>
        </p:nvSpPr>
        <p:spPr>
          <a:xfrm>
            <a:off x="2321725" y="97943"/>
            <a:ext cx="6589010" cy="732155"/>
          </a:xfrm>
        </p:spPr>
        <p:txBody>
          <a:bodyPr>
            <a:normAutofit fontScale="90000"/>
          </a:bodyPr>
          <a:lstStyle/>
          <a:p>
            <a:pPr marL="342900" lvl="0" indent="-342900" defTabSz="540000">
              <a:lnSpc>
                <a:spcPct val="150000"/>
              </a:lnSpc>
              <a:spcBef>
                <a:spcPts val="0"/>
              </a:spcBef>
            </a:pPr>
            <a:r>
              <a:rPr lang="zh-CN" altLang="en-US" dirty="0" smtClean="0">
                <a:effectLst>
                  <a:outerShdw blurRad="38100" dist="38100" dir="2700000" algn="tl">
                    <a:srgbClr val="000000">
                      <a:alpha val="43137"/>
                    </a:srgbClr>
                  </a:outerShdw>
                </a:effectLst>
              </a:rPr>
              <a:t>卡诺图化简法         </a:t>
            </a:r>
            <a:r>
              <a:rPr lang="en-US" altLang="zh-CN" sz="2700" dirty="0" smtClean="0">
                <a:solidFill>
                  <a:srgbClr val="FF0000"/>
                </a:solidFill>
              </a:rPr>
              <a:t>1</a:t>
            </a:r>
            <a:r>
              <a:rPr lang="zh-CN" altLang="en-US" sz="2700" dirty="0">
                <a:solidFill>
                  <a:srgbClr val="FF0000"/>
                </a:solidFill>
              </a:rPr>
              <a:t>、卡诺图的</a:t>
            </a:r>
            <a:r>
              <a:rPr lang="zh-CN" altLang="en-US" sz="2700" dirty="0" smtClean="0">
                <a:solidFill>
                  <a:srgbClr val="FF0000"/>
                </a:solidFill>
              </a:rPr>
              <a:t>结构</a:t>
            </a:r>
            <a:endParaRPr lang="zh-CN" altLang="en-US" sz="3100" dirty="0">
              <a:solidFill>
                <a:srgbClr val="FF0000"/>
              </a:solidFill>
              <a:effectLst>
                <a:outerShdw blurRad="38100" dist="38100" dir="2700000" algn="tl">
                  <a:srgbClr val="000000">
                    <a:alpha val="43137"/>
                  </a:srgbClr>
                </a:outerShdw>
              </a:effectLst>
            </a:endParaRPr>
          </a:p>
        </p:txBody>
      </p:sp>
      <p:sp>
        <p:nvSpPr>
          <p:cNvPr id="48" name="TextBox 34"/>
          <p:cNvSpPr txBox="1">
            <a:spLocks noChangeArrowheads="1"/>
          </p:cNvSpPr>
          <p:nvPr/>
        </p:nvSpPr>
        <p:spPr bwMode="auto">
          <a:xfrm>
            <a:off x="916468" y="3634449"/>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
        <p:nvSpPr>
          <p:cNvPr id="49" name="TextBox 34"/>
          <p:cNvSpPr txBox="1">
            <a:spLocks noChangeArrowheads="1"/>
          </p:cNvSpPr>
          <p:nvPr/>
        </p:nvSpPr>
        <p:spPr bwMode="auto">
          <a:xfrm>
            <a:off x="6036196" y="3322630"/>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Tree>
    <p:extLst>
      <p:ext uri="{BB962C8B-B14F-4D97-AF65-F5344CB8AC3E}">
        <p14:creationId xmlns:p14="http://schemas.microsoft.com/office/powerpoint/2010/main" val="368934568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anim calcmode="lin" valueType="num">
                                      <p:cBhvr>
                                        <p:cTn id="48" dur="1000" fill="hold"/>
                                        <p:tgtEl>
                                          <p:spTgt spid="30"/>
                                        </p:tgtEl>
                                        <p:attrNameLst>
                                          <p:attrName>ppt_x</p:attrName>
                                        </p:attrNameLst>
                                      </p:cBhvr>
                                      <p:tavLst>
                                        <p:tav tm="0">
                                          <p:val>
                                            <p:strVal val="#ppt_x"/>
                                          </p:val>
                                        </p:tav>
                                        <p:tav tm="100000">
                                          <p:val>
                                            <p:strVal val="#ppt_x"/>
                                          </p:val>
                                        </p:tav>
                                      </p:tavLst>
                                    </p:anim>
                                    <p:anim calcmode="lin" valueType="num">
                                      <p:cBhvr>
                                        <p:cTn id="49" dur="1000" fill="hold"/>
                                        <p:tgtEl>
                                          <p:spTgt spid="3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1000"/>
                                        <p:tgtEl>
                                          <p:spTgt spid="48"/>
                                        </p:tgtEl>
                                      </p:cBhvr>
                                    </p:animEffect>
                                    <p:anim calcmode="lin" valueType="num">
                                      <p:cBhvr>
                                        <p:cTn id="63" dur="1000" fill="hold"/>
                                        <p:tgtEl>
                                          <p:spTgt spid="48"/>
                                        </p:tgtEl>
                                        <p:attrNameLst>
                                          <p:attrName>ppt_x</p:attrName>
                                        </p:attrNameLst>
                                      </p:cBhvr>
                                      <p:tavLst>
                                        <p:tav tm="0">
                                          <p:val>
                                            <p:strVal val="#ppt_x"/>
                                          </p:val>
                                        </p:tav>
                                        <p:tav tm="100000">
                                          <p:val>
                                            <p:strVal val="#ppt_x"/>
                                          </p:val>
                                        </p:tav>
                                      </p:tavLst>
                                    </p:anim>
                                    <p:anim calcmode="lin" valueType="num">
                                      <p:cBhvr>
                                        <p:cTn id="6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000"/>
                                        <p:tgtEl>
                                          <p:spTgt spid="34"/>
                                        </p:tgtEl>
                                      </p:cBhvr>
                                    </p:animEffect>
                                    <p:anim calcmode="lin" valueType="num">
                                      <p:cBhvr>
                                        <p:cTn id="70" dur="1000" fill="hold"/>
                                        <p:tgtEl>
                                          <p:spTgt spid="34"/>
                                        </p:tgtEl>
                                        <p:attrNameLst>
                                          <p:attrName>ppt_x</p:attrName>
                                        </p:attrNameLst>
                                      </p:cBhvr>
                                      <p:tavLst>
                                        <p:tav tm="0">
                                          <p:val>
                                            <p:strVal val="#ppt_x"/>
                                          </p:val>
                                        </p:tav>
                                        <p:tav tm="100000">
                                          <p:val>
                                            <p:strVal val="#ppt_x"/>
                                          </p:val>
                                        </p:tav>
                                      </p:tavLst>
                                    </p:anim>
                                    <p:anim calcmode="lin" valueType="num">
                                      <p:cBhvr>
                                        <p:cTn id="71" dur="1000" fill="hold"/>
                                        <p:tgtEl>
                                          <p:spTgt spid="34"/>
                                        </p:tgtEl>
                                        <p:attrNameLst>
                                          <p:attrName>ppt_y</p:attrName>
                                        </p:attrNameLst>
                                      </p:cBhvr>
                                      <p:tavLst>
                                        <p:tav tm="0">
                                          <p:val>
                                            <p:strVal val="#ppt_y+.1"/>
                                          </p:val>
                                        </p:tav>
                                        <p:tav tm="100000">
                                          <p:val>
                                            <p:strVal val="#ppt_y"/>
                                          </p:val>
                                        </p:tav>
                                      </p:tavLst>
                                    </p:anim>
                                  </p:childTnLst>
                                </p:cTn>
                              </p:par>
                              <p:par>
                                <p:cTn id="72" presetID="22" presetClass="entr" presetSubtype="4"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down)">
                                      <p:cBhvr>
                                        <p:cTn id="74" dur="500"/>
                                        <p:tgtEl>
                                          <p:spTgt spid="35"/>
                                        </p:tgtEl>
                                      </p:cBhvr>
                                    </p:animEffect>
                                  </p:childTnLst>
                                </p:cTn>
                              </p:par>
                              <p:par>
                                <p:cTn id="75" presetID="22" presetClass="entr" presetSubtype="4"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down)">
                                      <p:cBhvr>
                                        <p:cTn id="77" dur="500"/>
                                        <p:tgtEl>
                                          <p:spTgt spid="3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down)">
                                      <p:cBhvr>
                                        <p:cTn id="80" dur="500"/>
                                        <p:tgtEl>
                                          <p:spTgt spid="37"/>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down)">
                                      <p:cBhvr>
                                        <p:cTn id="83" dur="500"/>
                                        <p:tgtEl>
                                          <p:spTgt spid="3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down)">
                                      <p:cBhvr>
                                        <p:cTn id="86" dur="500"/>
                                        <p:tgtEl>
                                          <p:spTgt spid="3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down)">
                                      <p:cBhvr>
                                        <p:cTn id="92" dur="500"/>
                                        <p:tgtEl>
                                          <p:spTgt spid="41"/>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wipe(down)">
                                      <p:cBhvr>
                                        <p:cTn id="95" dur="500"/>
                                        <p:tgtEl>
                                          <p:spTgt spid="4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down)">
                                      <p:cBhvr>
                                        <p:cTn id="98" dur="500"/>
                                        <p:tgtEl>
                                          <p:spTgt spid="43"/>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wipe(down)">
                                      <p:cBhvr>
                                        <p:cTn id="101" dur="500"/>
                                        <p:tgtEl>
                                          <p:spTgt spid="44"/>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down)">
                                      <p:cBhvr>
                                        <p:cTn id="104" dur="500"/>
                                        <p:tgtEl>
                                          <p:spTgt spid="45"/>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wipe(down)">
                                      <p:cBhvr>
                                        <p:cTn id="107" dur="500"/>
                                        <p:tgtEl>
                                          <p:spTgt spid="46"/>
                                        </p:tgtEl>
                                      </p:cBhvr>
                                    </p:animEffect>
                                  </p:childTnLst>
                                </p:cTn>
                              </p:par>
                              <p:par>
                                <p:cTn id="108" presetID="42" presetClass="entr" presetSubtype="0" fill="hold" grpId="0" nodeType="with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1000"/>
                                        <p:tgtEl>
                                          <p:spTgt spid="49"/>
                                        </p:tgtEl>
                                      </p:cBhvr>
                                    </p:animEffect>
                                    <p:anim calcmode="lin" valueType="num">
                                      <p:cBhvr>
                                        <p:cTn id="111" dur="1000" fill="hold"/>
                                        <p:tgtEl>
                                          <p:spTgt spid="49"/>
                                        </p:tgtEl>
                                        <p:attrNameLst>
                                          <p:attrName>ppt_x</p:attrName>
                                        </p:attrNameLst>
                                      </p:cBhvr>
                                      <p:tavLst>
                                        <p:tav tm="0">
                                          <p:val>
                                            <p:strVal val="#ppt_x"/>
                                          </p:val>
                                        </p:tav>
                                        <p:tav tm="100000">
                                          <p:val>
                                            <p:strVal val="#ppt_x"/>
                                          </p:val>
                                        </p:tav>
                                      </p:tavLst>
                                    </p:anim>
                                    <p:anim calcmode="lin" valueType="num">
                                      <p:cBhvr>
                                        <p:cTn id="11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7" grpId="0"/>
      <p:bldP spid="38" grpId="0"/>
      <p:bldP spid="39" grpId="0"/>
      <p:bldP spid="40" grpId="0"/>
      <p:bldP spid="41" grpId="0"/>
      <p:bldP spid="42" grpId="0"/>
      <p:bldP spid="43" grpId="0"/>
      <p:bldP spid="44" grpId="0"/>
      <p:bldP spid="45" grpId="0"/>
      <p:bldP spid="46" grpId="0"/>
      <p:bldP spid="48" grpId="0"/>
      <p:bldP spid="4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101</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2" name="平行四边形 21"/>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标题 2"/>
          <p:cNvSpPr>
            <a:spLocks noGrp="1"/>
          </p:cNvSpPr>
          <p:nvPr>
            <p:ph type="title"/>
          </p:nvPr>
        </p:nvSpPr>
        <p:spPr>
          <a:xfrm>
            <a:off x="2321725" y="97943"/>
            <a:ext cx="6589010" cy="732155"/>
          </a:xfrm>
        </p:spPr>
        <p:txBody>
          <a:bodyPr>
            <a:normAutofit fontScale="90000"/>
          </a:bodyPr>
          <a:lstStyle/>
          <a:p>
            <a:pPr marL="342900" lvl="0" indent="-342900" defTabSz="540000">
              <a:lnSpc>
                <a:spcPct val="150000"/>
              </a:lnSpc>
              <a:spcBef>
                <a:spcPts val="0"/>
              </a:spcBef>
            </a:pPr>
            <a:r>
              <a:rPr lang="zh-CN" altLang="en-US" dirty="0" smtClean="0">
                <a:effectLst>
                  <a:outerShdw blurRad="38100" dist="38100" dir="2700000" algn="tl">
                    <a:srgbClr val="000000">
                      <a:alpha val="43137"/>
                    </a:srgbClr>
                  </a:outerShdw>
                </a:effectLst>
              </a:rPr>
              <a:t>卡诺图化简法         </a:t>
            </a:r>
            <a:r>
              <a:rPr lang="en-US" altLang="zh-CN" sz="2700" dirty="0" smtClean="0">
                <a:solidFill>
                  <a:srgbClr val="FF0000"/>
                </a:solidFill>
              </a:rPr>
              <a:t>1</a:t>
            </a:r>
            <a:r>
              <a:rPr lang="zh-CN" altLang="en-US" sz="2700" dirty="0">
                <a:solidFill>
                  <a:srgbClr val="FF0000"/>
                </a:solidFill>
              </a:rPr>
              <a:t>、卡诺图的</a:t>
            </a:r>
            <a:r>
              <a:rPr lang="zh-CN" altLang="en-US" sz="2700" dirty="0" smtClean="0">
                <a:solidFill>
                  <a:srgbClr val="FF0000"/>
                </a:solidFill>
              </a:rPr>
              <a:t>结构</a:t>
            </a:r>
            <a:endParaRPr lang="zh-CN" altLang="en-US" sz="3100" dirty="0">
              <a:solidFill>
                <a:srgbClr val="FF0000"/>
              </a:solidFill>
              <a:effectLst>
                <a:outerShdw blurRad="38100" dist="38100" dir="2700000" algn="tl">
                  <a:srgbClr val="000000">
                    <a:alpha val="43137"/>
                  </a:srgbClr>
                </a:outerShdw>
              </a:effectLst>
            </a:endParaRPr>
          </a:p>
        </p:txBody>
      </p:sp>
      <p:sp>
        <p:nvSpPr>
          <p:cNvPr id="48" name="TextBox 47"/>
          <p:cNvSpPr txBox="1"/>
          <p:nvPr/>
        </p:nvSpPr>
        <p:spPr>
          <a:xfrm>
            <a:off x="861526" y="2380152"/>
            <a:ext cx="2601751" cy="1328569"/>
          </a:xfrm>
          <a:prstGeom prst="rect">
            <a:avLst/>
          </a:prstGeom>
          <a:noFill/>
        </p:spPr>
        <p:txBody>
          <a:bodyPr wrap="square" rtlCol="0">
            <a:spAutoFit/>
          </a:bodyPr>
          <a:lstStyle>
            <a:lvl1pPr marL="342900" indent="-342900" defTabSz="540000">
              <a:lnSpc>
                <a:spcPct val="150000"/>
              </a:lnSpc>
              <a:spcBef>
                <a:spcPts val="1000"/>
              </a:spcBef>
              <a:buClr>
                <a:srgbClr val="235EB8"/>
              </a:buClr>
              <a:buSzPct val="85000"/>
              <a:buFont typeface="Wingdings" panose="05000000000000000000" pitchFamily="2" charset="2"/>
              <a:buChar char="n"/>
              <a:defRPr sz="2800" b="1">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b="1">
                <a:solidFill>
                  <a:srgbClr val="3859CD"/>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b="1">
                <a:solidFill>
                  <a:srgbClr val="3859CD"/>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b="1">
                <a:solidFill>
                  <a:srgbClr val="3859CD"/>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b="1">
                <a:solidFill>
                  <a:srgbClr val="3859CD"/>
                </a:solidFill>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400" dirty="0"/>
              <a:t>五变量卡诺图</a:t>
            </a:r>
            <a:endParaRPr lang="en-US" altLang="zh-CN" sz="2400" dirty="0"/>
          </a:p>
          <a:p>
            <a:r>
              <a:rPr lang="en-US" altLang="zh-CN" sz="2400" dirty="0"/>
              <a:t>F(A,B,C,D,E)</a:t>
            </a:r>
            <a:endParaRPr lang="zh-CN" altLang="en-US" sz="2400" dirty="0"/>
          </a:p>
        </p:txBody>
      </p:sp>
      <p:graphicFrame>
        <p:nvGraphicFramePr>
          <p:cNvPr id="49" name="表格 48"/>
          <p:cNvGraphicFramePr>
            <a:graphicFrameLocks noGrp="1"/>
          </p:cNvGraphicFramePr>
          <p:nvPr>
            <p:extLst>
              <p:ext uri="{D42A27DB-BD31-4B8C-83A1-F6EECF244321}">
                <p14:modId xmlns:p14="http://schemas.microsoft.com/office/powerpoint/2010/main" val="1124845559"/>
              </p:ext>
            </p:extLst>
          </p:nvPr>
        </p:nvGraphicFramePr>
        <p:xfrm>
          <a:off x="4360167" y="1572764"/>
          <a:ext cx="2571752" cy="2000252"/>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0</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3</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8</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9</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11</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10</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24</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25</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27</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26</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16</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17</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19</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18</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50" name="直接连接符 12"/>
          <p:cNvCxnSpPr>
            <a:cxnSpLocks noChangeShapeType="1"/>
          </p:cNvCxnSpPr>
          <p:nvPr/>
        </p:nvCxnSpPr>
        <p:spPr bwMode="auto">
          <a:xfrm rot="16200000" flipV="1">
            <a:off x="4002979" y="1207639"/>
            <a:ext cx="357188" cy="357188"/>
          </a:xfrm>
          <a:prstGeom prst="line">
            <a:avLst/>
          </a:prstGeom>
          <a:noFill/>
          <a:ln w="28575" algn="ctr">
            <a:solidFill>
              <a:srgbClr val="0000CC"/>
            </a:solidFill>
            <a:round/>
            <a:headEnd/>
            <a:tailEnd/>
          </a:ln>
        </p:spPr>
      </p:cxnSp>
      <p:sp>
        <p:nvSpPr>
          <p:cNvPr id="51" name="TextBox 13"/>
          <p:cNvSpPr txBox="1">
            <a:spLocks noChangeArrowheads="1"/>
          </p:cNvSpPr>
          <p:nvPr/>
        </p:nvSpPr>
        <p:spPr bwMode="auto">
          <a:xfrm>
            <a:off x="4405120" y="1215577"/>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000</a:t>
            </a:r>
            <a:endParaRPr lang="zh-CN" altLang="en-US" sz="2000" b="1" dirty="0"/>
          </a:p>
        </p:txBody>
      </p:sp>
      <p:sp>
        <p:nvSpPr>
          <p:cNvPr id="52" name="TextBox 14"/>
          <p:cNvSpPr txBox="1">
            <a:spLocks noChangeArrowheads="1"/>
          </p:cNvSpPr>
          <p:nvPr/>
        </p:nvSpPr>
        <p:spPr bwMode="auto">
          <a:xfrm>
            <a:off x="5033770" y="1215577"/>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001</a:t>
            </a:r>
            <a:endParaRPr lang="zh-CN" altLang="en-US" sz="2000" b="1" dirty="0"/>
          </a:p>
        </p:txBody>
      </p:sp>
      <p:sp>
        <p:nvSpPr>
          <p:cNvPr id="53" name="TextBox 15"/>
          <p:cNvSpPr txBox="1">
            <a:spLocks noChangeArrowheads="1"/>
          </p:cNvSpPr>
          <p:nvPr/>
        </p:nvSpPr>
        <p:spPr bwMode="auto">
          <a:xfrm>
            <a:off x="6275195" y="1215577"/>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solidFill>
                  <a:srgbClr val="FF0000"/>
                </a:solidFill>
              </a:rPr>
              <a:t>010</a:t>
            </a:r>
            <a:endParaRPr lang="zh-CN" altLang="en-US" sz="2000" b="1" dirty="0">
              <a:solidFill>
                <a:srgbClr val="FF0000"/>
              </a:solidFill>
            </a:endParaRPr>
          </a:p>
        </p:txBody>
      </p:sp>
      <p:sp>
        <p:nvSpPr>
          <p:cNvPr id="54" name="TextBox 16"/>
          <p:cNvSpPr txBox="1">
            <a:spLocks noChangeArrowheads="1"/>
          </p:cNvSpPr>
          <p:nvPr/>
        </p:nvSpPr>
        <p:spPr bwMode="auto">
          <a:xfrm>
            <a:off x="5664007" y="1215577"/>
            <a:ext cx="5984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solidFill>
                  <a:srgbClr val="FF0000"/>
                </a:solidFill>
              </a:rPr>
              <a:t>011</a:t>
            </a:r>
            <a:endParaRPr lang="zh-CN" altLang="en-US" sz="2000" b="1" dirty="0">
              <a:solidFill>
                <a:srgbClr val="FF0000"/>
              </a:solidFill>
            </a:endParaRPr>
          </a:p>
        </p:txBody>
      </p:sp>
      <p:sp>
        <p:nvSpPr>
          <p:cNvPr id="55" name="TextBox 17"/>
          <p:cNvSpPr txBox="1">
            <a:spLocks noChangeArrowheads="1"/>
          </p:cNvSpPr>
          <p:nvPr/>
        </p:nvSpPr>
        <p:spPr bwMode="auto">
          <a:xfrm>
            <a:off x="3918842" y="1644202"/>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56" name="TextBox 18"/>
          <p:cNvSpPr txBox="1">
            <a:spLocks noChangeArrowheads="1"/>
          </p:cNvSpPr>
          <p:nvPr/>
        </p:nvSpPr>
        <p:spPr bwMode="auto">
          <a:xfrm>
            <a:off x="3918842" y="214426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57" name="TextBox 19"/>
          <p:cNvSpPr txBox="1">
            <a:spLocks noChangeArrowheads="1"/>
          </p:cNvSpPr>
          <p:nvPr/>
        </p:nvSpPr>
        <p:spPr bwMode="auto">
          <a:xfrm>
            <a:off x="3918842" y="314438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58" name="TextBox 20"/>
          <p:cNvSpPr txBox="1">
            <a:spLocks noChangeArrowheads="1"/>
          </p:cNvSpPr>
          <p:nvPr/>
        </p:nvSpPr>
        <p:spPr bwMode="auto">
          <a:xfrm>
            <a:off x="3936304" y="2644327"/>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59" name="TextBox 21"/>
          <p:cNvSpPr txBox="1">
            <a:spLocks noChangeArrowheads="1"/>
          </p:cNvSpPr>
          <p:nvPr/>
        </p:nvSpPr>
        <p:spPr bwMode="auto">
          <a:xfrm>
            <a:off x="3719511" y="1287014"/>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AB</a:t>
            </a:r>
            <a:endParaRPr lang="zh-CN" altLang="en-US" sz="2000" b="1"/>
          </a:p>
        </p:txBody>
      </p:sp>
      <p:graphicFrame>
        <p:nvGraphicFramePr>
          <p:cNvPr id="60" name="表格 59"/>
          <p:cNvGraphicFramePr>
            <a:graphicFrameLocks noGrp="1"/>
          </p:cNvGraphicFramePr>
          <p:nvPr>
            <p:extLst>
              <p:ext uri="{D42A27DB-BD31-4B8C-83A1-F6EECF244321}">
                <p14:modId xmlns:p14="http://schemas.microsoft.com/office/powerpoint/2010/main" val="2179567294"/>
              </p:ext>
            </p:extLst>
          </p:nvPr>
        </p:nvGraphicFramePr>
        <p:xfrm>
          <a:off x="7175895" y="1564827"/>
          <a:ext cx="2571752" cy="2000252"/>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4</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5</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7</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6</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12</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13</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15</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14</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28</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29</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31</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30</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20</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21</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23</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22</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sp>
        <p:nvSpPr>
          <p:cNvPr id="61" name="TextBox 13"/>
          <p:cNvSpPr txBox="1">
            <a:spLocks noChangeArrowheads="1"/>
          </p:cNvSpPr>
          <p:nvPr/>
        </p:nvSpPr>
        <p:spPr bwMode="auto">
          <a:xfrm>
            <a:off x="7213432" y="1163065"/>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100</a:t>
            </a:r>
            <a:endParaRPr lang="zh-CN" altLang="en-US" sz="2000" b="1" dirty="0"/>
          </a:p>
        </p:txBody>
      </p:sp>
      <p:sp>
        <p:nvSpPr>
          <p:cNvPr id="62" name="TextBox 14"/>
          <p:cNvSpPr txBox="1">
            <a:spLocks noChangeArrowheads="1"/>
          </p:cNvSpPr>
          <p:nvPr/>
        </p:nvSpPr>
        <p:spPr bwMode="auto">
          <a:xfrm>
            <a:off x="7842082" y="1163065"/>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a:t>
            </a:r>
            <a:r>
              <a:rPr lang="en-US" altLang="zh-CN" sz="2000" b="1" dirty="0" smtClean="0"/>
              <a:t>01</a:t>
            </a:r>
            <a:endParaRPr lang="zh-CN" altLang="en-US" sz="2000" b="1" dirty="0"/>
          </a:p>
        </p:txBody>
      </p:sp>
      <p:sp>
        <p:nvSpPr>
          <p:cNvPr id="63" name="TextBox 15"/>
          <p:cNvSpPr txBox="1">
            <a:spLocks noChangeArrowheads="1"/>
          </p:cNvSpPr>
          <p:nvPr/>
        </p:nvSpPr>
        <p:spPr bwMode="auto">
          <a:xfrm>
            <a:off x="9083507" y="1163065"/>
            <a:ext cx="5984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solidFill>
                  <a:srgbClr val="FF0000"/>
                </a:solidFill>
              </a:rPr>
              <a:t>1</a:t>
            </a:r>
            <a:r>
              <a:rPr lang="en-US" altLang="zh-CN" sz="2000" b="1" dirty="0" smtClean="0">
                <a:solidFill>
                  <a:srgbClr val="FF0000"/>
                </a:solidFill>
              </a:rPr>
              <a:t>10</a:t>
            </a:r>
            <a:endParaRPr lang="zh-CN" altLang="en-US" sz="2000" b="1" dirty="0">
              <a:solidFill>
                <a:srgbClr val="FF0000"/>
              </a:solidFill>
            </a:endParaRPr>
          </a:p>
        </p:txBody>
      </p:sp>
      <p:sp>
        <p:nvSpPr>
          <p:cNvPr id="64" name="TextBox 16"/>
          <p:cNvSpPr txBox="1">
            <a:spLocks noChangeArrowheads="1"/>
          </p:cNvSpPr>
          <p:nvPr/>
        </p:nvSpPr>
        <p:spPr bwMode="auto">
          <a:xfrm>
            <a:off x="8472319" y="1163065"/>
            <a:ext cx="5843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solidFill>
                  <a:srgbClr val="FF0000"/>
                </a:solidFill>
              </a:rPr>
              <a:t>1</a:t>
            </a:r>
            <a:r>
              <a:rPr lang="en-US" altLang="zh-CN" sz="2000" b="1" dirty="0" smtClean="0">
                <a:solidFill>
                  <a:srgbClr val="FF0000"/>
                </a:solidFill>
              </a:rPr>
              <a:t>11</a:t>
            </a:r>
            <a:endParaRPr lang="zh-CN" altLang="en-US" sz="2000" b="1" dirty="0">
              <a:solidFill>
                <a:srgbClr val="FF0000"/>
              </a:solidFill>
            </a:endParaRPr>
          </a:p>
        </p:txBody>
      </p:sp>
      <p:graphicFrame>
        <p:nvGraphicFramePr>
          <p:cNvPr id="65" name="表格 64"/>
          <p:cNvGraphicFramePr>
            <a:graphicFrameLocks noGrp="1"/>
          </p:cNvGraphicFramePr>
          <p:nvPr>
            <p:extLst>
              <p:ext uri="{D42A27DB-BD31-4B8C-83A1-F6EECF244321}">
                <p14:modId xmlns:p14="http://schemas.microsoft.com/office/powerpoint/2010/main" val="2980342975"/>
              </p:ext>
            </p:extLst>
          </p:nvPr>
        </p:nvGraphicFramePr>
        <p:xfrm>
          <a:off x="4360167" y="4381076"/>
          <a:ext cx="2571752" cy="2000252"/>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0</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3</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8</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9</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11</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10</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24</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25</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27</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26</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16</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17</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19</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18</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66" name="直接连接符 12"/>
          <p:cNvCxnSpPr>
            <a:cxnSpLocks noChangeShapeType="1"/>
          </p:cNvCxnSpPr>
          <p:nvPr/>
        </p:nvCxnSpPr>
        <p:spPr bwMode="auto">
          <a:xfrm rot="16200000" flipV="1">
            <a:off x="4002979" y="4015951"/>
            <a:ext cx="357188" cy="357188"/>
          </a:xfrm>
          <a:prstGeom prst="line">
            <a:avLst/>
          </a:prstGeom>
          <a:noFill/>
          <a:ln w="28575" algn="ctr">
            <a:solidFill>
              <a:srgbClr val="0000CC"/>
            </a:solidFill>
            <a:round/>
            <a:headEnd/>
            <a:tailEnd/>
          </a:ln>
        </p:spPr>
      </p:cxnSp>
      <p:sp>
        <p:nvSpPr>
          <p:cNvPr id="67" name="TextBox 13"/>
          <p:cNvSpPr txBox="1">
            <a:spLocks noChangeArrowheads="1"/>
          </p:cNvSpPr>
          <p:nvPr/>
        </p:nvSpPr>
        <p:spPr bwMode="auto">
          <a:xfrm>
            <a:off x="4405120" y="4023889"/>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000</a:t>
            </a:r>
            <a:endParaRPr lang="zh-CN" altLang="en-US" sz="2000" b="1" dirty="0"/>
          </a:p>
        </p:txBody>
      </p:sp>
      <p:sp>
        <p:nvSpPr>
          <p:cNvPr id="68" name="TextBox 14"/>
          <p:cNvSpPr txBox="1">
            <a:spLocks noChangeArrowheads="1"/>
          </p:cNvSpPr>
          <p:nvPr/>
        </p:nvSpPr>
        <p:spPr bwMode="auto">
          <a:xfrm>
            <a:off x="5033770" y="4023889"/>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001</a:t>
            </a:r>
            <a:endParaRPr lang="zh-CN" altLang="en-US" sz="2000" b="1" dirty="0"/>
          </a:p>
        </p:txBody>
      </p:sp>
      <p:sp>
        <p:nvSpPr>
          <p:cNvPr id="69" name="TextBox 15"/>
          <p:cNvSpPr txBox="1">
            <a:spLocks noChangeArrowheads="1"/>
          </p:cNvSpPr>
          <p:nvPr/>
        </p:nvSpPr>
        <p:spPr bwMode="auto">
          <a:xfrm>
            <a:off x="6275195" y="4023889"/>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solidFill>
                  <a:srgbClr val="FF0000"/>
                </a:solidFill>
              </a:rPr>
              <a:t>010</a:t>
            </a:r>
            <a:endParaRPr lang="zh-CN" altLang="en-US" sz="2000" b="1" dirty="0">
              <a:solidFill>
                <a:srgbClr val="FF0000"/>
              </a:solidFill>
            </a:endParaRPr>
          </a:p>
        </p:txBody>
      </p:sp>
      <p:sp>
        <p:nvSpPr>
          <p:cNvPr id="70" name="TextBox 16"/>
          <p:cNvSpPr txBox="1">
            <a:spLocks noChangeArrowheads="1"/>
          </p:cNvSpPr>
          <p:nvPr/>
        </p:nvSpPr>
        <p:spPr bwMode="auto">
          <a:xfrm>
            <a:off x="5664007" y="4023889"/>
            <a:ext cx="5984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solidFill>
                  <a:srgbClr val="FF0000"/>
                </a:solidFill>
              </a:rPr>
              <a:t>011</a:t>
            </a:r>
            <a:endParaRPr lang="zh-CN" altLang="en-US" sz="2000" b="1" dirty="0">
              <a:solidFill>
                <a:srgbClr val="FF0000"/>
              </a:solidFill>
            </a:endParaRPr>
          </a:p>
        </p:txBody>
      </p:sp>
      <p:sp>
        <p:nvSpPr>
          <p:cNvPr id="71" name="TextBox 17"/>
          <p:cNvSpPr txBox="1">
            <a:spLocks noChangeArrowheads="1"/>
          </p:cNvSpPr>
          <p:nvPr/>
        </p:nvSpPr>
        <p:spPr bwMode="auto">
          <a:xfrm>
            <a:off x="3918842" y="445251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72" name="TextBox 18"/>
          <p:cNvSpPr txBox="1">
            <a:spLocks noChangeArrowheads="1"/>
          </p:cNvSpPr>
          <p:nvPr/>
        </p:nvSpPr>
        <p:spPr bwMode="auto">
          <a:xfrm>
            <a:off x="3918842" y="495257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73" name="TextBox 19"/>
          <p:cNvSpPr txBox="1">
            <a:spLocks noChangeArrowheads="1"/>
          </p:cNvSpPr>
          <p:nvPr/>
        </p:nvSpPr>
        <p:spPr bwMode="auto">
          <a:xfrm>
            <a:off x="3918842" y="595270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74" name="TextBox 20"/>
          <p:cNvSpPr txBox="1">
            <a:spLocks noChangeArrowheads="1"/>
          </p:cNvSpPr>
          <p:nvPr/>
        </p:nvSpPr>
        <p:spPr bwMode="auto">
          <a:xfrm>
            <a:off x="3936304" y="5452639"/>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75" name="TextBox 21"/>
          <p:cNvSpPr txBox="1">
            <a:spLocks noChangeArrowheads="1"/>
          </p:cNvSpPr>
          <p:nvPr/>
        </p:nvSpPr>
        <p:spPr bwMode="auto">
          <a:xfrm>
            <a:off x="3719511" y="4095326"/>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AB</a:t>
            </a:r>
            <a:endParaRPr lang="zh-CN" altLang="en-US" sz="2000" b="1"/>
          </a:p>
        </p:txBody>
      </p:sp>
      <p:sp>
        <p:nvSpPr>
          <p:cNvPr id="76" name="TextBox 22"/>
          <p:cNvSpPr txBox="1">
            <a:spLocks noChangeArrowheads="1"/>
          </p:cNvSpPr>
          <p:nvPr/>
        </p:nvSpPr>
        <p:spPr bwMode="auto">
          <a:xfrm>
            <a:off x="4007543" y="371528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CDE</a:t>
            </a:r>
            <a:endParaRPr lang="zh-CN" altLang="en-US" sz="2000" b="1" dirty="0"/>
          </a:p>
        </p:txBody>
      </p:sp>
      <p:graphicFrame>
        <p:nvGraphicFramePr>
          <p:cNvPr id="77" name="表格 76"/>
          <p:cNvGraphicFramePr>
            <a:graphicFrameLocks noGrp="1"/>
          </p:cNvGraphicFramePr>
          <p:nvPr>
            <p:extLst>
              <p:ext uri="{D42A27DB-BD31-4B8C-83A1-F6EECF244321}">
                <p14:modId xmlns:p14="http://schemas.microsoft.com/office/powerpoint/2010/main" val="2862446227"/>
              </p:ext>
            </p:extLst>
          </p:nvPr>
        </p:nvGraphicFramePr>
        <p:xfrm>
          <a:off x="7175895" y="4373139"/>
          <a:ext cx="2571752" cy="2000252"/>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Times New Roman" panose="02020603050405020304" pitchFamily="18" charset="0"/>
                          <a:cs typeface="Times New Roman" panose="02020603050405020304" pitchFamily="18" charset="0"/>
                        </a:rPr>
                        <a:t>m</a:t>
                      </a:r>
                      <a:r>
                        <a:rPr lang="en-US" altLang="zh-CN" sz="2000" baseline="-25000" dirty="0" smtClean="0">
                          <a:latin typeface="Times New Roman" panose="02020603050405020304" pitchFamily="18" charset="0"/>
                          <a:cs typeface="Times New Roman" panose="02020603050405020304" pitchFamily="18" charset="0"/>
                        </a:rPr>
                        <a:t>6</a:t>
                      </a:r>
                      <a:endParaRPr lang="zh-CN" altLang="en-US" sz="2000"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7</a:t>
                      </a:r>
                      <a:endParaRPr lang="zh-CN" altLang="en-US" sz="2000" b="1" dirty="0" smtClean="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5</a:t>
                      </a:r>
                      <a:endParaRPr lang="zh-CN" altLang="en-US" sz="2000" b="1" dirty="0" smtClean="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4</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14</a:t>
                      </a:r>
                      <a:endParaRPr lang="zh-CN" altLang="en-US" sz="2000" b="1" dirty="0"/>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15</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13</a:t>
                      </a:r>
                      <a:endParaRPr lang="zh-CN" altLang="en-US" sz="2000" b="1" dirty="0"/>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12</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30</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31</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29</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28</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22</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23</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21</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20</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sp>
        <p:nvSpPr>
          <p:cNvPr id="78" name="TextBox 13"/>
          <p:cNvSpPr txBox="1">
            <a:spLocks noChangeArrowheads="1"/>
          </p:cNvSpPr>
          <p:nvPr/>
        </p:nvSpPr>
        <p:spPr bwMode="auto">
          <a:xfrm>
            <a:off x="7213432" y="3971377"/>
            <a:ext cx="5984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solidFill>
                  <a:srgbClr val="FF0000"/>
                </a:solidFill>
              </a:rPr>
              <a:t>110</a:t>
            </a:r>
            <a:endParaRPr lang="zh-CN" altLang="en-US" sz="2000" b="1" dirty="0">
              <a:solidFill>
                <a:srgbClr val="FF0000"/>
              </a:solidFill>
            </a:endParaRPr>
          </a:p>
        </p:txBody>
      </p:sp>
      <p:sp>
        <p:nvSpPr>
          <p:cNvPr id="79" name="TextBox 14"/>
          <p:cNvSpPr txBox="1">
            <a:spLocks noChangeArrowheads="1"/>
          </p:cNvSpPr>
          <p:nvPr/>
        </p:nvSpPr>
        <p:spPr bwMode="auto">
          <a:xfrm>
            <a:off x="7842082" y="3971377"/>
            <a:ext cx="5843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solidFill>
                  <a:srgbClr val="FF0000"/>
                </a:solidFill>
              </a:rPr>
              <a:t>111</a:t>
            </a:r>
            <a:endParaRPr lang="zh-CN" altLang="en-US" sz="2000" b="1" dirty="0">
              <a:solidFill>
                <a:srgbClr val="FF0000"/>
              </a:solidFill>
            </a:endParaRPr>
          </a:p>
        </p:txBody>
      </p:sp>
      <p:sp>
        <p:nvSpPr>
          <p:cNvPr id="80" name="TextBox 15"/>
          <p:cNvSpPr txBox="1">
            <a:spLocks noChangeArrowheads="1"/>
          </p:cNvSpPr>
          <p:nvPr/>
        </p:nvSpPr>
        <p:spPr bwMode="auto">
          <a:xfrm>
            <a:off x="9083507" y="3971377"/>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100</a:t>
            </a:r>
            <a:endParaRPr lang="zh-CN" altLang="en-US" sz="2000" b="1" dirty="0"/>
          </a:p>
        </p:txBody>
      </p:sp>
      <p:sp>
        <p:nvSpPr>
          <p:cNvPr id="81" name="TextBox 16"/>
          <p:cNvSpPr txBox="1">
            <a:spLocks noChangeArrowheads="1"/>
          </p:cNvSpPr>
          <p:nvPr/>
        </p:nvSpPr>
        <p:spPr bwMode="auto">
          <a:xfrm>
            <a:off x="8472319" y="3971377"/>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101</a:t>
            </a:r>
            <a:endParaRPr lang="zh-CN" altLang="en-US" sz="2000" b="1" dirty="0"/>
          </a:p>
        </p:txBody>
      </p:sp>
      <p:sp>
        <p:nvSpPr>
          <p:cNvPr id="82" name="TextBox 34"/>
          <p:cNvSpPr txBox="1">
            <a:spLocks noChangeArrowheads="1"/>
          </p:cNvSpPr>
          <p:nvPr/>
        </p:nvSpPr>
        <p:spPr bwMode="auto">
          <a:xfrm>
            <a:off x="3718106" y="886904"/>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
        <p:nvSpPr>
          <p:cNvPr id="83" name="TextBox 34"/>
          <p:cNvSpPr txBox="1">
            <a:spLocks noChangeArrowheads="1"/>
          </p:cNvSpPr>
          <p:nvPr/>
        </p:nvSpPr>
        <p:spPr bwMode="auto">
          <a:xfrm>
            <a:off x="3683040" y="3673098"/>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
        <p:nvSpPr>
          <p:cNvPr id="84" name="TextBox 22"/>
          <p:cNvSpPr txBox="1">
            <a:spLocks noChangeArrowheads="1"/>
          </p:cNvSpPr>
          <p:nvPr/>
        </p:nvSpPr>
        <p:spPr bwMode="auto">
          <a:xfrm>
            <a:off x="4034466" y="976031"/>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CDE</a:t>
            </a:r>
            <a:endParaRPr lang="zh-CN" altLang="en-US" sz="2000" b="1" dirty="0"/>
          </a:p>
        </p:txBody>
      </p:sp>
    </p:spTree>
    <p:extLst>
      <p:ext uri="{BB962C8B-B14F-4D97-AF65-F5344CB8AC3E}">
        <p14:creationId xmlns:p14="http://schemas.microsoft.com/office/powerpoint/2010/main" val="410676462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anim calcmode="lin" valueType="num">
                                      <p:cBhvr>
                                        <p:cTn id="15" dur="1000" fill="hold"/>
                                        <p:tgtEl>
                                          <p:spTgt spid="49"/>
                                        </p:tgtEl>
                                        <p:attrNameLst>
                                          <p:attrName>ppt_x</p:attrName>
                                        </p:attrNameLst>
                                      </p:cBhvr>
                                      <p:tavLst>
                                        <p:tav tm="0">
                                          <p:val>
                                            <p:strVal val="#ppt_x"/>
                                          </p:val>
                                        </p:tav>
                                        <p:tav tm="100000">
                                          <p:val>
                                            <p:strVal val="#ppt_x"/>
                                          </p:val>
                                        </p:tav>
                                      </p:tavLst>
                                    </p:anim>
                                    <p:anim calcmode="lin" valueType="num">
                                      <p:cBhvr>
                                        <p:cTn id="16" dur="1000" fill="hold"/>
                                        <p:tgtEl>
                                          <p:spTgt spid="4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1000"/>
                                        <p:tgtEl>
                                          <p:spTgt spid="51"/>
                                        </p:tgtEl>
                                      </p:cBhvr>
                                    </p:animEffect>
                                    <p:anim calcmode="lin" valueType="num">
                                      <p:cBhvr>
                                        <p:cTn id="25" dur="1000" fill="hold"/>
                                        <p:tgtEl>
                                          <p:spTgt spid="51"/>
                                        </p:tgtEl>
                                        <p:attrNameLst>
                                          <p:attrName>ppt_x</p:attrName>
                                        </p:attrNameLst>
                                      </p:cBhvr>
                                      <p:tavLst>
                                        <p:tav tm="0">
                                          <p:val>
                                            <p:strVal val="#ppt_x"/>
                                          </p:val>
                                        </p:tav>
                                        <p:tav tm="100000">
                                          <p:val>
                                            <p:strVal val="#ppt_x"/>
                                          </p:val>
                                        </p:tav>
                                      </p:tavLst>
                                    </p:anim>
                                    <p:anim calcmode="lin" valueType="num">
                                      <p:cBhvr>
                                        <p:cTn id="26" dur="1000" fill="hold"/>
                                        <p:tgtEl>
                                          <p:spTgt spid="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1000"/>
                                        <p:tgtEl>
                                          <p:spTgt spid="52"/>
                                        </p:tgtEl>
                                      </p:cBhvr>
                                    </p:animEffect>
                                    <p:anim calcmode="lin" valueType="num">
                                      <p:cBhvr>
                                        <p:cTn id="30" dur="1000" fill="hold"/>
                                        <p:tgtEl>
                                          <p:spTgt spid="52"/>
                                        </p:tgtEl>
                                        <p:attrNameLst>
                                          <p:attrName>ppt_x</p:attrName>
                                        </p:attrNameLst>
                                      </p:cBhvr>
                                      <p:tavLst>
                                        <p:tav tm="0">
                                          <p:val>
                                            <p:strVal val="#ppt_x"/>
                                          </p:val>
                                        </p:tav>
                                        <p:tav tm="100000">
                                          <p:val>
                                            <p:strVal val="#ppt_x"/>
                                          </p:val>
                                        </p:tav>
                                      </p:tavLst>
                                    </p:anim>
                                    <p:anim calcmode="lin" valueType="num">
                                      <p:cBhvr>
                                        <p:cTn id="31" dur="1000" fill="hold"/>
                                        <p:tgtEl>
                                          <p:spTgt spid="5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1000"/>
                                        <p:tgtEl>
                                          <p:spTgt spid="53"/>
                                        </p:tgtEl>
                                      </p:cBhvr>
                                    </p:animEffect>
                                    <p:anim calcmode="lin" valueType="num">
                                      <p:cBhvr>
                                        <p:cTn id="35" dur="1000" fill="hold"/>
                                        <p:tgtEl>
                                          <p:spTgt spid="53"/>
                                        </p:tgtEl>
                                        <p:attrNameLst>
                                          <p:attrName>ppt_x</p:attrName>
                                        </p:attrNameLst>
                                      </p:cBhvr>
                                      <p:tavLst>
                                        <p:tav tm="0">
                                          <p:val>
                                            <p:strVal val="#ppt_x"/>
                                          </p:val>
                                        </p:tav>
                                        <p:tav tm="100000">
                                          <p:val>
                                            <p:strVal val="#ppt_x"/>
                                          </p:val>
                                        </p:tav>
                                      </p:tavLst>
                                    </p:anim>
                                    <p:anim calcmode="lin" valueType="num">
                                      <p:cBhvr>
                                        <p:cTn id="36" dur="1000" fill="hold"/>
                                        <p:tgtEl>
                                          <p:spTgt spid="5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1000"/>
                                        <p:tgtEl>
                                          <p:spTgt spid="54"/>
                                        </p:tgtEl>
                                      </p:cBhvr>
                                    </p:animEffect>
                                    <p:anim calcmode="lin" valueType="num">
                                      <p:cBhvr>
                                        <p:cTn id="40" dur="1000" fill="hold"/>
                                        <p:tgtEl>
                                          <p:spTgt spid="54"/>
                                        </p:tgtEl>
                                        <p:attrNameLst>
                                          <p:attrName>ppt_x</p:attrName>
                                        </p:attrNameLst>
                                      </p:cBhvr>
                                      <p:tavLst>
                                        <p:tav tm="0">
                                          <p:val>
                                            <p:strVal val="#ppt_x"/>
                                          </p:val>
                                        </p:tav>
                                        <p:tav tm="100000">
                                          <p:val>
                                            <p:strVal val="#ppt_x"/>
                                          </p:val>
                                        </p:tav>
                                      </p:tavLst>
                                    </p:anim>
                                    <p:anim calcmode="lin" valueType="num">
                                      <p:cBhvr>
                                        <p:cTn id="41" dur="1000" fill="hold"/>
                                        <p:tgtEl>
                                          <p:spTgt spid="5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1000"/>
                                        <p:tgtEl>
                                          <p:spTgt spid="55"/>
                                        </p:tgtEl>
                                      </p:cBhvr>
                                    </p:animEffect>
                                    <p:anim calcmode="lin" valueType="num">
                                      <p:cBhvr>
                                        <p:cTn id="45" dur="1000" fill="hold"/>
                                        <p:tgtEl>
                                          <p:spTgt spid="55"/>
                                        </p:tgtEl>
                                        <p:attrNameLst>
                                          <p:attrName>ppt_x</p:attrName>
                                        </p:attrNameLst>
                                      </p:cBhvr>
                                      <p:tavLst>
                                        <p:tav tm="0">
                                          <p:val>
                                            <p:strVal val="#ppt_x"/>
                                          </p:val>
                                        </p:tav>
                                        <p:tav tm="100000">
                                          <p:val>
                                            <p:strVal val="#ppt_x"/>
                                          </p:val>
                                        </p:tav>
                                      </p:tavLst>
                                    </p:anim>
                                    <p:anim calcmode="lin" valueType="num">
                                      <p:cBhvr>
                                        <p:cTn id="46" dur="1000" fill="hold"/>
                                        <p:tgtEl>
                                          <p:spTgt spid="5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1000"/>
                                        <p:tgtEl>
                                          <p:spTgt spid="56"/>
                                        </p:tgtEl>
                                      </p:cBhvr>
                                    </p:animEffect>
                                    <p:anim calcmode="lin" valueType="num">
                                      <p:cBhvr>
                                        <p:cTn id="50" dur="1000" fill="hold"/>
                                        <p:tgtEl>
                                          <p:spTgt spid="56"/>
                                        </p:tgtEl>
                                        <p:attrNameLst>
                                          <p:attrName>ppt_x</p:attrName>
                                        </p:attrNameLst>
                                      </p:cBhvr>
                                      <p:tavLst>
                                        <p:tav tm="0">
                                          <p:val>
                                            <p:strVal val="#ppt_x"/>
                                          </p:val>
                                        </p:tav>
                                        <p:tav tm="100000">
                                          <p:val>
                                            <p:strVal val="#ppt_x"/>
                                          </p:val>
                                        </p:tav>
                                      </p:tavLst>
                                    </p:anim>
                                    <p:anim calcmode="lin" valueType="num">
                                      <p:cBhvr>
                                        <p:cTn id="51" dur="1000" fill="hold"/>
                                        <p:tgtEl>
                                          <p:spTgt spid="5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1000"/>
                                        <p:tgtEl>
                                          <p:spTgt spid="57"/>
                                        </p:tgtEl>
                                      </p:cBhvr>
                                    </p:animEffect>
                                    <p:anim calcmode="lin" valueType="num">
                                      <p:cBhvr>
                                        <p:cTn id="55" dur="1000" fill="hold"/>
                                        <p:tgtEl>
                                          <p:spTgt spid="57"/>
                                        </p:tgtEl>
                                        <p:attrNameLst>
                                          <p:attrName>ppt_x</p:attrName>
                                        </p:attrNameLst>
                                      </p:cBhvr>
                                      <p:tavLst>
                                        <p:tav tm="0">
                                          <p:val>
                                            <p:strVal val="#ppt_x"/>
                                          </p:val>
                                        </p:tav>
                                        <p:tav tm="100000">
                                          <p:val>
                                            <p:strVal val="#ppt_x"/>
                                          </p:val>
                                        </p:tav>
                                      </p:tavLst>
                                    </p:anim>
                                    <p:anim calcmode="lin" valueType="num">
                                      <p:cBhvr>
                                        <p:cTn id="56" dur="1000" fill="hold"/>
                                        <p:tgtEl>
                                          <p:spTgt spid="5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1000"/>
                                        <p:tgtEl>
                                          <p:spTgt spid="58"/>
                                        </p:tgtEl>
                                      </p:cBhvr>
                                    </p:animEffect>
                                    <p:anim calcmode="lin" valueType="num">
                                      <p:cBhvr>
                                        <p:cTn id="60" dur="1000" fill="hold"/>
                                        <p:tgtEl>
                                          <p:spTgt spid="58"/>
                                        </p:tgtEl>
                                        <p:attrNameLst>
                                          <p:attrName>ppt_x</p:attrName>
                                        </p:attrNameLst>
                                      </p:cBhvr>
                                      <p:tavLst>
                                        <p:tav tm="0">
                                          <p:val>
                                            <p:strVal val="#ppt_x"/>
                                          </p:val>
                                        </p:tav>
                                        <p:tav tm="100000">
                                          <p:val>
                                            <p:strVal val="#ppt_x"/>
                                          </p:val>
                                        </p:tav>
                                      </p:tavLst>
                                    </p:anim>
                                    <p:anim calcmode="lin" valueType="num">
                                      <p:cBhvr>
                                        <p:cTn id="61" dur="1000" fill="hold"/>
                                        <p:tgtEl>
                                          <p:spTgt spid="5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1000"/>
                                        <p:tgtEl>
                                          <p:spTgt spid="59"/>
                                        </p:tgtEl>
                                      </p:cBhvr>
                                    </p:animEffect>
                                    <p:anim calcmode="lin" valueType="num">
                                      <p:cBhvr>
                                        <p:cTn id="65" dur="1000" fill="hold"/>
                                        <p:tgtEl>
                                          <p:spTgt spid="59"/>
                                        </p:tgtEl>
                                        <p:attrNameLst>
                                          <p:attrName>ppt_x</p:attrName>
                                        </p:attrNameLst>
                                      </p:cBhvr>
                                      <p:tavLst>
                                        <p:tav tm="0">
                                          <p:val>
                                            <p:strVal val="#ppt_x"/>
                                          </p:val>
                                        </p:tav>
                                        <p:tav tm="100000">
                                          <p:val>
                                            <p:strVal val="#ppt_x"/>
                                          </p:val>
                                        </p:tav>
                                      </p:tavLst>
                                    </p:anim>
                                    <p:anim calcmode="lin" valueType="num">
                                      <p:cBhvr>
                                        <p:cTn id="66" dur="1000" fill="hold"/>
                                        <p:tgtEl>
                                          <p:spTgt spid="59"/>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1000"/>
                                        <p:tgtEl>
                                          <p:spTgt spid="60"/>
                                        </p:tgtEl>
                                      </p:cBhvr>
                                    </p:animEffect>
                                    <p:anim calcmode="lin" valueType="num">
                                      <p:cBhvr>
                                        <p:cTn id="70" dur="1000" fill="hold"/>
                                        <p:tgtEl>
                                          <p:spTgt spid="60"/>
                                        </p:tgtEl>
                                        <p:attrNameLst>
                                          <p:attrName>ppt_x</p:attrName>
                                        </p:attrNameLst>
                                      </p:cBhvr>
                                      <p:tavLst>
                                        <p:tav tm="0">
                                          <p:val>
                                            <p:strVal val="#ppt_x"/>
                                          </p:val>
                                        </p:tav>
                                        <p:tav tm="100000">
                                          <p:val>
                                            <p:strVal val="#ppt_x"/>
                                          </p:val>
                                        </p:tav>
                                      </p:tavLst>
                                    </p:anim>
                                    <p:anim calcmode="lin" valueType="num">
                                      <p:cBhvr>
                                        <p:cTn id="71" dur="1000" fill="hold"/>
                                        <p:tgtEl>
                                          <p:spTgt spid="6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fade">
                                      <p:cBhvr>
                                        <p:cTn id="74" dur="1000"/>
                                        <p:tgtEl>
                                          <p:spTgt spid="61"/>
                                        </p:tgtEl>
                                      </p:cBhvr>
                                    </p:animEffect>
                                    <p:anim calcmode="lin" valueType="num">
                                      <p:cBhvr>
                                        <p:cTn id="75" dur="1000" fill="hold"/>
                                        <p:tgtEl>
                                          <p:spTgt spid="61"/>
                                        </p:tgtEl>
                                        <p:attrNameLst>
                                          <p:attrName>ppt_x</p:attrName>
                                        </p:attrNameLst>
                                      </p:cBhvr>
                                      <p:tavLst>
                                        <p:tav tm="0">
                                          <p:val>
                                            <p:strVal val="#ppt_x"/>
                                          </p:val>
                                        </p:tav>
                                        <p:tav tm="100000">
                                          <p:val>
                                            <p:strVal val="#ppt_x"/>
                                          </p:val>
                                        </p:tav>
                                      </p:tavLst>
                                    </p:anim>
                                    <p:anim calcmode="lin" valueType="num">
                                      <p:cBhvr>
                                        <p:cTn id="76" dur="1000" fill="hold"/>
                                        <p:tgtEl>
                                          <p:spTgt spid="6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1000"/>
                                        <p:tgtEl>
                                          <p:spTgt spid="62"/>
                                        </p:tgtEl>
                                      </p:cBhvr>
                                    </p:animEffect>
                                    <p:anim calcmode="lin" valueType="num">
                                      <p:cBhvr>
                                        <p:cTn id="80" dur="1000" fill="hold"/>
                                        <p:tgtEl>
                                          <p:spTgt spid="62"/>
                                        </p:tgtEl>
                                        <p:attrNameLst>
                                          <p:attrName>ppt_x</p:attrName>
                                        </p:attrNameLst>
                                      </p:cBhvr>
                                      <p:tavLst>
                                        <p:tav tm="0">
                                          <p:val>
                                            <p:strVal val="#ppt_x"/>
                                          </p:val>
                                        </p:tav>
                                        <p:tav tm="100000">
                                          <p:val>
                                            <p:strVal val="#ppt_x"/>
                                          </p:val>
                                        </p:tav>
                                      </p:tavLst>
                                    </p:anim>
                                    <p:anim calcmode="lin" valueType="num">
                                      <p:cBhvr>
                                        <p:cTn id="81" dur="1000" fill="hold"/>
                                        <p:tgtEl>
                                          <p:spTgt spid="6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fade">
                                      <p:cBhvr>
                                        <p:cTn id="84" dur="1000"/>
                                        <p:tgtEl>
                                          <p:spTgt spid="63"/>
                                        </p:tgtEl>
                                      </p:cBhvr>
                                    </p:animEffect>
                                    <p:anim calcmode="lin" valueType="num">
                                      <p:cBhvr>
                                        <p:cTn id="85" dur="1000" fill="hold"/>
                                        <p:tgtEl>
                                          <p:spTgt spid="63"/>
                                        </p:tgtEl>
                                        <p:attrNameLst>
                                          <p:attrName>ppt_x</p:attrName>
                                        </p:attrNameLst>
                                      </p:cBhvr>
                                      <p:tavLst>
                                        <p:tav tm="0">
                                          <p:val>
                                            <p:strVal val="#ppt_x"/>
                                          </p:val>
                                        </p:tav>
                                        <p:tav tm="100000">
                                          <p:val>
                                            <p:strVal val="#ppt_x"/>
                                          </p:val>
                                        </p:tav>
                                      </p:tavLst>
                                    </p:anim>
                                    <p:anim calcmode="lin" valueType="num">
                                      <p:cBhvr>
                                        <p:cTn id="86" dur="1000" fill="hold"/>
                                        <p:tgtEl>
                                          <p:spTgt spid="6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fade">
                                      <p:cBhvr>
                                        <p:cTn id="89" dur="1000"/>
                                        <p:tgtEl>
                                          <p:spTgt spid="64"/>
                                        </p:tgtEl>
                                      </p:cBhvr>
                                    </p:animEffect>
                                    <p:anim calcmode="lin" valueType="num">
                                      <p:cBhvr>
                                        <p:cTn id="90" dur="1000" fill="hold"/>
                                        <p:tgtEl>
                                          <p:spTgt spid="64"/>
                                        </p:tgtEl>
                                        <p:attrNameLst>
                                          <p:attrName>ppt_x</p:attrName>
                                        </p:attrNameLst>
                                      </p:cBhvr>
                                      <p:tavLst>
                                        <p:tav tm="0">
                                          <p:val>
                                            <p:strVal val="#ppt_x"/>
                                          </p:val>
                                        </p:tav>
                                        <p:tav tm="100000">
                                          <p:val>
                                            <p:strVal val="#ppt_x"/>
                                          </p:val>
                                        </p:tav>
                                      </p:tavLst>
                                    </p:anim>
                                    <p:anim calcmode="lin" valueType="num">
                                      <p:cBhvr>
                                        <p:cTn id="91" dur="1000" fill="hold"/>
                                        <p:tgtEl>
                                          <p:spTgt spid="6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fade">
                                      <p:cBhvr>
                                        <p:cTn id="94" dur="1000"/>
                                        <p:tgtEl>
                                          <p:spTgt spid="82"/>
                                        </p:tgtEl>
                                      </p:cBhvr>
                                    </p:animEffect>
                                    <p:anim calcmode="lin" valueType="num">
                                      <p:cBhvr>
                                        <p:cTn id="95" dur="1000" fill="hold"/>
                                        <p:tgtEl>
                                          <p:spTgt spid="82"/>
                                        </p:tgtEl>
                                        <p:attrNameLst>
                                          <p:attrName>ppt_x</p:attrName>
                                        </p:attrNameLst>
                                      </p:cBhvr>
                                      <p:tavLst>
                                        <p:tav tm="0">
                                          <p:val>
                                            <p:strVal val="#ppt_x"/>
                                          </p:val>
                                        </p:tav>
                                        <p:tav tm="100000">
                                          <p:val>
                                            <p:strVal val="#ppt_x"/>
                                          </p:val>
                                        </p:tav>
                                      </p:tavLst>
                                    </p:anim>
                                    <p:anim calcmode="lin" valueType="num">
                                      <p:cBhvr>
                                        <p:cTn id="9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1000"/>
                                        <p:tgtEl>
                                          <p:spTgt spid="65"/>
                                        </p:tgtEl>
                                      </p:cBhvr>
                                    </p:animEffect>
                                    <p:anim calcmode="lin" valueType="num">
                                      <p:cBhvr>
                                        <p:cTn id="102" dur="1000" fill="hold"/>
                                        <p:tgtEl>
                                          <p:spTgt spid="65"/>
                                        </p:tgtEl>
                                        <p:attrNameLst>
                                          <p:attrName>ppt_x</p:attrName>
                                        </p:attrNameLst>
                                      </p:cBhvr>
                                      <p:tavLst>
                                        <p:tav tm="0">
                                          <p:val>
                                            <p:strVal val="#ppt_x"/>
                                          </p:val>
                                        </p:tav>
                                        <p:tav tm="100000">
                                          <p:val>
                                            <p:strVal val="#ppt_x"/>
                                          </p:val>
                                        </p:tav>
                                      </p:tavLst>
                                    </p:anim>
                                    <p:anim calcmode="lin" valueType="num">
                                      <p:cBhvr>
                                        <p:cTn id="103" dur="1000" fill="hold"/>
                                        <p:tgtEl>
                                          <p:spTgt spid="65"/>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66"/>
                                        </p:tgtEl>
                                        <p:attrNameLst>
                                          <p:attrName>style.visibility</p:attrName>
                                        </p:attrNameLst>
                                      </p:cBhvr>
                                      <p:to>
                                        <p:strVal val="visible"/>
                                      </p:to>
                                    </p:set>
                                    <p:animEffect transition="in" filter="fade">
                                      <p:cBhvr>
                                        <p:cTn id="106" dur="1000"/>
                                        <p:tgtEl>
                                          <p:spTgt spid="66"/>
                                        </p:tgtEl>
                                      </p:cBhvr>
                                    </p:animEffect>
                                    <p:anim calcmode="lin" valueType="num">
                                      <p:cBhvr>
                                        <p:cTn id="107" dur="1000" fill="hold"/>
                                        <p:tgtEl>
                                          <p:spTgt spid="66"/>
                                        </p:tgtEl>
                                        <p:attrNameLst>
                                          <p:attrName>ppt_x</p:attrName>
                                        </p:attrNameLst>
                                      </p:cBhvr>
                                      <p:tavLst>
                                        <p:tav tm="0">
                                          <p:val>
                                            <p:strVal val="#ppt_x"/>
                                          </p:val>
                                        </p:tav>
                                        <p:tav tm="100000">
                                          <p:val>
                                            <p:strVal val="#ppt_x"/>
                                          </p:val>
                                        </p:tav>
                                      </p:tavLst>
                                    </p:anim>
                                    <p:anim calcmode="lin" valueType="num">
                                      <p:cBhvr>
                                        <p:cTn id="108" dur="1000" fill="hold"/>
                                        <p:tgtEl>
                                          <p:spTgt spid="66"/>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67"/>
                                        </p:tgtEl>
                                        <p:attrNameLst>
                                          <p:attrName>style.visibility</p:attrName>
                                        </p:attrNameLst>
                                      </p:cBhvr>
                                      <p:to>
                                        <p:strVal val="visible"/>
                                      </p:to>
                                    </p:set>
                                    <p:animEffect transition="in" filter="fade">
                                      <p:cBhvr>
                                        <p:cTn id="111" dur="1000"/>
                                        <p:tgtEl>
                                          <p:spTgt spid="67"/>
                                        </p:tgtEl>
                                      </p:cBhvr>
                                    </p:animEffect>
                                    <p:anim calcmode="lin" valueType="num">
                                      <p:cBhvr>
                                        <p:cTn id="112" dur="1000" fill="hold"/>
                                        <p:tgtEl>
                                          <p:spTgt spid="67"/>
                                        </p:tgtEl>
                                        <p:attrNameLst>
                                          <p:attrName>ppt_x</p:attrName>
                                        </p:attrNameLst>
                                      </p:cBhvr>
                                      <p:tavLst>
                                        <p:tav tm="0">
                                          <p:val>
                                            <p:strVal val="#ppt_x"/>
                                          </p:val>
                                        </p:tav>
                                        <p:tav tm="100000">
                                          <p:val>
                                            <p:strVal val="#ppt_x"/>
                                          </p:val>
                                        </p:tav>
                                      </p:tavLst>
                                    </p:anim>
                                    <p:anim calcmode="lin" valueType="num">
                                      <p:cBhvr>
                                        <p:cTn id="113" dur="1000" fill="hold"/>
                                        <p:tgtEl>
                                          <p:spTgt spid="67"/>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1000"/>
                                        <p:tgtEl>
                                          <p:spTgt spid="68"/>
                                        </p:tgtEl>
                                      </p:cBhvr>
                                    </p:animEffect>
                                    <p:anim calcmode="lin" valueType="num">
                                      <p:cBhvr>
                                        <p:cTn id="117" dur="1000" fill="hold"/>
                                        <p:tgtEl>
                                          <p:spTgt spid="68"/>
                                        </p:tgtEl>
                                        <p:attrNameLst>
                                          <p:attrName>ppt_x</p:attrName>
                                        </p:attrNameLst>
                                      </p:cBhvr>
                                      <p:tavLst>
                                        <p:tav tm="0">
                                          <p:val>
                                            <p:strVal val="#ppt_x"/>
                                          </p:val>
                                        </p:tav>
                                        <p:tav tm="100000">
                                          <p:val>
                                            <p:strVal val="#ppt_x"/>
                                          </p:val>
                                        </p:tav>
                                      </p:tavLst>
                                    </p:anim>
                                    <p:anim calcmode="lin" valueType="num">
                                      <p:cBhvr>
                                        <p:cTn id="118" dur="1000" fill="hold"/>
                                        <p:tgtEl>
                                          <p:spTgt spid="68"/>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fade">
                                      <p:cBhvr>
                                        <p:cTn id="121" dur="1000"/>
                                        <p:tgtEl>
                                          <p:spTgt spid="69"/>
                                        </p:tgtEl>
                                      </p:cBhvr>
                                    </p:animEffect>
                                    <p:anim calcmode="lin" valueType="num">
                                      <p:cBhvr>
                                        <p:cTn id="122" dur="1000" fill="hold"/>
                                        <p:tgtEl>
                                          <p:spTgt spid="69"/>
                                        </p:tgtEl>
                                        <p:attrNameLst>
                                          <p:attrName>ppt_x</p:attrName>
                                        </p:attrNameLst>
                                      </p:cBhvr>
                                      <p:tavLst>
                                        <p:tav tm="0">
                                          <p:val>
                                            <p:strVal val="#ppt_x"/>
                                          </p:val>
                                        </p:tav>
                                        <p:tav tm="100000">
                                          <p:val>
                                            <p:strVal val="#ppt_x"/>
                                          </p:val>
                                        </p:tav>
                                      </p:tavLst>
                                    </p:anim>
                                    <p:anim calcmode="lin" valueType="num">
                                      <p:cBhvr>
                                        <p:cTn id="123" dur="1000" fill="hold"/>
                                        <p:tgtEl>
                                          <p:spTgt spid="69"/>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1000"/>
                                        <p:tgtEl>
                                          <p:spTgt spid="70"/>
                                        </p:tgtEl>
                                      </p:cBhvr>
                                    </p:animEffect>
                                    <p:anim calcmode="lin" valueType="num">
                                      <p:cBhvr>
                                        <p:cTn id="127" dur="1000" fill="hold"/>
                                        <p:tgtEl>
                                          <p:spTgt spid="70"/>
                                        </p:tgtEl>
                                        <p:attrNameLst>
                                          <p:attrName>ppt_x</p:attrName>
                                        </p:attrNameLst>
                                      </p:cBhvr>
                                      <p:tavLst>
                                        <p:tav tm="0">
                                          <p:val>
                                            <p:strVal val="#ppt_x"/>
                                          </p:val>
                                        </p:tav>
                                        <p:tav tm="100000">
                                          <p:val>
                                            <p:strVal val="#ppt_x"/>
                                          </p:val>
                                        </p:tav>
                                      </p:tavLst>
                                    </p:anim>
                                    <p:anim calcmode="lin" valueType="num">
                                      <p:cBhvr>
                                        <p:cTn id="128" dur="1000" fill="hold"/>
                                        <p:tgtEl>
                                          <p:spTgt spid="70"/>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71"/>
                                        </p:tgtEl>
                                        <p:attrNameLst>
                                          <p:attrName>style.visibility</p:attrName>
                                        </p:attrNameLst>
                                      </p:cBhvr>
                                      <p:to>
                                        <p:strVal val="visible"/>
                                      </p:to>
                                    </p:set>
                                    <p:animEffect transition="in" filter="fade">
                                      <p:cBhvr>
                                        <p:cTn id="131" dur="1000"/>
                                        <p:tgtEl>
                                          <p:spTgt spid="71"/>
                                        </p:tgtEl>
                                      </p:cBhvr>
                                    </p:animEffect>
                                    <p:anim calcmode="lin" valueType="num">
                                      <p:cBhvr>
                                        <p:cTn id="132" dur="1000" fill="hold"/>
                                        <p:tgtEl>
                                          <p:spTgt spid="71"/>
                                        </p:tgtEl>
                                        <p:attrNameLst>
                                          <p:attrName>ppt_x</p:attrName>
                                        </p:attrNameLst>
                                      </p:cBhvr>
                                      <p:tavLst>
                                        <p:tav tm="0">
                                          <p:val>
                                            <p:strVal val="#ppt_x"/>
                                          </p:val>
                                        </p:tav>
                                        <p:tav tm="100000">
                                          <p:val>
                                            <p:strVal val="#ppt_x"/>
                                          </p:val>
                                        </p:tav>
                                      </p:tavLst>
                                    </p:anim>
                                    <p:anim calcmode="lin" valueType="num">
                                      <p:cBhvr>
                                        <p:cTn id="133" dur="1000" fill="hold"/>
                                        <p:tgtEl>
                                          <p:spTgt spid="71"/>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1000"/>
                                        <p:tgtEl>
                                          <p:spTgt spid="72"/>
                                        </p:tgtEl>
                                      </p:cBhvr>
                                    </p:animEffect>
                                    <p:anim calcmode="lin" valueType="num">
                                      <p:cBhvr>
                                        <p:cTn id="137" dur="1000" fill="hold"/>
                                        <p:tgtEl>
                                          <p:spTgt spid="72"/>
                                        </p:tgtEl>
                                        <p:attrNameLst>
                                          <p:attrName>ppt_x</p:attrName>
                                        </p:attrNameLst>
                                      </p:cBhvr>
                                      <p:tavLst>
                                        <p:tav tm="0">
                                          <p:val>
                                            <p:strVal val="#ppt_x"/>
                                          </p:val>
                                        </p:tav>
                                        <p:tav tm="100000">
                                          <p:val>
                                            <p:strVal val="#ppt_x"/>
                                          </p:val>
                                        </p:tav>
                                      </p:tavLst>
                                    </p:anim>
                                    <p:anim calcmode="lin" valueType="num">
                                      <p:cBhvr>
                                        <p:cTn id="138" dur="1000" fill="hold"/>
                                        <p:tgtEl>
                                          <p:spTgt spid="72"/>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73"/>
                                        </p:tgtEl>
                                        <p:attrNameLst>
                                          <p:attrName>style.visibility</p:attrName>
                                        </p:attrNameLst>
                                      </p:cBhvr>
                                      <p:to>
                                        <p:strVal val="visible"/>
                                      </p:to>
                                    </p:set>
                                    <p:animEffect transition="in" filter="fade">
                                      <p:cBhvr>
                                        <p:cTn id="141" dur="1000"/>
                                        <p:tgtEl>
                                          <p:spTgt spid="73"/>
                                        </p:tgtEl>
                                      </p:cBhvr>
                                    </p:animEffect>
                                    <p:anim calcmode="lin" valueType="num">
                                      <p:cBhvr>
                                        <p:cTn id="142" dur="1000" fill="hold"/>
                                        <p:tgtEl>
                                          <p:spTgt spid="73"/>
                                        </p:tgtEl>
                                        <p:attrNameLst>
                                          <p:attrName>ppt_x</p:attrName>
                                        </p:attrNameLst>
                                      </p:cBhvr>
                                      <p:tavLst>
                                        <p:tav tm="0">
                                          <p:val>
                                            <p:strVal val="#ppt_x"/>
                                          </p:val>
                                        </p:tav>
                                        <p:tav tm="100000">
                                          <p:val>
                                            <p:strVal val="#ppt_x"/>
                                          </p:val>
                                        </p:tav>
                                      </p:tavLst>
                                    </p:anim>
                                    <p:anim calcmode="lin" valueType="num">
                                      <p:cBhvr>
                                        <p:cTn id="143" dur="1000" fill="hold"/>
                                        <p:tgtEl>
                                          <p:spTgt spid="73"/>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74"/>
                                        </p:tgtEl>
                                        <p:attrNameLst>
                                          <p:attrName>style.visibility</p:attrName>
                                        </p:attrNameLst>
                                      </p:cBhvr>
                                      <p:to>
                                        <p:strVal val="visible"/>
                                      </p:to>
                                    </p:set>
                                    <p:animEffect transition="in" filter="fade">
                                      <p:cBhvr>
                                        <p:cTn id="146" dur="1000"/>
                                        <p:tgtEl>
                                          <p:spTgt spid="74"/>
                                        </p:tgtEl>
                                      </p:cBhvr>
                                    </p:animEffect>
                                    <p:anim calcmode="lin" valueType="num">
                                      <p:cBhvr>
                                        <p:cTn id="147" dur="1000" fill="hold"/>
                                        <p:tgtEl>
                                          <p:spTgt spid="74"/>
                                        </p:tgtEl>
                                        <p:attrNameLst>
                                          <p:attrName>ppt_x</p:attrName>
                                        </p:attrNameLst>
                                      </p:cBhvr>
                                      <p:tavLst>
                                        <p:tav tm="0">
                                          <p:val>
                                            <p:strVal val="#ppt_x"/>
                                          </p:val>
                                        </p:tav>
                                        <p:tav tm="100000">
                                          <p:val>
                                            <p:strVal val="#ppt_x"/>
                                          </p:val>
                                        </p:tav>
                                      </p:tavLst>
                                    </p:anim>
                                    <p:anim calcmode="lin" valueType="num">
                                      <p:cBhvr>
                                        <p:cTn id="148" dur="1000" fill="hold"/>
                                        <p:tgtEl>
                                          <p:spTgt spid="74"/>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75"/>
                                        </p:tgtEl>
                                        <p:attrNameLst>
                                          <p:attrName>style.visibility</p:attrName>
                                        </p:attrNameLst>
                                      </p:cBhvr>
                                      <p:to>
                                        <p:strVal val="visible"/>
                                      </p:to>
                                    </p:set>
                                    <p:animEffect transition="in" filter="fade">
                                      <p:cBhvr>
                                        <p:cTn id="151" dur="1000"/>
                                        <p:tgtEl>
                                          <p:spTgt spid="75"/>
                                        </p:tgtEl>
                                      </p:cBhvr>
                                    </p:animEffect>
                                    <p:anim calcmode="lin" valueType="num">
                                      <p:cBhvr>
                                        <p:cTn id="152" dur="1000" fill="hold"/>
                                        <p:tgtEl>
                                          <p:spTgt spid="75"/>
                                        </p:tgtEl>
                                        <p:attrNameLst>
                                          <p:attrName>ppt_x</p:attrName>
                                        </p:attrNameLst>
                                      </p:cBhvr>
                                      <p:tavLst>
                                        <p:tav tm="0">
                                          <p:val>
                                            <p:strVal val="#ppt_x"/>
                                          </p:val>
                                        </p:tav>
                                        <p:tav tm="100000">
                                          <p:val>
                                            <p:strVal val="#ppt_x"/>
                                          </p:val>
                                        </p:tav>
                                      </p:tavLst>
                                    </p:anim>
                                    <p:anim calcmode="lin" valueType="num">
                                      <p:cBhvr>
                                        <p:cTn id="153" dur="1000" fill="hold"/>
                                        <p:tgtEl>
                                          <p:spTgt spid="75"/>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76"/>
                                        </p:tgtEl>
                                        <p:attrNameLst>
                                          <p:attrName>style.visibility</p:attrName>
                                        </p:attrNameLst>
                                      </p:cBhvr>
                                      <p:to>
                                        <p:strVal val="visible"/>
                                      </p:to>
                                    </p:set>
                                    <p:animEffect transition="in" filter="fade">
                                      <p:cBhvr>
                                        <p:cTn id="156" dur="1000"/>
                                        <p:tgtEl>
                                          <p:spTgt spid="76"/>
                                        </p:tgtEl>
                                      </p:cBhvr>
                                    </p:animEffect>
                                    <p:anim calcmode="lin" valueType="num">
                                      <p:cBhvr>
                                        <p:cTn id="157" dur="1000" fill="hold"/>
                                        <p:tgtEl>
                                          <p:spTgt spid="76"/>
                                        </p:tgtEl>
                                        <p:attrNameLst>
                                          <p:attrName>ppt_x</p:attrName>
                                        </p:attrNameLst>
                                      </p:cBhvr>
                                      <p:tavLst>
                                        <p:tav tm="0">
                                          <p:val>
                                            <p:strVal val="#ppt_x"/>
                                          </p:val>
                                        </p:tav>
                                        <p:tav tm="100000">
                                          <p:val>
                                            <p:strVal val="#ppt_x"/>
                                          </p:val>
                                        </p:tav>
                                      </p:tavLst>
                                    </p:anim>
                                    <p:anim calcmode="lin" valueType="num">
                                      <p:cBhvr>
                                        <p:cTn id="158" dur="1000" fill="hold"/>
                                        <p:tgtEl>
                                          <p:spTgt spid="76"/>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77"/>
                                        </p:tgtEl>
                                        <p:attrNameLst>
                                          <p:attrName>style.visibility</p:attrName>
                                        </p:attrNameLst>
                                      </p:cBhvr>
                                      <p:to>
                                        <p:strVal val="visible"/>
                                      </p:to>
                                    </p:set>
                                    <p:animEffect transition="in" filter="fade">
                                      <p:cBhvr>
                                        <p:cTn id="161" dur="1000"/>
                                        <p:tgtEl>
                                          <p:spTgt spid="77"/>
                                        </p:tgtEl>
                                      </p:cBhvr>
                                    </p:animEffect>
                                    <p:anim calcmode="lin" valueType="num">
                                      <p:cBhvr>
                                        <p:cTn id="162" dur="1000" fill="hold"/>
                                        <p:tgtEl>
                                          <p:spTgt spid="77"/>
                                        </p:tgtEl>
                                        <p:attrNameLst>
                                          <p:attrName>ppt_x</p:attrName>
                                        </p:attrNameLst>
                                      </p:cBhvr>
                                      <p:tavLst>
                                        <p:tav tm="0">
                                          <p:val>
                                            <p:strVal val="#ppt_x"/>
                                          </p:val>
                                        </p:tav>
                                        <p:tav tm="100000">
                                          <p:val>
                                            <p:strVal val="#ppt_x"/>
                                          </p:val>
                                        </p:tav>
                                      </p:tavLst>
                                    </p:anim>
                                    <p:anim calcmode="lin" valueType="num">
                                      <p:cBhvr>
                                        <p:cTn id="163" dur="1000" fill="hold"/>
                                        <p:tgtEl>
                                          <p:spTgt spid="77"/>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78"/>
                                        </p:tgtEl>
                                        <p:attrNameLst>
                                          <p:attrName>style.visibility</p:attrName>
                                        </p:attrNameLst>
                                      </p:cBhvr>
                                      <p:to>
                                        <p:strVal val="visible"/>
                                      </p:to>
                                    </p:set>
                                    <p:animEffect transition="in" filter="fade">
                                      <p:cBhvr>
                                        <p:cTn id="166" dur="1000"/>
                                        <p:tgtEl>
                                          <p:spTgt spid="78"/>
                                        </p:tgtEl>
                                      </p:cBhvr>
                                    </p:animEffect>
                                    <p:anim calcmode="lin" valueType="num">
                                      <p:cBhvr>
                                        <p:cTn id="167" dur="1000" fill="hold"/>
                                        <p:tgtEl>
                                          <p:spTgt spid="78"/>
                                        </p:tgtEl>
                                        <p:attrNameLst>
                                          <p:attrName>ppt_x</p:attrName>
                                        </p:attrNameLst>
                                      </p:cBhvr>
                                      <p:tavLst>
                                        <p:tav tm="0">
                                          <p:val>
                                            <p:strVal val="#ppt_x"/>
                                          </p:val>
                                        </p:tav>
                                        <p:tav tm="100000">
                                          <p:val>
                                            <p:strVal val="#ppt_x"/>
                                          </p:val>
                                        </p:tav>
                                      </p:tavLst>
                                    </p:anim>
                                    <p:anim calcmode="lin" valueType="num">
                                      <p:cBhvr>
                                        <p:cTn id="168" dur="1000" fill="hold"/>
                                        <p:tgtEl>
                                          <p:spTgt spid="78"/>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79"/>
                                        </p:tgtEl>
                                        <p:attrNameLst>
                                          <p:attrName>style.visibility</p:attrName>
                                        </p:attrNameLst>
                                      </p:cBhvr>
                                      <p:to>
                                        <p:strVal val="visible"/>
                                      </p:to>
                                    </p:set>
                                    <p:animEffect transition="in" filter="fade">
                                      <p:cBhvr>
                                        <p:cTn id="171" dur="1000"/>
                                        <p:tgtEl>
                                          <p:spTgt spid="79"/>
                                        </p:tgtEl>
                                      </p:cBhvr>
                                    </p:animEffect>
                                    <p:anim calcmode="lin" valueType="num">
                                      <p:cBhvr>
                                        <p:cTn id="172" dur="1000" fill="hold"/>
                                        <p:tgtEl>
                                          <p:spTgt spid="79"/>
                                        </p:tgtEl>
                                        <p:attrNameLst>
                                          <p:attrName>ppt_x</p:attrName>
                                        </p:attrNameLst>
                                      </p:cBhvr>
                                      <p:tavLst>
                                        <p:tav tm="0">
                                          <p:val>
                                            <p:strVal val="#ppt_x"/>
                                          </p:val>
                                        </p:tav>
                                        <p:tav tm="100000">
                                          <p:val>
                                            <p:strVal val="#ppt_x"/>
                                          </p:val>
                                        </p:tav>
                                      </p:tavLst>
                                    </p:anim>
                                    <p:anim calcmode="lin" valueType="num">
                                      <p:cBhvr>
                                        <p:cTn id="173" dur="1000" fill="hold"/>
                                        <p:tgtEl>
                                          <p:spTgt spid="79"/>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80"/>
                                        </p:tgtEl>
                                        <p:attrNameLst>
                                          <p:attrName>style.visibility</p:attrName>
                                        </p:attrNameLst>
                                      </p:cBhvr>
                                      <p:to>
                                        <p:strVal val="visible"/>
                                      </p:to>
                                    </p:set>
                                    <p:animEffect transition="in" filter="fade">
                                      <p:cBhvr>
                                        <p:cTn id="176" dur="1000"/>
                                        <p:tgtEl>
                                          <p:spTgt spid="80"/>
                                        </p:tgtEl>
                                      </p:cBhvr>
                                    </p:animEffect>
                                    <p:anim calcmode="lin" valueType="num">
                                      <p:cBhvr>
                                        <p:cTn id="177" dur="1000" fill="hold"/>
                                        <p:tgtEl>
                                          <p:spTgt spid="80"/>
                                        </p:tgtEl>
                                        <p:attrNameLst>
                                          <p:attrName>ppt_x</p:attrName>
                                        </p:attrNameLst>
                                      </p:cBhvr>
                                      <p:tavLst>
                                        <p:tav tm="0">
                                          <p:val>
                                            <p:strVal val="#ppt_x"/>
                                          </p:val>
                                        </p:tav>
                                        <p:tav tm="100000">
                                          <p:val>
                                            <p:strVal val="#ppt_x"/>
                                          </p:val>
                                        </p:tav>
                                      </p:tavLst>
                                    </p:anim>
                                    <p:anim calcmode="lin" valueType="num">
                                      <p:cBhvr>
                                        <p:cTn id="178" dur="1000" fill="hold"/>
                                        <p:tgtEl>
                                          <p:spTgt spid="80"/>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81"/>
                                        </p:tgtEl>
                                        <p:attrNameLst>
                                          <p:attrName>style.visibility</p:attrName>
                                        </p:attrNameLst>
                                      </p:cBhvr>
                                      <p:to>
                                        <p:strVal val="visible"/>
                                      </p:to>
                                    </p:set>
                                    <p:animEffect transition="in" filter="fade">
                                      <p:cBhvr>
                                        <p:cTn id="181" dur="1000"/>
                                        <p:tgtEl>
                                          <p:spTgt spid="81"/>
                                        </p:tgtEl>
                                      </p:cBhvr>
                                    </p:animEffect>
                                    <p:anim calcmode="lin" valueType="num">
                                      <p:cBhvr>
                                        <p:cTn id="182" dur="1000" fill="hold"/>
                                        <p:tgtEl>
                                          <p:spTgt spid="81"/>
                                        </p:tgtEl>
                                        <p:attrNameLst>
                                          <p:attrName>ppt_x</p:attrName>
                                        </p:attrNameLst>
                                      </p:cBhvr>
                                      <p:tavLst>
                                        <p:tav tm="0">
                                          <p:val>
                                            <p:strVal val="#ppt_x"/>
                                          </p:val>
                                        </p:tav>
                                        <p:tav tm="100000">
                                          <p:val>
                                            <p:strVal val="#ppt_x"/>
                                          </p:val>
                                        </p:tav>
                                      </p:tavLst>
                                    </p:anim>
                                    <p:anim calcmode="lin" valueType="num">
                                      <p:cBhvr>
                                        <p:cTn id="183" dur="1000" fill="hold"/>
                                        <p:tgtEl>
                                          <p:spTgt spid="81"/>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83"/>
                                        </p:tgtEl>
                                        <p:attrNameLst>
                                          <p:attrName>style.visibility</p:attrName>
                                        </p:attrNameLst>
                                      </p:cBhvr>
                                      <p:to>
                                        <p:strVal val="visible"/>
                                      </p:to>
                                    </p:set>
                                    <p:animEffect transition="in" filter="fade">
                                      <p:cBhvr>
                                        <p:cTn id="186" dur="1000"/>
                                        <p:tgtEl>
                                          <p:spTgt spid="83"/>
                                        </p:tgtEl>
                                      </p:cBhvr>
                                    </p:animEffect>
                                    <p:anim calcmode="lin" valueType="num">
                                      <p:cBhvr>
                                        <p:cTn id="187" dur="1000" fill="hold"/>
                                        <p:tgtEl>
                                          <p:spTgt spid="83"/>
                                        </p:tgtEl>
                                        <p:attrNameLst>
                                          <p:attrName>ppt_x</p:attrName>
                                        </p:attrNameLst>
                                      </p:cBhvr>
                                      <p:tavLst>
                                        <p:tav tm="0">
                                          <p:val>
                                            <p:strVal val="#ppt_x"/>
                                          </p:val>
                                        </p:tav>
                                        <p:tav tm="100000">
                                          <p:val>
                                            <p:strVal val="#ppt_x"/>
                                          </p:val>
                                        </p:tav>
                                      </p:tavLst>
                                    </p:anim>
                                    <p:anim calcmode="lin" valueType="num">
                                      <p:cBhvr>
                                        <p:cTn id="188" dur="1000" fill="hold"/>
                                        <p:tgtEl>
                                          <p:spTgt spid="83"/>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84"/>
                                        </p:tgtEl>
                                        <p:attrNameLst>
                                          <p:attrName>style.visibility</p:attrName>
                                        </p:attrNameLst>
                                      </p:cBhvr>
                                      <p:to>
                                        <p:strVal val="visible"/>
                                      </p:to>
                                    </p:set>
                                    <p:animEffect transition="in" filter="fade">
                                      <p:cBhvr>
                                        <p:cTn id="191" dur="1000"/>
                                        <p:tgtEl>
                                          <p:spTgt spid="84"/>
                                        </p:tgtEl>
                                      </p:cBhvr>
                                    </p:animEffect>
                                    <p:anim calcmode="lin" valueType="num">
                                      <p:cBhvr>
                                        <p:cTn id="192" dur="1000" fill="hold"/>
                                        <p:tgtEl>
                                          <p:spTgt spid="84"/>
                                        </p:tgtEl>
                                        <p:attrNameLst>
                                          <p:attrName>ppt_x</p:attrName>
                                        </p:attrNameLst>
                                      </p:cBhvr>
                                      <p:tavLst>
                                        <p:tav tm="0">
                                          <p:val>
                                            <p:strVal val="#ppt_x"/>
                                          </p:val>
                                        </p:tav>
                                        <p:tav tm="100000">
                                          <p:val>
                                            <p:strVal val="#ppt_x"/>
                                          </p:val>
                                        </p:tav>
                                      </p:tavLst>
                                    </p:anim>
                                    <p:anim calcmode="lin" valueType="num">
                                      <p:cBhvr>
                                        <p:cTn id="19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p:bldP spid="52" grpId="0"/>
      <p:bldP spid="53" grpId="0"/>
      <p:bldP spid="54" grpId="0"/>
      <p:bldP spid="55" grpId="0"/>
      <p:bldP spid="56" grpId="0"/>
      <p:bldP spid="57" grpId="0"/>
      <p:bldP spid="58" grpId="0"/>
      <p:bldP spid="59" grpId="0"/>
      <p:bldP spid="61" grpId="0"/>
      <p:bldP spid="62" grpId="0"/>
      <p:bldP spid="63" grpId="0"/>
      <p:bldP spid="64" grpId="0"/>
      <p:bldP spid="67" grpId="0"/>
      <p:bldP spid="68" grpId="0"/>
      <p:bldP spid="69" grpId="0"/>
      <p:bldP spid="70" grpId="0"/>
      <p:bldP spid="71" grpId="0"/>
      <p:bldP spid="72" grpId="0"/>
      <p:bldP spid="73" grpId="0"/>
      <p:bldP spid="74" grpId="0"/>
      <p:bldP spid="75" grpId="0"/>
      <p:bldP spid="76" grpId="0"/>
      <p:bldP spid="78" grpId="0"/>
      <p:bldP spid="79" grpId="0"/>
      <p:bldP spid="80" grpId="0"/>
      <p:bldP spid="81" grpId="0"/>
      <p:bldP spid="82" grpId="0"/>
      <p:bldP spid="83" grpId="0"/>
      <p:bldP spid="8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102</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2" name="平行四边形 21"/>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标题 2"/>
          <p:cNvSpPr>
            <a:spLocks noGrp="1"/>
          </p:cNvSpPr>
          <p:nvPr>
            <p:ph type="title"/>
          </p:nvPr>
        </p:nvSpPr>
        <p:spPr>
          <a:xfrm>
            <a:off x="2321725" y="107274"/>
            <a:ext cx="6495704"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1</a:t>
            </a:r>
            <a:r>
              <a:rPr lang="zh-CN" altLang="en-US" sz="2700" dirty="0">
                <a:solidFill>
                  <a:srgbClr val="FF0000"/>
                </a:solidFill>
              </a:rPr>
              <a:t>、卡诺图的结构</a:t>
            </a:r>
            <a:endParaRPr lang="zh-CN" altLang="en-US" sz="3100" dirty="0">
              <a:effectLst>
                <a:outerShdw blurRad="38100" dist="38100" dir="2700000" algn="tl">
                  <a:srgbClr val="000000">
                    <a:alpha val="43137"/>
                  </a:srgbClr>
                </a:outerShdw>
              </a:effectLst>
            </a:endParaRPr>
          </a:p>
        </p:txBody>
      </p:sp>
      <p:graphicFrame>
        <p:nvGraphicFramePr>
          <p:cNvPr id="20" name="表格 19"/>
          <p:cNvGraphicFramePr>
            <a:graphicFrameLocks noGrp="1"/>
          </p:cNvGraphicFramePr>
          <p:nvPr>
            <p:extLst>
              <p:ext uri="{D42A27DB-BD31-4B8C-83A1-F6EECF244321}">
                <p14:modId xmlns:p14="http://schemas.microsoft.com/office/powerpoint/2010/main" val="3837206732"/>
              </p:ext>
            </p:extLst>
          </p:nvPr>
        </p:nvGraphicFramePr>
        <p:xfrm>
          <a:off x="3286555" y="3437930"/>
          <a:ext cx="2571752" cy="2000252"/>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0</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3</a:t>
                      </a:r>
                      <a:endParaRPr lang="zh-CN" altLang="en-US" sz="2000" b="1" dirty="0"/>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4</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5</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7</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6</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12</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13</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15</a:t>
                      </a:r>
                      <a:endParaRPr lang="zh-CN" altLang="en-US" sz="2000" b="1" dirty="0"/>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14</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8</a:t>
                      </a:r>
                      <a:endParaRPr lang="zh-CN" altLang="en-US" sz="2000" b="1" baseline="-25000" dirty="0" smtClean="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9</a:t>
                      </a:r>
                      <a:endParaRPr lang="zh-CN" altLang="en-US" sz="2000" b="1" dirty="0"/>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11</a:t>
                      </a:r>
                      <a:endParaRPr lang="zh-CN" altLang="en-US" sz="2000" b="1" dirty="0"/>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10</a:t>
                      </a:r>
                      <a:endParaRPr lang="zh-CN" altLang="en-US" sz="2000" b="1" dirty="0"/>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21" name="直接连接符 12"/>
          <p:cNvCxnSpPr>
            <a:cxnSpLocks noChangeShapeType="1"/>
          </p:cNvCxnSpPr>
          <p:nvPr/>
        </p:nvCxnSpPr>
        <p:spPr bwMode="auto">
          <a:xfrm rot="16200000" flipV="1">
            <a:off x="2929367" y="3072805"/>
            <a:ext cx="357188" cy="357188"/>
          </a:xfrm>
          <a:prstGeom prst="line">
            <a:avLst/>
          </a:prstGeom>
          <a:noFill/>
          <a:ln w="28575" algn="ctr">
            <a:solidFill>
              <a:srgbClr val="0000CC"/>
            </a:solidFill>
            <a:round/>
            <a:headEnd/>
            <a:tailEnd/>
          </a:ln>
        </p:spPr>
      </p:cxnSp>
      <p:sp>
        <p:nvSpPr>
          <p:cNvPr id="24" name="TextBox 13"/>
          <p:cNvSpPr txBox="1">
            <a:spLocks noChangeArrowheads="1"/>
          </p:cNvSpPr>
          <p:nvPr/>
        </p:nvSpPr>
        <p:spPr bwMode="auto">
          <a:xfrm>
            <a:off x="3331508" y="308074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a:t>
            </a:r>
            <a:endParaRPr lang="zh-CN" altLang="en-US" sz="2000" b="1" dirty="0"/>
          </a:p>
        </p:txBody>
      </p:sp>
      <p:sp>
        <p:nvSpPr>
          <p:cNvPr id="25" name="TextBox 14"/>
          <p:cNvSpPr txBox="1">
            <a:spLocks noChangeArrowheads="1"/>
          </p:cNvSpPr>
          <p:nvPr/>
        </p:nvSpPr>
        <p:spPr bwMode="auto">
          <a:xfrm>
            <a:off x="3960158" y="308074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01</a:t>
            </a:r>
            <a:endParaRPr lang="zh-CN" altLang="en-US" sz="2000" b="1" dirty="0"/>
          </a:p>
        </p:txBody>
      </p:sp>
      <p:sp>
        <p:nvSpPr>
          <p:cNvPr id="26" name="TextBox 15"/>
          <p:cNvSpPr txBox="1">
            <a:spLocks noChangeArrowheads="1"/>
          </p:cNvSpPr>
          <p:nvPr/>
        </p:nvSpPr>
        <p:spPr bwMode="auto">
          <a:xfrm>
            <a:off x="5201583" y="308074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solidFill>
                  <a:srgbClr val="FF0000"/>
                </a:solidFill>
              </a:rPr>
              <a:t>10</a:t>
            </a:r>
            <a:endParaRPr lang="zh-CN" altLang="en-US" sz="2000" b="1" dirty="0">
              <a:solidFill>
                <a:srgbClr val="FF0000"/>
              </a:solidFill>
            </a:endParaRPr>
          </a:p>
        </p:txBody>
      </p:sp>
      <p:sp>
        <p:nvSpPr>
          <p:cNvPr id="27" name="TextBox 16"/>
          <p:cNvSpPr txBox="1">
            <a:spLocks noChangeArrowheads="1"/>
          </p:cNvSpPr>
          <p:nvPr/>
        </p:nvSpPr>
        <p:spPr bwMode="auto">
          <a:xfrm>
            <a:off x="4590395" y="3080743"/>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solidFill>
                  <a:srgbClr val="FF0000"/>
                </a:solidFill>
              </a:rPr>
              <a:t>11</a:t>
            </a:r>
            <a:endParaRPr lang="zh-CN" altLang="en-US" sz="2000" b="1" dirty="0">
              <a:solidFill>
                <a:srgbClr val="FF0000"/>
              </a:solidFill>
            </a:endParaRPr>
          </a:p>
        </p:txBody>
      </p:sp>
      <p:sp>
        <p:nvSpPr>
          <p:cNvPr id="28" name="TextBox 17"/>
          <p:cNvSpPr txBox="1">
            <a:spLocks noChangeArrowheads="1"/>
          </p:cNvSpPr>
          <p:nvPr/>
        </p:nvSpPr>
        <p:spPr bwMode="auto">
          <a:xfrm>
            <a:off x="2845230" y="350936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29" name="TextBox 18"/>
          <p:cNvSpPr txBox="1">
            <a:spLocks noChangeArrowheads="1"/>
          </p:cNvSpPr>
          <p:nvPr/>
        </p:nvSpPr>
        <p:spPr bwMode="auto">
          <a:xfrm>
            <a:off x="2845230" y="400943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30" name="TextBox 19"/>
          <p:cNvSpPr txBox="1">
            <a:spLocks noChangeArrowheads="1"/>
          </p:cNvSpPr>
          <p:nvPr/>
        </p:nvSpPr>
        <p:spPr bwMode="auto">
          <a:xfrm>
            <a:off x="2845230" y="500955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31" name="TextBox 20"/>
          <p:cNvSpPr txBox="1">
            <a:spLocks noChangeArrowheads="1"/>
          </p:cNvSpPr>
          <p:nvPr/>
        </p:nvSpPr>
        <p:spPr bwMode="auto">
          <a:xfrm>
            <a:off x="2862692" y="4509493"/>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32" name="TextBox 21"/>
          <p:cNvSpPr txBox="1">
            <a:spLocks noChangeArrowheads="1"/>
          </p:cNvSpPr>
          <p:nvPr/>
        </p:nvSpPr>
        <p:spPr bwMode="auto">
          <a:xfrm>
            <a:off x="2645899" y="3152180"/>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BC</a:t>
            </a:r>
            <a:endParaRPr lang="zh-CN" altLang="en-US" sz="2000" b="1" dirty="0"/>
          </a:p>
        </p:txBody>
      </p:sp>
      <p:sp>
        <p:nvSpPr>
          <p:cNvPr id="33" name="TextBox 22"/>
          <p:cNvSpPr txBox="1">
            <a:spLocks noChangeArrowheads="1"/>
          </p:cNvSpPr>
          <p:nvPr/>
        </p:nvSpPr>
        <p:spPr bwMode="auto">
          <a:xfrm>
            <a:off x="2933931" y="2772137"/>
            <a:ext cx="542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DE</a:t>
            </a:r>
            <a:endParaRPr lang="zh-CN" altLang="en-US" sz="2000" b="1" dirty="0"/>
          </a:p>
        </p:txBody>
      </p:sp>
      <p:graphicFrame>
        <p:nvGraphicFramePr>
          <p:cNvPr id="34" name="表格 33"/>
          <p:cNvGraphicFramePr>
            <a:graphicFrameLocks noGrp="1"/>
          </p:cNvGraphicFramePr>
          <p:nvPr>
            <p:extLst>
              <p:ext uri="{D42A27DB-BD31-4B8C-83A1-F6EECF244321}">
                <p14:modId xmlns:p14="http://schemas.microsoft.com/office/powerpoint/2010/main" val="1019877053"/>
              </p:ext>
            </p:extLst>
          </p:nvPr>
        </p:nvGraphicFramePr>
        <p:xfrm>
          <a:off x="6102283" y="3429993"/>
          <a:ext cx="2571752" cy="2000252"/>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algn="ctr"/>
                      <a:r>
                        <a:rPr lang="en-US" altLang="zh-CN" sz="2000" dirty="0" smtClean="0">
                          <a:latin typeface="Times New Roman" panose="02020603050405020304" pitchFamily="18" charset="0"/>
                          <a:cs typeface="Times New Roman" panose="02020603050405020304" pitchFamily="18" charset="0"/>
                        </a:rPr>
                        <a:t>m</a:t>
                      </a:r>
                      <a:r>
                        <a:rPr lang="en-US" altLang="zh-CN" sz="2000" baseline="-25000" dirty="0" smtClean="0">
                          <a:latin typeface="Times New Roman" panose="02020603050405020304" pitchFamily="18" charset="0"/>
                          <a:cs typeface="Times New Roman" panose="02020603050405020304" pitchFamily="18" charset="0"/>
                        </a:rPr>
                        <a:t>16</a:t>
                      </a:r>
                      <a:endParaRPr lang="zh-CN" altLang="en-US" sz="2000"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Times New Roman" panose="02020603050405020304" pitchFamily="18" charset="0"/>
                          <a:cs typeface="Times New Roman" panose="02020603050405020304" pitchFamily="18" charset="0"/>
                        </a:rPr>
                        <a:t>m</a:t>
                      </a:r>
                      <a:r>
                        <a:rPr lang="en-US" altLang="zh-CN" sz="2000" baseline="-25000" dirty="0" smtClean="0">
                          <a:latin typeface="Times New Roman" panose="02020603050405020304" pitchFamily="18" charset="0"/>
                          <a:cs typeface="Times New Roman" panose="02020603050405020304" pitchFamily="18" charset="0"/>
                        </a:rPr>
                        <a:t>17</a:t>
                      </a:r>
                      <a:endParaRPr lang="zh-CN" altLang="en-US" sz="2000" baseline="-25000" dirty="0" smtClean="0">
                        <a:latin typeface="Times New Roman" panose="02020603050405020304" pitchFamily="18" charset="0"/>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Times New Roman" panose="02020603050405020304" pitchFamily="18" charset="0"/>
                          <a:cs typeface="Times New Roman" panose="02020603050405020304" pitchFamily="18" charset="0"/>
                        </a:rPr>
                        <a:t>m</a:t>
                      </a:r>
                      <a:r>
                        <a:rPr lang="en-US" altLang="zh-CN" sz="2000" baseline="-25000" dirty="0" smtClean="0">
                          <a:latin typeface="Times New Roman" panose="02020603050405020304" pitchFamily="18" charset="0"/>
                          <a:cs typeface="Times New Roman" panose="02020603050405020304" pitchFamily="18" charset="0"/>
                        </a:rPr>
                        <a:t>19</a:t>
                      </a:r>
                      <a:endParaRPr lang="zh-CN" altLang="en-US" sz="2000" baseline="-25000" dirty="0" smtClean="0">
                        <a:latin typeface="Times New Roman" panose="02020603050405020304" pitchFamily="18" charset="0"/>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Times New Roman" panose="02020603050405020304" pitchFamily="18" charset="0"/>
                          <a:cs typeface="Times New Roman" panose="02020603050405020304" pitchFamily="18" charset="0"/>
                        </a:rPr>
                        <a:t>m</a:t>
                      </a:r>
                      <a:r>
                        <a:rPr lang="en-US" altLang="zh-CN" sz="2000" baseline="-25000" dirty="0" smtClean="0">
                          <a:latin typeface="Times New Roman" panose="02020603050405020304" pitchFamily="18" charset="0"/>
                          <a:cs typeface="Times New Roman" panose="02020603050405020304" pitchFamily="18" charset="0"/>
                        </a:rPr>
                        <a:t>18</a:t>
                      </a:r>
                      <a:endParaRPr lang="zh-CN" altLang="en-US" sz="2000" baseline="-25000" dirty="0" smtClean="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20</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21</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23</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22</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28</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29</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31</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30</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24</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25</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27</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cs typeface="Times New Roman" panose="02020603050405020304" pitchFamily="18" charset="0"/>
                        </a:rPr>
                        <a:t>m</a:t>
                      </a:r>
                      <a:r>
                        <a:rPr lang="en-US" altLang="zh-CN" sz="2000" b="1" baseline="-25000" dirty="0" smtClean="0">
                          <a:latin typeface="Times New Roman" panose="02020603050405020304" pitchFamily="18" charset="0"/>
                          <a:cs typeface="Times New Roman" panose="02020603050405020304" pitchFamily="18" charset="0"/>
                        </a:rPr>
                        <a:t>26</a:t>
                      </a:r>
                      <a:endParaRPr lang="zh-CN" altLang="en-US" sz="2000" b="1" baseline="-25000" dirty="0">
                        <a:latin typeface="Times New Roman" panose="02020603050405020304" pitchFamily="18" charset="0"/>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sp>
        <p:nvSpPr>
          <p:cNvPr id="35" name="TextBox 13"/>
          <p:cNvSpPr txBox="1">
            <a:spLocks noChangeArrowheads="1"/>
          </p:cNvSpPr>
          <p:nvPr/>
        </p:nvSpPr>
        <p:spPr bwMode="auto">
          <a:xfrm>
            <a:off x="6139820" y="302823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a:t>
            </a:r>
            <a:endParaRPr lang="zh-CN" altLang="en-US" sz="2000" b="1" dirty="0"/>
          </a:p>
        </p:txBody>
      </p:sp>
      <p:sp>
        <p:nvSpPr>
          <p:cNvPr id="36" name="TextBox 14"/>
          <p:cNvSpPr txBox="1">
            <a:spLocks noChangeArrowheads="1"/>
          </p:cNvSpPr>
          <p:nvPr/>
        </p:nvSpPr>
        <p:spPr bwMode="auto">
          <a:xfrm>
            <a:off x="6768470" y="302823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01</a:t>
            </a:r>
            <a:endParaRPr lang="zh-CN" altLang="en-US" sz="2000" b="1" dirty="0"/>
          </a:p>
        </p:txBody>
      </p:sp>
      <p:sp>
        <p:nvSpPr>
          <p:cNvPr id="37" name="TextBox 15"/>
          <p:cNvSpPr txBox="1">
            <a:spLocks noChangeArrowheads="1"/>
          </p:cNvSpPr>
          <p:nvPr/>
        </p:nvSpPr>
        <p:spPr bwMode="auto">
          <a:xfrm>
            <a:off x="8009895" y="302823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solidFill>
                  <a:srgbClr val="FF0000"/>
                </a:solidFill>
              </a:rPr>
              <a:t>10</a:t>
            </a:r>
            <a:endParaRPr lang="zh-CN" altLang="en-US" sz="2000" b="1" dirty="0">
              <a:solidFill>
                <a:srgbClr val="FF0000"/>
              </a:solidFill>
            </a:endParaRPr>
          </a:p>
        </p:txBody>
      </p:sp>
      <p:sp>
        <p:nvSpPr>
          <p:cNvPr id="38" name="TextBox 16"/>
          <p:cNvSpPr txBox="1">
            <a:spLocks noChangeArrowheads="1"/>
          </p:cNvSpPr>
          <p:nvPr/>
        </p:nvSpPr>
        <p:spPr bwMode="auto">
          <a:xfrm>
            <a:off x="7398707" y="3028231"/>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solidFill>
                  <a:srgbClr val="FF0000"/>
                </a:solidFill>
              </a:rPr>
              <a:t>11</a:t>
            </a:r>
            <a:endParaRPr lang="zh-CN" altLang="en-US" sz="2000" b="1" dirty="0">
              <a:solidFill>
                <a:srgbClr val="FF0000"/>
              </a:solidFill>
            </a:endParaRPr>
          </a:p>
        </p:txBody>
      </p:sp>
      <p:sp>
        <p:nvSpPr>
          <p:cNvPr id="39" name="TextBox 13"/>
          <p:cNvSpPr txBox="1">
            <a:spLocks noChangeArrowheads="1"/>
          </p:cNvSpPr>
          <p:nvPr/>
        </p:nvSpPr>
        <p:spPr bwMode="auto">
          <a:xfrm>
            <a:off x="4241437" y="5652457"/>
            <a:ext cx="69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A=0</a:t>
            </a:r>
            <a:endParaRPr lang="zh-CN" altLang="en-US" sz="2000" b="1" dirty="0"/>
          </a:p>
        </p:txBody>
      </p:sp>
      <p:sp>
        <p:nvSpPr>
          <p:cNvPr id="40" name="TextBox 13"/>
          <p:cNvSpPr txBox="1">
            <a:spLocks noChangeArrowheads="1"/>
          </p:cNvSpPr>
          <p:nvPr/>
        </p:nvSpPr>
        <p:spPr bwMode="auto">
          <a:xfrm>
            <a:off x="7053121" y="5652457"/>
            <a:ext cx="69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A=1</a:t>
            </a:r>
            <a:endParaRPr lang="zh-CN" altLang="en-US" sz="2000" b="1" dirty="0"/>
          </a:p>
        </p:txBody>
      </p:sp>
      <p:sp>
        <p:nvSpPr>
          <p:cNvPr id="41" name="TextBox 40"/>
          <p:cNvSpPr txBox="1"/>
          <p:nvPr/>
        </p:nvSpPr>
        <p:spPr>
          <a:xfrm>
            <a:off x="4401719" y="1111809"/>
            <a:ext cx="2601751" cy="1328569"/>
          </a:xfrm>
          <a:prstGeom prst="rect">
            <a:avLst/>
          </a:prstGeom>
          <a:noFill/>
        </p:spPr>
        <p:txBody>
          <a:bodyPr wrap="square" rtlCol="0">
            <a:spAutoFit/>
          </a:bodyPr>
          <a:lstStyle>
            <a:lvl1pPr marL="342900" indent="-342900" defTabSz="540000">
              <a:lnSpc>
                <a:spcPct val="150000"/>
              </a:lnSpc>
              <a:spcBef>
                <a:spcPts val="1000"/>
              </a:spcBef>
              <a:buClr>
                <a:srgbClr val="235EB8"/>
              </a:buClr>
              <a:buSzPct val="85000"/>
              <a:buFont typeface="Wingdings" panose="05000000000000000000" pitchFamily="2" charset="2"/>
              <a:buChar char="n"/>
              <a:defRPr sz="2800" b="1">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b="1">
                <a:solidFill>
                  <a:srgbClr val="3859CD"/>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b="1">
                <a:solidFill>
                  <a:srgbClr val="3859CD"/>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b="1">
                <a:solidFill>
                  <a:srgbClr val="3859CD"/>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b="1">
                <a:solidFill>
                  <a:srgbClr val="3859CD"/>
                </a:solidFill>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400" dirty="0"/>
              <a:t>五变量卡诺图</a:t>
            </a:r>
            <a:endParaRPr lang="en-US" altLang="zh-CN" sz="2400" dirty="0"/>
          </a:p>
          <a:p>
            <a:r>
              <a:rPr lang="en-US" altLang="zh-CN" sz="2400" dirty="0"/>
              <a:t>F(A,B,C,D,E)</a:t>
            </a:r>
            <a:endParaRPr lang="zh-CN" altLang="en-US" sz="2400" dirty="0"/>
          </a:p>
        </p:txBody>
      </p:sp>
      <p:pic>
        <p:nvPicPr>
          <p:cNvPr id="42" name="图片 41">
            <a:hlinkClick r:id="rId3" action="ppaction://hlinksldjump"/>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
        <p:nvSpPr>
          <p:cNvPr id="43" name="TextBox 34"/>
          <p:cNvSpPr txBox="1">
            <a:spLocks noChangeArrowheads="1"/>
          </p:cNvSpPr>
          <p:nvPr/>
        </p:nvSpPr>
        <p:spPr bwMode="auto">
          <a:xfrm>
            <a:off x="2674350" y="2729248"/>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Tree>
    <p:extLst>
      <p:ext uri="{BB962C8B-B14F-4D97-AF65-F5344CB8AC3E}">
        <p14:creationId xmlns:p14="http://schemas.microsoft.com/office/powerpoint/2010/main" val="147198097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ppt_x"/>
                                          </p:val>
                                        </p:tav>
                                        <p:tav tm="100000">
                                          <p:val>
                                            <p:strVal val="#ppt_x"/>
                                          </p:val>
                                        </p:tav>
                                      </p:tavLst>
                                    </p:anim>
                                    <p:anim calcmode="lin" valueType="num">
                                      <p:cBhvr additive="base">
                                        <p:cTn id="39" dur="500" fill="hold"/>
                                        <p:tgtEl>
                                          <p:spTgt spid="2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ppt_x"/>
                                          </p:val>
                                        </p:tav>
                                        <p:tav tm="100000">
                                          <p:val>
                                            <p:strVal val="#ppt_x"/>
                                          </p:val>
                                        </p:tav>
                                      </p:tavLst>
                                    </p:anim>
                                    <p:anim calcmode="lin" valueType="num">
                                      <p:cBhvr additive="base">
                                        <p:cTn id="43" dur="500" fill="hold"/>
                                        <p:tgtEl>
                                          <p:spTgt spid="2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ppt_x"/>
                                          </p:val>
                                        </p:tav>
                                        <p:tav tm="100000">
                                          <p:val>
                                            <p:strVal val="#ppt_x"/>
                                          </p:val>
                                        </p:tav>
                                      </p:tavLst>
                                    </p:anim>
                                    <p:anim calcmode="lin" valueType="num">
                                      <p:cBhvr additive="base">
                                        <p:cTn id="51" dur="500" fill="hold"/>
                                        <p:tgtEl>
                                          <p:spTgt spid="3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500" fill="hold"/>
                                        <p:tgtEl>
                                          <p:spTgt spid="31"/>
                                        </p:tgtEl>
                                        <p:attrNameLst>
                                          <p:attrName>ppt_x</p:attrName>
                                        </p:attrNameLst>
                                      </p:cBhvr>
                                      <p:tavLst>
                                        <p:tav tm="0">
                                          <p:val>
                                            <p:strVal val="#ppt_x"/>
                                          </p:val>
                                        </p:tav>
                                        <p:tav tm="100000">
                                          <p:val>
                                            <p:strVal val="#ppt_x"/>
                                          </p:val>
                                        </p:tav>
                                      </p:tavLst>
                                    </p:anim>
                                    <p:anim calcmode="lin" valueType="num">
                                      <p:cBhvr additive="base">
                                        <p:cTn id="55" dur="500" fill="hold"/>
                                        <p:tgtEl>
                                          <p:spTgt spid="31"/>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ppt_x"/>
                                          </p:val>
                                        </p:tav>
                                        <p:tav tm="100000">
                                          <p:val>
                                            <p:strVal val="#ppt_x"/>
                                          </p:val>
                                        </p:tav>
                                      </p:tavLst>
                                    </p:anim>
                                    <p:anim calcmode="lin" valueType="num">
                                      <p:cBhvr additive="base">
                                        <p:cTn id="59" dur="500" fill="hold"/>
                                        <p:tgtEl>
                                          <p:spTgt spid="32"/>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ppt_x"/>
                                          </p:val>
                                        </p:tav>
                                        <p:tav tm="100000">
                                          <p:val>
                                            <p:strVal val="#ppt_x"/>
                                          </p:val>
                                        </p:tav>
                                      </p:tavLst>
                                    </p:anim>
                                    <p:anim calcmode="lin" valueType="num">
                                      <p:cBhvr additive="base">
                                        <p:cTn id="63" dur="500" fill="hold"/>
                                        <p:tgtEl>
                                          <p:spTgt spid="33"/>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ppt_x"/>
                                          </p:val>
                                        </p:tav>
                                        <p:tav tm="100000">
                                          <p:val>
                                            <p:strVal val="#ppt_x"/>
                                          </p:val>
                                        </p:tav>
                                      </p:tavLst>
                                    </p:anim>
                                    <p:anim calcmode="lin" valueType="num">
                                      <p:cBhvr additive="base">
                                        <p:cTn id="67" dur="500" fill="hold"/>
                                        <p:tgtEl>
                                          <p:spTgt spid="3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ppt_x"/>
                                          </p:val>
                                        </p:tav>
                                        <p:tav tm="100000">
                                          <p:val>
                                            <p:strVal val="#ppt_x"/>
                                          </p:val>
                                        </p:tav>
                                      </p:tavLst>
                                    </p:anim>
                                    <p:anim calcmode="lin" valueType="num">
                                      <p:cBhvr additive="base">
                                        <p:cTn id="71" dur="500" fill="hold"/>
                                        <p:tgtEl>
                                          <p:spTgt spid="35"/>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ppt_x"/>
                                          </p:val>
                                        </p:tav>
                                        <p:tav tm="100000">
                                          <p:val>
                                            <p:strVal val="#ppt_x"/>
                                          </p:val>
                                        </p:tav>
                                      </p:tavLst>
                                    </p:anim>
                                    <p:anim calcmode="lin" valueType="num">
                                      <p:cBhvr additive="base">
                                        <p:cTn id="79" dur="500" fill="hold"/>
                                        <p:tgtEl>
                                          <p:spTgt spid="37"/>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additive="base">
                                        <p:cTn id="82" dur="500" fill="hold"/>
                                        <p:tgtEl>
                                          <p:spTgt spid="38"/>
                                        </p:tgtEl>
                                        <p:attrNameLst>
                                          <p:attrName>ppt_x</p:attrName>
                                        </p:attrNameLst>
                                      </p:cBhvr>
                                      <p:tavLst>
                                        <p:tav tm="0">
                                          <p:val>
                                            <p:strVal val="#ppt_x"/>
                                          </p:val>
                                        </p:tav>
                                        <p:tav tm="100000">
                                          <p:val>
                                            <p:strVal val="#ppt_x"/>
                                          </p:val>
                                        </p:tav>
                                      </p:tavLst>
                                    </p:anim>
                                    <p:anim calcmode="lin" valueType="num">
                                      <p:cBhvr additive="base">
                                        <p:cTn id="83" dur="500" fill="hold"/>
                                        <p:tgtEl>
                                          <p:spTgt spid="38"/>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 calcmode="lin" valueType="num">
                                      <p:cBhvr additive="base">
                                        <p:cTn id="86" dur="500" fill="hold"/>
                                        <p:tgtEl>
                                          <p:spTgt spid="39"/>
                                        </p:tgtEl>
                                        <p:attrNameLst>
                                          <p:attrName>ppt_x</p:attrName>
                                        </p:attrNameLst>
                                      </p:cBhvr>
                                      <p:tavLst>
                                        <p:tav tm="0">
                                          <p:val>
                                            <p:strVal val="#ppt_x"/>
                                          </p:val>
                                        </p:tav>
                                        <p:tav tm="100000">
                                          <p:val>
                                            <p:strVal val="#ppt_x"/>
                                          </p:val>
                                        </p:tav>
                                      </p:tavLst>
                                    </p:anim>
                                    <p:anim calcmode="lin" valueType="num">
                                      <p:cBhvr additive="base">
                                        <p:cTn id="87" dur="500" fill="hold"/>
                                        <p:tgtEl>
                                          <p:spTgt spid="39"/>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500" fill="hold"/>
                                        <p:tgtEl>
                                          <p:spTgt spid="40"/>
                                        </p:tgtEl>
                                        <p:attrNameLst>
                                          <p:attrName>ppt_x</p:attrName>
                                        </p:attrNameLst>
                                      </p:cBhvr>
                                      <p:tavLst>
                                        <p:tav tm="0">
                                          <p:val>
                                            <p:strVal val="#ppt_x"/>
                                          </p:val>
                                        </p:tav>
                                        <p:tav tm="100000">
                                          <p:val>
                                            <p:strVal val="#ppt_x"/>
                                          </p:val>
                                        </p:tav>
                                      </p:tavLst>
                                    </p:anim>
                                    <p:anim calcmode="lin" valueType="num">
                                      <p:cBhvr additive="base">
                                        <p:cTn id="91" dur="500" fill="hold"/>
                                        <p:tgtEl>
                                          <p:spTgt spid="40"/>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 calcmode="lin" valueType="num">
                                      <p:cBhvr additive="base">
                                        <p:cTn id="94" dur="500" fill="hold"/>
                                        <p:tgtEl>
                                          <p:spTgt spid="43"/>
                                        </p:tgtEl>
                                        <p:attrNameLst>
                                          <p:attrName>ppt_x</p:attrName>
                                        </p:attrNameLst>
                                      </p:cBhvr>
                                      <p:tavLst>
                                        <p:tav tm="0">
                                          <p:val>
                                            <p:strVal val="#ppt_x"/>
                                          </p:val>
                                        </p:tav>
                                        <p:tav tm="100000">
                                          <p:val>
                                            <p:strVal val="#ppt_x"/>
                                          </p:val>
                                        </p:tav>
                                      </p:tavLst>
                                    </p:anim>
                                    <p:anim calcmode="lin" valueType="num">
                                      <p:cBhvr additive="base">
                                        <p:cTn id="9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P spid="32" grpId="0"/>
      <p:bldP spid="33" grpId="0"/>
      <p:bldP spid="35" grpId="0"/>
      <p:bldP spid="36" grpId="0"/>
      <p:bldP spid="37" grpId="0"/>
      <p:bldP spid="38" grpId="0"/>
      <p:bldP spid="39" grpId="0"/>
      <p:bldP spid="40" grpId="0"/>
      <p:bldP spid="41" grpId="0"/>
      <p:bldP spid="4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103</a:t>
            </a:fld>
            <a:endParaRPr lang="zh-CN" altLang="en-US"/>
          </a:p>
        </p:txBody>
      </p:sp>
      <p:sp>
        <p:nvSpPr>
          <p:cNvPr id="53" name="文本框 52"/>
          <p:cNvSpPr txBox="1"/>
          <p:nvPr/>
        </p:nvSpPr>
        <p:spPr>
          <a:xfrm>
            <a:off x="855406" y="1084351"/>
            <a:ext cx="10723884" cy="3508653"/>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solidFill>
                  <a:srgbClr val="0000FF"/>
                </a:solidFill>
                <a:latin typeface="微软雅黑" panose="020B0503020204020204" pitchFamily="34" charset="-122"/>
                <a:ea typeface="微软雅黑" panose="020B0503020204020204" pitchFamily="34" charset="-122"/>
              </a:rPr>
              <a:t>2</a:t>
            </a:r>
            <a:r>
              <a:rPr lang="zh-CN" altLang="en-US" sz="2800" b="1" dirty="0" smtClean="0">
                <a:solidFill>
                  <a:srgbClr val="0000FF"/>
                </a:solidFill>
                <a:latin typeface="微软雅黑" panose="020B0503020204020204" pitchFamily="34" charset="-122"/>
                <a:ea typeface="微软雅黑" panose="020B0503020204020204" pitchFamily="34" charset="-122"/>
              </a:rPr>
              <a:t>、逻辑函数</a:t>
            </a:r>
            <a:r>
              <a:rPr lang="zh-CN" altLang="en-US" sz="2800" b="1" dirty="0">
                <a:solidFill>
                  <a:srgbClr val="0000FF"/>
                </a:solidFill>
                <a:latin typeface="微软雅黑" panose="020B0503020204020204" pitchFamily="34" charset="-122"/>
                <a:ea typeface="微软雅黑" panose="020B0503020204020204" pitchFamily="34" charset="-122"/>
              </a:rPr>
              <a:t>在卡诺图上的表示</a:t>
            </a:r>
            <a:endParaRPr lang="en-US" altLang="zh-CN" sz="2800" b="1" dirty="0" smtClean="0">
              <a:solidFill>
                <a:srgbClr val="0000FF"/>
              </a:solidFill>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讨论的问题：</a:t>
            </a:r>
            <a:r>
              <a:rPr lang="zh-CN" altLang="en-US" sz="2400" b="1" dirty="0" smtClean="0">
                <a:solidFill>
                  <a:srgbClr val="FF0000"/>
                </a:solidFill>
                <a:latin typeface="微软雅黑" panose="020B0503020204020204" pitchFamily="34" charset="-122"/>
                <a:ea typeface="微软雅黑" panose="020B0503020204020204" pitchFamily="34" charset="-122"/>
              </a:rPr>
              <a:t>根据</a:t>
            </a:r>
            <a:r>
              <a:rPr lang="zh-CN" altLang="en-US" sz="2400" b="1" dirty="0">
                <a:solidFill>
                  <a:srgbClr val="FF0000"/>
                </a:solidFill>
                <a:latin typeface="微软雅黑" panose="020B0503020204020204" pitchFamily="34" charset="-122"/>
                <a:ea typeface="微软雅黑" panose="020B0503020204020204" pitchFamily="34" charset="-122"/>
              </a:rPr>
              <a:t>逻辑函数，怎样填入卡诺图</a:t>
            </a:r>
            <a:r>
              <a:rPr lang="zh-CN" altLang="en-US" sz="2400" b="1" dirty="0">
                <a:latin typeface="微软雅黑" panose="020B0503020204020204" pitchFamily="34" charset="-122"/>
                <a:ea typeface="微软雅黑" panose="020B0503020204020204" pitchFamily="34" charset="-122"/>
              </a:rPr>
              <a:t>的问题。</a:t>
            </a: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1</a:t>
            </a:r>
            <a:r>
              <a:rPr lang="zh-CN" altLang="en-US" sz="2400" b="1" dirty="0" smtClean="0">
                <a:solidFill>
                  <a:srgbClr val="FF0000"/>
                </a:solidFill>
                <a:latin typeface="微软雅黑" panose="020B0503020204020204" pitchFamily="34" charset="-122"/>
                <a:ea typeface="微软雅黑" panose="020B0503020204020204" pitchFamily="34" charset="-122"/>
              </a:rPr>
              <a:t>）标准</a:t>
            </a:r>
            <a:r>
              <a:rPr lang="zh-CN" altLang="en-US" sz="2400" b="1" dirty="0">
                <a:solidFill>
                  <a:srgbClr val="FF0000"/>
                </a:solidFill>
                <a:latin typeface="微软雅黑" panose="020B0503020204020204" pitchFamily="34" charset="-122"/>
                <a:ea typeface="微软雅黑" panose="020B0503020204020204" pitchFamily="34" charset="-122"/>
              </a:rPr>
              <a:t>与或表达式</a:t>
            </a:r>
            <a:r>
              <a:rPr lang="zh-CN" altLang="en-US" sz="2400" b="1" dirty="0">
                <a:latin typeface="微软雅黑" panose="020B0503020204020204" pitchFamily="34" charset="-122"/>
                <a:ea typeface="微软雅黑" panose="020B0503020204020204" pitchFamily="34" charset="-122"/>
              </a:rPr>
              <a:t>在卡诺图上的表示</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①画出空卡诺图；</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②在每</a:t>
            </a:r>
            <a:r>
              <a:rPr lang="zh-CN" altLang="en-US" sz="2400" b="1" dirty="0">
                <a:latin typeface="微软雅黑" panose="020B0503020204020204" pitchFamily="34" charset="-122"/>
                <a:ea typeface="微软雅黑" panose="020B0503020204020204" pitchFamily="34" charset="-122"/>
              </a:rPr>
              <a:t>一个最小项对应的小方格里</a:t>
            </a:r>
            <a:r>
              <a:rPr lang="zh-CN" altLang="en-US" sz="2400" b="1" dirty="0">
                <a:solidFill>
                  <a:srgbClr val="0000FF"/>
                </a:solidFill>
                <a:latin typeface="微软雅黑" panose="020B0503020204020204" pitchFamily="34" charset="-122"/>
                <a:ea typeface="微软雅黑" panose="020B0503020204020204" pitchFamily="34" charset="-122"/>
              </a:rPr>
              <a:t>填</a:t>
            </a:r>
            <a:r>
              <a:rPr lang="en-US" altLang="zh-CN" sz="2400" b="1" dirty="0" smtClean="0">
                <a:solidFill>
                  <a:srgbClr val="0000FF"/>
                </a:solidFill>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③</a:t>
            </a:r>
            <a:r>
              <a:rPr lang="zh-CN" altLang="en-US" sz="2400" b="1" dirty="0" smtClean="0">
                <a:latin typeface="微软雅黑" panose="020B0503020204020204" pitchFamily="34" charset="-122"/>
                <a:ea typeface="微软雅黑" panose="020B0503020204020204" pitchFamily="34" charset="-122"/>
              </a:rPr>
              <a:t>其余</a:t>
            </a:r>
            <a:r>
              <a:rPr lang="zh-CN" altLang="en-US" sz="2400" b="1" dirty="0">
                <a:latin typeface="微软雅黑" panose="020B0503020204020204" pitchFamily="34" charset="-122"/>
                <a:ea typeface="微软雅黑" panose="020B0503020204020204" pitchFamily="34" charset="-122"/>
              </a:rPr>
              <a:t>小方格的值填</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或</a:t>
            </a:r>
            <a:r>
              <a:rPr lang="zh-CN" altLang="en-US" sz="2400" b="1" dirty="0">
                <a:latin typeface="微软雅黑" panose="020B0503020204020204" pitchFamily="34" charset="-122"/>
                <a:ea typeface="微软雅黑" panose="020B0503020204020204" pitchFamily="34" charset="-122"/>
              </a:rPr>
              <a:t>不</a:t>
            </a:r>
            <a:r>
              <a:rPr lang="zh-CN" altLang="en-US" sz="2400" b="1" dirty="0" smtClean="0">
                <a:latin typeface="微软雅黑" panose="020B0503020204020204" pitchFamily="34" charset="-122"/>
                <a:ea typeface="微软雅黑" panose="020B0503020204020204" pitchFamily="34" charset="-122"/>
              </a:rPr>
              <a:t>填，</a:t>
            </a:r>
            <a:r>
              <a:rPr lang="zh-CN" altLang="en-US" sz="2400" b="1" dirty="0" smtClean="0">
                <a:solidFill>
                  <a:srgbClr val="0000FF"/>
                </a:solidFill>
                <a:latin typeface="微软雅黑" panose="020B0503020204020204" pitchFamily="34" charset="-122"/>
                <a:ea typeface="微软雅黑" panose="020B0503020204020204" pitchFamily="34" charset="-122"/>
              </a:rPr>
              <a:t>不填默认</a:t>
            </a:r>
            <a:r>
              <a:rPr lang="zh-CN" altLang="en-US" sz="2400" b="1" dirty="0">
                <a:solidFill>
                  <a:srgbClr val="0000FF"/>
                </a:solidFill>
                <a:latin typeface="微软雅黑" panose="020B0503020204020204" pitchFamily="34" charset="-122"/>
                <a:ea typeface="微软雅黑" panose="020B0503020204020204" pitchFamily="34" charset="-122"/>
              </a:rPr>
              <a:t>为</a:t>
            </a:r>
            <a:r>
              <a:rPr lang="en-US" altLang="zh-CN" sz="2400" b="1" dirty="0" smtClean="0">
                <a:solidFill>
                  <a:srgbClr val="0000FF"/>
                </a:solidFill>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7708683"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a:t>
            </a:r>
            <a:endParaRPr lang="zh-CN" altLang="en-US" dirty="0">
              <a:solidFill>
                <a:srgbClr val="FF0000"/>
              </a:solidFill>
              <a:effectLst>
                <a:outerShdw blurRad="38100" dist="38100" dir="2700000" algn="tl">
                  <a:srgbClr val="000000">
                    <a:alpha val="43137"/>
                  </a:srgbClr>
                </a:outerShdw>
              </a:effectLst>
            </a:endParaRPr>
          </a:p>
        </p:txBody>
      </p:sp>
      <p:sp>
        <p:nvSpPr>
          <p:cNvPr id="24" name="文本框 52"/>
          <p:cNvSpPr txBox="1"/>
          <p:nvPr/>
        </p:nvSpPr>
        <p:spPr>
          <a:xfrm>
            <a:off x="855406" y="4760312"/>
            <a:ext cx="6319544"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2.22】	</a:t>
            </a:r>
            <a:r>
              <a:rPr lang="zh-CN" altLang="en-US" sz="2400" b="1" dirty="0">
                <a:latin typeface="微软雅黑" panose="020B0503020204020204" pitchFamily="34" charset="-122"/>
                <a:ea typeface="微软雅黑" panose="020B0503020204020204" pitchFamily="34" charset="-122"/>
              </a:rPr>
              <a:t>画</a:t>
            </a:r>
            <a:r>
              <a:rPr lang="zh-CN" altLang="en-US" sz="2400" b="1" dirty="0" smtClean="0">
                <a:latin typeface="微软雅黑" panose="020B0503020204020204" pitchFamily="34" charset="-122"/>
                <a:ea typeface="微软雅黑" panose="020B0503020204020204" pitchFamily="34" charset="-122"/>
              </a:rPr>
              <a:t>出下列逻辑函数的卡</a:t>
            </a:r>
            <a:r>
              <a:rPr lang="zh-CN" altLang="en-US" sz="2400" b="1" dirty="0">
                <a:latin typeface="微软雅黑" panose="020B0503020204020204" pitchFamily="34" charset="-122"/>
                <a:ea typeface="微软雅黑" panose="020B0503020204020204" pitchFamily="34" charset="-122"/>
              </a:rPr>
              <a:t>诺图</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3222002173"/>
              </p:ext>
            </p:extLst>
          </p:nvPr>
        </p:nvGraphicFramePr>
        <p:xfrm>
          <a:off x="1844728" y="5473516"/>
          <a:ext cx="4647486" cy="553758"/>
        </p:xfrm>
        <a:graphic>
          <a:graphicData uri="http://schemas.openxmlformats.org/presentationml/2006/ole">
            <mc:AlternateContent xmlns:mc="http://schemas.openxmlformats.org/markup-compatibility/2006">
              <mc:Choice xmlns:v="urn:schemas-microsoft-com:vml" Requires="v">
                <p:oleObj spid="_x0000_s170020" name="公式" r:id="rId4" imgW="2171520" imgH="253800" progId="Equation.3">
                  <p:embed/>
                </p:oleObj>
              </mc:Choice>
              <mc:Fallback>
                <p:oleObj name="公式" r:id="rId4" imgW="217152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4728" y="5473516"/>
                        <a:ext cx="4647486" cy="553758"/>
                      </a:xfrm>
                      <a:prstGeom prst="rect">
                        <a:avLst/>
                      </a:prstGeom>
                      <a:noFill/>
                    </p:spPr>
                  </p:pic>
                </p:oleObj>
              </mc:Fallback>
            </mc:AlternateContent>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1707017122"/>
              </p:ext>
            </p:extLst>
          </p:nvPr>
        </p:nvGraphicFramePr>
        <p:xfrm>
          <a:off x="8795568" y="4500671"/>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27" name="直接连接符 8"/>
          <p:cNvCxnSpPr>
            <a:cxnSpLocks noChangeShapeType="1"/>
          </p:cNvCxnSpPr>
          <p:nvPr/>
        </p:nvCxnSpPr>
        <p:spPr bwMode="auto">
          <a:xfrm rot="16200000" flipV="1">
            <a:off x="8404647" y="4116869"/>
            <a:ext cx="392907" cy="357187"/>
          </a:xfrm>
          <a:prstGeom prst="line">
            <a:avLst/>
          </a:prstGeom>
          <a:noFill/>
          <a:ln w="28575" algn="ctr">
            <a:solidFill>
              <a:srgbClr val="0000CC"/>
            </a:solidFill>
            <a:round/>
            <a:headEnd/>
            <a:tailEnd/>
          </a:ln>
        </p:spPr>
      </p:cxnSp>
      <p:sp>
        <p:nvSpPr>
          <p:cNvPr id="28" name="TextBox 9"/>
          <p:cNvSpPr txBox="1">
            <a:spLocks noChangeArrowheads="1"/>
          </p:cNvSpPr>
          <p:nvPr/>
        </p:nvSpPr>
        <p:spPr bwMode="auto">
          <a:xfrm>
            <a:off x="8893993" y="413078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29" name="TextBox 10"/>
          <p:cNvSpPr txBox="1">
            <a:spLocks noChangeArrowheads="1"/>
          </p:cNvSpPr>
          <p:nvPr/>
        </p:nvSpPr>
        <p:spPr bwMode="auto">
          <a:xfrm>
            <a:off x="9482956" y="413078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30" name="TextBox 11"/>
          <p:cNvSpPr txBox="1">
            <a:spLocks noChangeArrowheads="1"/>
          </p:cNvSpPr>
          <p:nvPr/>
        </p:nvSpPr>
        <p:spPr bwMode="auto">
          <a:xfrm>
            <a:off x="10641831" y="413078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31" name="TextBox 12"/>
          <p:cNvSpPr txBox="1">
            <a:spLocks noChangeArrowheads="1"/>
          </p:cNvSpPr>
          <p:nvPr/>
        </p:nvSpPr>
        <p:spPr bwMode="auto">
          <a:xfrm>
            <a:off x="10070331" y="4130784"/>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32" name="TextBox 13"/>
          <p:cNvSpPr txBox="1">
            <a:spLocks noChangeArrowheads="1"/>
          </p:cNvSpPr>
          <p:nvPr/>
        </p:nvSpPr>
        <p:spPr bwMode="auto">
          <a:xfrm>
            <a:off x="8354243" y="453083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33" name="TextBox 14"/>
          <p:cNvSpPr txBox="1">
            <a:spLocks noChangeArrowheads="1"/>
          </p:cNvSpPr>
          <p:nvPr/>
        </p:nvSpPr>
        <p:spPr bwMode="auto">
          <a:xfrm>
            <a:off x="8354243" y="507340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34" name="TextBox 15"/>
          <p:cNvSpPr txBox="1">
            <a:spLocks noChangeArrowheads="1"/>
          </p:cNvSpPr>
          <p:nvPr/>
        </p:nvSpPr>
        <p:spPr bwMode="auto">
          <a:xfrm>
            <a:off x="8354243" y="615080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35" name="TextBox 16"/>
          <p:cNvSpPr txBox="1">
            <a:spLocks noChangeArrowheads="1"/>
          </p:cNvSpPr>
          <p:nvPr/>
        </p:nvSpPr>
        <p:spPr bwMode="auto">
          <a:xfrm>
            <a:off x="8371706" y="558798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36" name="TextBox 17"/>
          <p:cNvSpPr txBox="1">
            <a:spLocks noChangeArrowheads="1"/>
          </p:cNvSpPr>
          <p:nvPr/>
        </p:nvSpPr>
        <p:spPr bwMode="auto">
          <a:xfrm>
            <a:off x="8152207" y="4192696"/>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37" name="TextBox 18"/>
          <p:cNvSpPr txBox="1">
            <a:spLocks noChangeArrowheads="1"/>
          </p:cNvSpPr>
          <p:nvPr/>
        </p:nvSpPr>
        <p:spPr bwMode="auto">
          <a:xfrm>
            <a:off x="8499549" y="3908311"/>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38" name="TextBox 18"/>
          <p:cNvSpPr txBox="1">
            <a:spLocks noChangeArrowheads="1"/>
          </p:cNvSpPr>
          <p:nvPr/>
        </p:nvSpPr>
        <p:spPr bwMode="auto">
          <a:xfrm>
            <a:off x="8088728" y="3745612"/>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Tree>
    <p:extLst>
      <p:ext uri="{BB962C8B-B14F-4D97-AF65-F5344CB8AC3E}">
        <p14:creationId xmlns:p14="http://schemas.microsoft.com/office/powerpoint/2010/main" val="102260874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xEl>
                                              <p:pRg st="1" end="1"/>
                                            </p:txEl>
                                          </p:spTgt>
                                        </p:tgtEl>
                                        <p:attrNameLst>
                                          <p:attrName>style.visibility</p:attrName>
                                        </p:attrNameLst>
                                      </p:cBhvr>
                                      <p:to>
                                        <p:strVal val="visible"/>
                                      </p:to>
                                    </p:set>
                                    <p:animEffect transition="in" filter="fade">
                                      <p:cBhvr>
                                        <p:cTn id="7" dur="1000"/>
                                        <p:tgtEl>
                                          <p:spTgt spid="53">
                                            <p:txEl>
                                              <p:pRg st="1" end="1"/>
                                            </p:txEl>
                                          </p:spTgt>
                                        </p:tgtEl>
                                      </p:cBhvr>
                                    </p:animEffect>
                                    <p:anim calcmode="lin" valueType="num">
                                      <p:cBhvr>
                                        <p:cTn id="8" dur="1000" fill="hold"/>
                                        <p:tgtEl>
                                          <p:spTgt spid="5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3">
                                            <p:txEl>
                                              <p:pRg st="2" end="2"/>
                                            </p:txEl>
                                          </p:spTgt>
                                        </p:tgtEl>
                                        <p:attrNameLst>
                                          <p:attrName>style.visibility</p:attrName>
                                        </p:attrNameLst>
                                      </p:cBhvr>
                                      <p:to>
                                        <p:strVal val="visible"/>
                                      </p:to>
                                    </p:set>
                                    <p:anim calcmode="lin" valueType="num">
                                      <p:cBhvr additive="base">
                                        <p:cTn id="14" dur="500" fill="hold"/>
                                        <p:tgtEl>
                                          <p:spTgt spid="53">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3">
                                            <p:txEl>
                                              <p:pRg st="2" end="2"/>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53">
                                            <p:txEl>
                                              <p:pRg st="3" end="3"/>
                                            </p:txEl>
                                          </p:spTgt>
                                        </p:tgtEl>
                                        <p:attrNameLst>
                                          <p:attrName>style.visibility</p:attrName>
                                        </p:attrNameLst>
                                      </p:cBhvr>
                                      <p:to>
                                        <p:strVal val="visible"/>
                                      </p:to>
                                    </p:set>
                                    <p:anim calcmode="lin" valueType="num">
                                      <p:cBhvr additive="base">
                                        <p:cTn id="18" dur="500" fill="hold"/>
                                        <p:tgtEl>
                                          <p:spTgt spid="5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3">
                                            <p:txEl>
                                              <p:pRg st="3" end="3"/>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53">
                                            <p:txEl>
                                              <p:pRg st="4" end="4"/>
                                            </p:txEl>
                                          </p:spTgt>
                                        </p:tgtEl>
                                        <p:attrNameLst>
                                          <p:attrName>style.visibility</p:attrName>
                                        </p:attrNameLst>
                                      </p:cBhvr>
                                      <p:to>
                                        <p:strVal val="visible"/>
                                      </p:to>
                                    </p:set>
                                    <p:anim calcmode="lin" valueType="num">
                                      <p:cBhvr additive="base">
                                        <p:cTn id="22" dur="500" fill="hold"/>
                                        <p:tgtEl>
                                          <p:spTgt spid="5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3">
                                            <p:txEl>
                                              <p:pRg st="4" end="4"/>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53">
                                            <p:txEl>
                                              <p:pRg st="5" end="5"/>
                                            </p:txEl>
                                          </p:spTgt>
                                        </p:tgtEl>
                                        <p:attrNameLst>
                                          <p:attrName>style.visibility</p:attrName>
                                        </p:attrNameLst>
                                      </p:cBhvr>
                                      <p:to>
                                        <p:strVal val="visible"/>
                                      </p:to>
                                    </p:set>
                                    <p:anim calcmode="lin" valueType="num">
                                      <p:cBhvr additive="base">
                                        <p:cTn id="26" dur="500" fill="hold"/>
                                        <p:tgtEl>
                                          <p:spTgt spid="53">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circle(in)">
                                      <p:cBhvr>
                                        <p:cTn id="42" dur="2000"/>
                                        <p:tgtEl>
                                          <p:spTgt spid="26"/>
                                        </p:tgtEl>
                                      </p:cBhvr>
                                    </p:animEffect>
                                  </p:childTnLst>
                                </p:cTn>
                              </p:par>
                              <p:par>
                                <p:cTn id="43" presetID="6" presetClass="entr" presetSubtype="16"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circle(in)">
                                      <p:cBhvr>
                                        <p:cTn id="45" dur="2000"/>
                                        <p:tgtEl>
                                          <p:spTgt spid="27"/>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circle(in)">
                                      <p:cBhvr>
                                        <p:cTn id="48" dur="2000"/>
                                        <p:tgtEl>
                                          <p:spTgt spid="28"/>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circle(in)">
                                      <p:cBhvr>
                                        <p:cTn id="51" dur="2000"/>
                                        <p:tgtEl>
                                          <p:spTgt spid="29"/>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circle(in)">
                                      <p:cBhvr>
                                        <p:cTn id="54" dur="2000"/>
                                        <p:tgtEl>
                                          <p:spTgt spid="30"/>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circle(in)">
                                      <p:cBhvr>
                                        <p:cTn id="57" dur="2000"/>
                                        <p:tgtEl>
                                          <p:spTgt spid="31"/>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circle(in)">
                                      <p:cBhvr>
                                        <p:cTn id="60" dur="2000"/>
                                        <p:tgtEl>
                                          <p:spTgt spid="32"/>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ircle(in)">
                                      <p:cBhvr>
                                        <p:cTn id="63" dur="2000"/>
                                        <p:tgtEl>
                                          <p:spTgt spid="33"/>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circle(in)">
                                      <p:cBhvr>
                                        <p:cTn id="66" dur="2000"/>
                                        <p:tgtEl>
                                          <p:spTgt spid="34"/>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circle(in)">
                                      <p:cBhvr>
                                        <p:cTn id="69" dur="2000"/>
                                        <p:tgtEl>
                                          <p:spTgt spid="35"/>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circle(in)">
                                      <p:cBhvr>
                                        <p:cTn id="72" dur="2000"/>
                                        <p:tgtEl>
                                          <p:spTgt spid="36"/>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circle(in)">
                                      <p:cBhvr>
                                        <p:cTn id="75" dur="2000"/>
                                        <p:tgtEl>
                                          <p:spTgt spid="37"/>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circle(in)">
                                      <p:cBhvr>
                                        <p:cTn id="78"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29" grpId="0"/>
      <p:bldP spid="30" grpId="0"/>
      <p:bldP spid="31" grpId="0"/>
      <p:bldP spid="32" grpId="0"/>
      <p:bldP spid="33" grpId="0"/>
      <p:bldP spid="34" grpId="0"/>
      <p:bldP spid="35" grpId="0"/>
      <p:bldP spid="36" grpId="0"/>
      <p:bldP spid="37" grpId="0"/>
      <p:bldP spid="3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104</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7708683"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       </a:t>
            </a:r>
            <a:r>
              <a:rPr lang="en-US" altLang="zh-CN" sz="2400" dirty="0" smtClean="0">
                <a:solidFill>
                  <a:srgbClr val="FF0000"/>
                </a:solidFill>
              </a:rPr>
              <a:t>2</a:t>
            </a:r>
            <a:r>
              <a:rPr lang="zh-CN" altLang="en-US" sz="2400" dirty="0" smtClean="0">
                <a:solidFill>
                  <a:srgbClr val="FF0000"/>
                </a:solidFill>
              </a:rPr>
              <a:t>、逻辑函数</a:t>
            </a:r>
            <a:r>
              <a:rPr lang="zh-CN" altLang="en-US" sz="2400" dirty="0">
                <a:solidFill>
                  <a:srgbClr val="FF0000"/>
                </a:solidFill>
              </a:rPr>
              <a:t>在卡诺图上的表示</a:t>
            </a:r>
            <a:endParaRPr lang="zh-CN" altLang="en-US"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1022554" y="1044110"/>
            <a:ext cx="10019072" cy="2308324"/>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2</a:t>
            </a:r>
            <a:r>
              <a:rPr lang="zh-CN" altLang="en-US" sz="2400" b="1" dirty="0" smtClean="0">
                <a:solidFill>
                  <a:srgbClr val="FF0000"/>
                </a:solidFill>
                <a:latin typeface="微软雅黑" panose="020B0503020204020204" pitchFamily="34" charset="-122"/>
                <a:ea typeface="微软雅黑" panose="020B0503020204020204" pitchFamily="34" charset="-122"/>
              </a:rPr>
              <a:t>）标准或</a:t>
            </a:r>
            <a:r>
              <a:rPr lang="zh-CN" altLang="en-US" sz="2400" b="1" dirty="0">
                <a:solidFill>
                  <a:srgbClr val="FF0000"/>
                </a:solidFill>
                <a:latin typeface="微软雅黑" panose="020B0503020204020204" pitchFamily="34" charset="-122"/>
                <a:ea typeface="微软雅黑" panose="020B0503020204020204" pitchFamily="34" charset="-122"/>
              </a:rPr>
              <a:t>与</a:t>
            </a:r>
            <a:r>
              <a:rPr lang="zh-CN" altLang="en-US" sz="2400" b="1" dirty="0" smtClean="0">
                <a:solidFill>
                  <a:srgbClr val="FF0000"/>
                </a:solidFill>
                <a:latin typeface="微软雅黑" panose="020B0503020204020204" pitchFamily="34" charset="-122"/>
                <a:ea typeface="微软雅黑" panose="020B0503020204020204" pitchFamily="34" charset="-122"/>
              </a:rPr>
              <a:t>表达式</a:t>
            </a:r>
            <a:r>
              <a:rPr lang="zh-CN" altLang="en-US" sz="2400" b="1" dirty="0">
                <a:latin typeface="微软雅黑" panose="020B0503020204020204" pitchFamily="34" charset="-122"/>
                <a:ea typeface="微软雅黑" panose="020B0503020204020204" pitchFamily="34" charset="-122"/>
              </a:rPr>
              <a:t>在卡诺图上的表示</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①画出空卡诺图；</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②在每一个</a:t>
            </a:r>
            <a:r>
              <a:rPr lang="zh-CN" altLang="en-US" sz="2400" b="1" dirty="0" smtClean="0">
                <a:latin typeface="微软雅黑" panose="020B0503020204020204" pitchFamily="34" charset="-122"/>
                <a:ea typeface="微软雅黑" panose="020B0503020204020204" pitchFamily="34" charset="-122"/>
              </a:rPr>
              <a:t>最</a:t>
            </a:r>
            <a:r>
              <a:rPr lang="zh-CN" altLang="en-US" sz="2400" b="1" dirty="0">
                <a:latin typeface="微软雅黑" panose="020B0503020204020204" pitchFamily="34" charset="-122"/>
                <a:ea typeface="微软雅黑" panose="020B0503020204020204" pitchFamily="34" charset="-122"/>
              </a:rPr>
              <a:t>大</a:t>
            </a:r>
            <a:r>
              <a:rPr lang="zh-CN" altLang="en-US" sz="2400" b="1" dirty="0" smtClean="0">
                <a:latin typeface="微软雅黑" panose="020B0503020204020204" pitchFamily="34" charset="-122"/>
                <a:ea typeface="微软雅黑" panose="020B0503020204020204" pitchFamily="34" charset="-122"/>
              </a:rPr>
              <a:t>项</a:t>
            </a:r>
            <a:r>
              <a:rPr lang="zh-CN" altLang="en-US" sz="2400" b="1" dirty="0">
                <a:latin typeface="微软雅黑" panose="020B0503020204020204" pitchFamily="34" charset="-122"/>
                <a:ea typeface="微软雅黑" panose="020B0503020204020204" pitchFamily="34" charset="-122"/>
              </a:rPr>
              <a:t>对应的小方格里</a:t>
            </a:r>
            <a:r>
              <a:rPr lang="zh-CN" altLang="en-US" sz="2400" b="1" dirty="0" smtClean="0">
                <a:solidFill>
                  <a:srgbClr val="0000FF"/>
                </a:solidFill>
                <a:latin typeface="微软雅黑" panose="020B0503020204020204" pitchFamily="34" charset="-122"/>
                <a:ea typeface="微软雅黑" panose="020B0503020204020204" pitchFamily="34" charset="-122"/>
              </a:rPr>
              <a:t>填</a:t>
            </a:r>
            <a:r>
              <a:rPr lang="en-US" altLang="zh-CN" sz="2400" b="1" dirty="0" smtClean="0">
                <a:solidFill>
                  <a:srgbClr val="0000FF"/>
                </a:solidFill>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③其余小方格的值</a:t>
            </a:r>
            <a:r>
              <a:rPr lang="zh-CN" altLang="en-US" sz="2400" b="1" dirty="0" smtClean="0">
                <a:latin typeface="微软雅黑" panose="020B0503020204020204" pitchFamily="34" charset="-122"/>
                <a:ea typeface="微软雅黑" panose="020B0503020204020204" pitchFamily="34" charset="-122"/>
              </a:rPr>
              <a:t>填</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或</a:t>
            </a:r>
            <a:r>
              <a:rPr lang="zh-CN" altLang="en-US" sz="2400" b="1" dirty="0">
                <a:latin typeface="微软雅黑" panose="020B0503020204020204" pitchFamily="34" charset="-122"/>
                <a:ea typeface="微软雅黑" panose="020B0503020204020204" pitchFamily="34" charset="-122"/>
              </a:rPr>
              <a:t>不填，</a:t>
            </a:r>
            <a:r>
              <a:rPr lang="zh-CN" altLang="en-US" sz="2400" b="1" dirty="0">
                <a:solidFill>
                  <a:srgbClr val="0000FF"/>
                </a:solidFill>
                <a:latin typeface="微软雅黑" panose="020B0503020204020204" pitchFamily="34" charset="-122"/>
                <a:ea typeface="微软雅黑" panose="020B0503020204020204" pitchFamily="34" charset="-122"/>
              </a:rPr>
              <a:t>不填默认</a:t>
            </a:r>
            <a:r>
              <a:rPr lang="zh-CN" altLang="en-US" sz="2400" b="1" dirty="0" smtClean="0">
                <a:solidFill>
                  <a:srgbClr val="0000FF"/>
                </a:solidFill>
                <a:latin typeface="微软雅黑" panose="020B0503020204020204" pitchFamily="34" charset="-122"/>
                <a:ea typeface="微软雅黑" panose="020B0503020204020204" pitchFamily="34" charset="-122"/>
              </a:rPr>
              <a:t>为</a:t>
            </a:r>
            <a:r>
              <a:rPr lang="en-US" altLang="zh-CN" sz="2400" b="1" dirty="0" smtClean="0">
                <a:solidFill>
                  <a:srgbClr val="0000FF"/>
                </a:solidFill>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9" name="矩形 8"/>
          <p:cNvSpPr/>
          <p:nvPr/>
        </p:nvSpPr>
        <p:spPr>
          <a:xfrm>
            <a:off x="1022554" y="3654744"/>
            <a:ext cx="6096000" cy="646331"/>
          </a:xfrm>
          <a:prstGeom prst="rect">
            <a:avLst/>
          </a:prstGeom>
        </p:spPr>
        <p:txBody>
          <a:bodyPr>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2.23</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画出下列逻辑函数的卡</a:t>
            </a:r>
            <a:r>
              <a:rPr lang="zh-CN" altLang="en-US" sz="2400" b="1" dirty="0">
                <a:latin typeface="微软雅黑" panose="020B0503020204020204" pitchFamily="34" charset="-122"/>
                <a:ea typeface="微软雅黑" panose="020B0503020204020204" pitchFamily="34" charset="-122"/>
              </a:rPr>
              <a:t>诺图。</a:t>
            </a:r>
            <a:endParaRPr lang="en-US" altLang="zh-CN" sz="2400" b="1"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562199273"/>
              </p:ext>
            </p:extLst>
          </p:nvPr>
        </p:nvGraphicFramePr>
        <p:xfrm>
          <a:off x="1669128" y="4410382"/>
          <a:ext cx="4968875" cy="571500"/>
        </p:xfrm>
        <a:graphic>
          <a:graphicData uri="http://schemas.openxmlformats.org/presentationml/2006/ole">
            <mc:AlternateContent xmlns:mc="http://schemas.openxmlformats.org/markup-compatibility/2006">
              <mc:Choice xmlns:v="urn:schemas-microsoft-com:vml" Requires="v">
                <p:oleObj spid="_x0000_s167974" name="公式" r:id="rId4" imgW="2247840" imgH="253800" progId="Equation.3">
                  <p:embed/>
                </p:oleObj>
              </mc:Choice>
              <mc:Fallback>
                <p:oleObj name="公式" r:id="rId4" imgW="2247840" imgH="253800" progId="Equation.3">
                  <p:embed/>
                  <p:pic>
                    <p:nvPicPr>
                      <p:cNvPr id="0" name="对象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9128" y="4410382"/>
                        <a:ext cx="49688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864389386"/>
              </p:ext>
            </p:extLst>
          </p:nvPr>
        </p:nvGraphicFramePr>
        <p:xfrm>
          <a:off x="8167154" y="4151511"/>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38" name="直接连接符 8"/>
          <p:cNvCxnSpPr>
            <a:cxnSpLocks noChangeShapeType="1"/>
          </p:cNvCxnSpPr>
          <p:nvPr/>
        </p:nvCxnSpPr>
        <p:spPr bwMode="auto">
          <a:xfrm rot="16200000" flipV="1">
            <a:off x="7776233" y="3767709"/>
            <a:ext cx="392907" cy="357187"/>
          </a:xfrm>
          <a:prstGeom prst="line">
            <a:avLst/>
          </a:prstGeom>
          <a:noFill/>
          <a:ln w="28575" algn="ctr">
            <a:solidFill>
              <a:srgbClr val="0000CC"/>
            </a:solidFill>
            <a:round/>
            <a:headEnd/>
            <a:tailEnd/>
          </a:ln>
        </p:spPr>
      </p:cxnSp>
      <p:sp>
        <p:nvSpPr>
          <p:cNvPr id="39" name="TextBox 9"/>
          <p:cNvSpPr txBox="1">
            <a:spLocks noChangeArrowheads="1"/>
          </p:cNvSpPr>
          <p:nvPr/>
        </p:nvSpPr>
        <p:spPr bwMode="auto">
          <a:xfrm>
            <a:off x="8265579" y="378162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40" name="TextBox 10"/>
          <p:cNvSpPr txBox="1">
            <a:spLocks noChangeArrowheads="1"/>
          </p:cNvSpPr>
          <p:nvPr/>
        </p:nvSpPr>
        <p:spPr bwMode="auto">
          <a:xfrm>
            <a:off x="8854542" y="378162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41" name="TextBox 11"/>
          <p:cNvSpPr txBox="1">
            <a:spLocks noChangeArrowheads="1"/>
          </p:cNvSpPr>
          <p:nvPr/>
        </p:nvSpPr>
        <p:spPr bwMode="auto">
          <a:xfrm>
            <a:off x="10013417" y="378162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42" name="TextBox 12"/>
          <p:cNvSpPr txBox="1">
            <a:spLocks noChangeArrowheads="1"/>
          </p:cNvSpPr>
          <p:nvPr/>
        </p:nvSpPr>
        <p:spPr bwMode="auto">
          <a:xfrm>
            <a:off x="9441917" y="3781624"/>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43" name="TextBox 13"/>
          <p:cNvSpPr txBox="1">
            <a:spLocks noChangeArrowheads="1"/>
          </p:cNvSpPr>
          <p:nvPr/>
        </p:nvSpPr>
        <p:spPr bwMode="auto">
          <a:xfrm>
            <a:off x="7725829" y="418167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44" name="TextBox 14"/>
          <p:cNvSpPr txBox="1">
            <a:spLocks noChangeArrowheads="1"/>
          </p:cNvSpPr>
          <p:nvPr/>
        </p:nvSpPr>
        <p:spPr bwMode="auto">
          <a:xfrm>
            <a:off x="7725829" y="472424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45" name="TextBox 15"/>
          <p:cNvSpPr txBox="1">
            <a:spLocks noChangeArrowheads="1"/>
          </p:cNvSpPr>
          <p:nvPr/>
        </p:nvSpPr>
        <p:spPr bwMode="auto">
          <a:xfrm>
            <a:off x="7725829" y="580164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46" name="TextBox 16"/>
          <p:cNvSpPr txBox="1">
            <a:spLocks noChangeArrowheads="1"/>
          </p:cNvSpPr>
          <p:nvPr/>
        </p:nvSpPr>
        <p:spPr bwMode="auto">
          <a:xfrm>
            <a:off x="7743292" y="523882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47" name="TextBox 17"/>
          <p:cNvSpPr txBox="1">
            <a:spLocks noChangeArrowheads="1"/>
          </p:cNvSpPr>
          <p:nvPr/>
        </p:nvSpPr>
        <p:spPr bwMode="auto">
          <a:xfrm>
            <a:off x="7523793" y="3843536"/>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48" name="TextBox 18"/>
          <p:cNvSpPr txBox="1">
            <a:spLocks noChangeArrowheads="1"/>
          </p:cNvSpPr>
          <p:nvPr/>
        </p:nvSpPr>
        <p:spPr bwMode="auto">
          <a:xfrm>
            <a:off x="7871135" y="3559151"/>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49" name="TextBox 18"/>
          <p:cNvSpPr txBox="1">
            <a:spLocks noChangeArrowheads="1"/>
          </p:cNvSpPr>
          <p:nvPr/>
        </p:nvSpPr>
        <p:spPr bwMode="auto">
          <a:xfrm>
            <a:off x="7460314" y="3396452"/>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Tree>
    <p:extLst>
      <p:ext uri="{BB962C8B-B14F-4D97-AF65-F5344CB8AC3E}">
        <p14:creationId xmlns:p14="http://schemas.microsoft.com/office/powerpoint/2010/main" val="287178623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circle(in)">
                                      <p:cBhvr>
                                        <p:cTn id="19" dur="2000"/>
                                        <p:tgtEl>
                                          <p:spTgt spid="37"/>
                                        </p:tgtEl>
                                      </p:cBhvr>
                                    </p:animEffect>
                                  </p:childTnLst>
                                </p:cTn>
                              </p:par>
                              <p:par>
                                <p:cTn id="20" presetID="6" presetClass="entr" presetSubtype="16"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circle(in)">
                                      <p:cBhvr>
                                        <p:cTn id="22" dur="2000"/>
                                        <p:tgtEl>
                                          <p:spTgt spid="3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circle(in)">
                                      <p:cBhvr>
                                        <p:cTn id="25" dur="2000"/>
                                        <p:tgtEl>
                                          <p:spTgt spid="3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circle(in)">
                                      <p:cBhvr>
                                        <p:cTn id="28" dur="2000"/>
                                        <p:tgtEl>
                                          <p:spTgt spid="40"/>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circle(in)">
                                      <p:cBhvr>
                                        <p:cTn id="31" dur="2000"/>
                                        <p:tgtEl>
                                          <p:spTgt spid="41"/>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circle(in)">
                                      <p:cBhvr>
                                        <p:cTn id="34" dur="2000"/>
                                        <p:tgtEl>
                                          <p:spTgt spid="42"/>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circle(in)">
                                      <p:cBhvr>
                                        <p:cTn id="37" dur="2000"/>
                                        <p:tgtEl>
                                          <p:spTgt spid="43"/>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circle(in)">
                                      <p:cBhvr>
                                        <p:cTn id="40" dur="2000"/>
                                        <p:tgtEl>
                                          <p:spTgt spid="44"/>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circle(in)">
                                      <p:cBhvr>
                                        <p:cTn id="43" dur="2000"/>
                                        <p:tgtEl>
                                          <p:spTgt spid="45"/>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circle(in)">
                                      <p:cBhvr>
                                        <p:cTn id="46" dur="2000"/>
                                        <p:tgtEl>
                                          <p:spTgt spid="46"/>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circle(in)">
                                      <p:cBhvr>
                                        <p:cTn id="49" dur="2000"/>
                                        <p:tgtEl>
                                          <p:spTgt spid="47"/>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circle(in)">
                                      <p:cBhvr>
                                        <p:cTn id="52" dur="2000"/>
                                        <p:tgtEl>
                                          <p:spTgt spid="48"/>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circle(in)">
                                      <p:cBhvr>
                                        <p:cTn id="55"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9" grpId="0"/>
      <p:bldP spid="40" grpId="0"/>
      <p:bldP spid="41" grpId="0"/>
      <p:bldP spid="42" grpId="0"/>
      <p:bldP spid="43" grpId="0"/>
      <p:bldP spid="44" grpId="0"/>
      <p:bldP spid="45" grpId="0"/>
      <p:bldP spid="46" grpId="0"/>
      <p:bldP spid="47" grpId="0"/>
      <p:bldP spid="48" grpId="0"/>
      <p:bldP spid="4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105</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7708683"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       </a:t>
            </a:r>
            <a:r>
              <a:rPr lang="en-US" altLang="zh-CN" sz="2400" dirty="0" smtClean="0">
                <a:solidFill>
                  <a:srgbClr val="FF0000"/>
                </a:solidFill>
              </a:rPr>
              <a:t>2</a:t>
            </a:r>
            <a:r>
              <a:rPr lang="zh-CN" altLang="en-US" sz="2400" dirty="0" smtClean="0">
                <a:solidFill>
                  <a:srgbClr val="FF0000"/>
                </a:solidFill>
              </a:rPr>
              <a:t>、逻辑函数</a:t>
            </a:r>
            <a:r>
              <a:rPr lang="zh-CN" altLang="en-US" sz="2400" dirty="0">
                <a:solidFill>
                  <a:srgbClr val="FF0000"/>
                </a:solidFill>
              </a:rPr>
              <a:t>在卡诺图上的表示</a:t>
            </a:r>
            <a:endParaRPr lang="zh-CN" altLang="en-US"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1022554" y="1044110"/>
            <a:ext cx="10019072" cy="2862322"/>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3</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任意与或表达式</a:t>
            </a:r>
            <a:r>
              <a:rPr lang="zh-CN" altLang="en-US" sz="2400" b="1" dirty="0">
                <a:latin typeface="微软雅黑" panose="020B0503020204020204" pitchFamily="34" charset="-122"/>
                <a:ea typeface="微软雅黑" panose="020B0503020204020204" pitchFamily="34" charset="-122"/>
              </a:rPr>
              <a:t>在卡诺图上的表示</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方法一：首先转换为标准与或式，然后填入卡诺图；</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方法二：</a:t>
            </a:r>
            <a:r>
              <a:rPr lang="zh-CN" altLang="en-US" sz="2400" b="1" dirty="0">
                <a:latin typeface="微软雅黑" panose="020B0503020204020204" pitchFamily="34" charset="-122"/>
                <a:ea typeface="微软雅黑" panose="020B0503020204020204" pitchFamily="34" charset="-122"/>
              </a:rPr>
              <a:t>扩</a:t>
            </a:r>
            <a:r>
              <a:rPr lang="zh-CN" altLang="en-US" sz="2400" b="1" dirty="0" smtClean="0">
                <a:latin typeface="微软雅黑" panose="020B0503020204020204" pitchFamily="34" charset="-122"/>
                <a:ea typeface="微软雅黑" panose="020B0503020204020204" pitchFamily="34" charset="-122"/>
              </a:rPr>
              <a:t>项法，扩充每一个与项包含的最小项；</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对于某个与项，</a:t>
            </a:r>
            <a:r>
              <a:rPr lang="zh-CN" altLang="en-US" sz="2400" b="1" dirty="0">
                <a:latin typeface="微软雅黑" panose="020B0503020204020204" pitchFamily="34" charset="-122"/>
                <a:ea typeface="微软雅黑" panose="020B0503020204020204" pitchFamily="34" charset="-122"/>
              </a:rPr>
              <a:t>原变量用</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表示，反变量用</a:t>
            </a:r>
            <a:r>
              <a:rPr lang="en-US" altLang="zh-CN" sz="2400" b="1" dirty="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表示</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找到卡诺图中符合编码要求的方格，填</a:t>
            </a:r>
            <a:r>
              <a:rPr lang="en-US" altLang="zh-CN" sz="2400" b="1" dirty="0" smtClean="0">
                <a:latin typeface="微软雅黑" panose="020B0503020204020204" pitchFamily="34" charset="-122"/>
                <a:ea typeface="微软雅黑" panose="020B0503020204020204" pitchFamily="34" charset="-122"/>
              </a:rPr>
              <a:t>1</a:t>
            </a:r>
          </a:p>
        </p:txBody>
      </p:sp>
      <mc:AlternateContent xmlns:mc="http://schemas.openxmlformats.org/markup-compatibility/2006" xmlns:a14="http://schemas.microsoft.com/office/drawing/2010/main">
        <mc:Choice Requires="a14">
          <p:sp>
            <p:nvSpPr>
              <p:cNvPr id="14" name="矩形 13"/>
              <p:cNvSpPr/>
              <p:nvPr/>
            </p:nvSpPr>
            <p:spPr>
              <a:xfrm>
                <a:off x="1022554" y="4178110"/>
                <a:ext cx="6381136" cy="1756635"/>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ea typeface="微软雅黑" panose="020B0503020204020204" pitchFamily="34" charset="-122"/>
                  </a:rPr>
                  <a:t>例如：</a:t>
                </a:r>
                <a14:m>
                  <m:oMath xmlns:m="http://schemas.openxmlformats.org/officeDocument/2006/math">
                    <m:r>
                      <a:rPr lang="en-US" altLang="zh-CN" sz="2400" b="1">
                        <a:solidFill>
                          <a:srgbClr val="FF0000"/>
                        </a:solidFill>
                        <a:latin typeface="Cambria Math"/>
                        <a:ea typeface="微软雅黑" panose="020B0503020204020204" pitchFamily="34" charset="-122"/>
                      </a:rPr>
                      <m:t>𝑨</m:t>
                    </m:r>
                    <m:acc>
                      <m:accPr>
                        <m:chr m:val="̅"/>
                        <m:ctrlPr>
                          <a:rPr lang="en-US" altLang="zh-CN" sz="2400" b="1" i="1">
                            <a:solidFill>
                              <a:srgbClr val="FF0000"/>
                            </a:solidFill>
                            <a:latin typeface="Cambria Math"/>
                            <a:ea typeface="微软雅黑" panose="020B0503020204020204" pitchFamily="34" charset="-122"/>
                          </a:rPr>
                        </m:ctrlPr>
                      </m:accPr>
                      <m:e>
                        <m:r>
                          <a:rPr lang="en-US" altLang="zh-CN" sz="2400" b="1">
                            <a:solidFill>
                              <a:srgbClr val="FF0000"/>
                            </a:solidFill>
                            <a:latin typeface="Cambria Math"/>
                            <a:ea typeface="微软雅黑" panose="020B0503020204020204" pitchFamily="34" charset="-122"/>
                          </a:rPr>
                          <m:t>𝑪</m:t>
                        </m:r>
                      </m:e>
                    </m:acc>
                  </m:oMath>
                </a14:m>
                <a:r>
                  <a:rPr lang="zh-CN" altLang="en-US" sz="2400" b="1" dirty="0">
                    <a:latin typeface="微软雅黑" panose="020B0503020204020204" pitchFamily="34" charset="-122"/>
                    <a:ea typeface="微软雅黑" panose="020B0503020204020204" pitchFamily="34" charset="-122"/>
                  </a:rPr>
                  <a:t>对应于</a:t>
                </a:r>
                <a:r>
                  <a:rPr lang="en-US" altLang="zh-CN" sz="2400" b="1" dirty="0">
                    <a:latin typeface="微软雅黑" panose="020B0503020204020204" pitchFamily="34" charset="-122"/>
                    <a:ea typeface="微软雅黑" panose="020B0503020204020204" pitchFamily="34" charset="-122"/>
                  </a:rPr>
                  <a:t>A=1</a:t>
                </a:r>
                <a:r>
                  <a:rPr lang="zh-CN" altLang="en-US" sz="2400" b="1" dirty="0">
                    <a:latin typeface="微软雅黑" panose="020B0503020204020204" pitchFamily="34" charset="-122"/>
                    <a:ea typeface="微软雅黑" panose="020B0503020204020204" pitchFamily="34" charset="-122"/>
                  </a:rPr>
                  <a:t>且</a:t>
                </a:r>
                <a:r>
                  <a:rPr lang="en-US" altLang="zh-CN" sz="2400" b="1" dirty="0">
                    <a:latin typeface="微软雅黑" panose="020B0503020204020204" pitchFamily="34" charset="-122"/>
                    <a:ea typeface="微软雅黑" panose="020B0503020204020204" pitchFamily="34" charset="-122"/>
                  </a:rPr>
                  <a:t>C=0</a:t>
                </a:r>
                <a:r>
                  <a:rPr lang="zh-CN" altLang="en-US" sz="2400" b="1" dirty="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方格（</a:t>
                </a:r>
                <a:r>
                  <a:rPr lang="zh-CN" altLang="en-US" sz="2400" b="1" dirty="0">
                    <a:latin typeface="微软雅黑" panose="020B0503020204020204" pitchFamily="34" charset="-122"/>
                    <a:ea typeface="微软雅黑" panose="020B0503020204020204" pitchFamily="34" charset="-122"/>
                  </a:rPr>
                  <a:t>使</a:t>
                </a:r>
                <a14:m>
                  <m:oMath xmlns:m="http://schemas.openxmlformats.org/officeDocument/2006/math">
                    <m:r>
                      <a:rPr lang="en-US" altLang="zh-CN" sz="2400" b="1">
                        <a:solidFill>
                          <a:srgbClr val="FF0000"/>
                        </a:solidFill>
                        <a:latin typeface="Cambria Math"/>
                        <a:ea typeface="微软雅黑" panose="020B0503020204020204" pitchFamily="34" charset="-122"/>
                      </a:rPr>
                      <m:t>𝑨</m:t>
                    </m:r>
                    <m:acc>
                      <m:accPr>
                        <m:chr m:val="̅"/>
                        <m:ctrlPr>
                          <a:rPr lang="en-US" altLang="zh-CN" sz="2400" b="1" i="1">
                            <a:solidFill>
                              <a:srgbClr val="FF0000"/>
                            </a:solidFill>
                            <a:latin typeface="Cambria Math"/>
                            <a:ea typeface="微软雅黑" panose="020B0503020204020204" pitchFamily="34" charset="-122"/>
                          </a:rPr>
                        </m:ctrlPr>
                      </m:accPr>
                      <m:e>
                        <m:r>
                          <a:rPr lang="en-US" altLang="zh-CN" sz="2400" b="1">
                            <a:solidFill>
                              <a:srgbClr val="FF0000"/>
                            </a:solidFill>
                            <a:latin typeface="Cambria Math"/>
                            <a:ea typeface="微软雅黑" panose="020B0503020204020204" pitchFamily="34" charset="-122"/>
                          </a:rPr>
                          <m:t>𝑪</m:t>
                        </m:r>
                      </m:e>
                    </m:acc>
                  </m:oMath>
                </a14:m>
                <a:r>
                  <a:rPr lang="en-US" altLang="zh-CN"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有</a:t>
                </a:r>
                <a:r>
                  <a:rPr lang="en-US" altLang="zh-CN" sz="2400" b="1" dirty="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个，填</a:t>
                </a:r>
                <a:r>
                  <a:rPr lang="en-US" altLang="zh-CN" sz="2400" b="1" dirty="0" smtClean="0">
                    <a:latin typeface="微软雅黑" panose="020B0503020204020204" pitchFamily="34" charset="-122"/>
                    <a:ea typeface="微软雅黑" panose="020B0503020204020204" pitchFamily="34" charset="-122"/>
                  </a:rPr>
                  <a:t>1</a:t>
                </a:r>
              </a:p>
              <a:p>
                <a:pPr marL="342900" indent="-342900" defTabSz="540000">
                  <a:lnSpc>
                    <a:spcPct val="150000"/>
                  </a:lnSpc>
                  <a:buClr>
                    <a:srgbClr val="235EB8"/>
                  </a:buClr>
                  <a:buSzPct val="85000"/>
                  <a:buFont typeface="Wingdings" panose="05000000000000000000" pitchFamily="2" charset="2"/>
                  <a:buChar char="n"/>
                </a:pPr>
                <a14:m>
                  <m:oMath xmlns:m="http://schemas.openxmlformats.org/officeDocument/2006/math">
                    <m:r>
                      <a:rPr lang="en-US" altLang="zh-CN" sz="2400" b="1">
                        <a:solidFill>
                          <a:srgbClr val="FF0000"/>
                        </a:solidFill>
                        <a:latin typeface="Cambria Math"/>
                        <a:ea typeface="微软雅黑" panose="020B0503020204020204" pitchFamily="34" charset="-122"/>
                      </a:rPr>
                      <m:t>𝑨</m:t>
                    </m:r>
                    <m:acc>
                      <m:accPr>
                        <m:chr m:val="̅"/>
                        <m:ctrlPr>
                          <a:rPr lang="en-US" altLang="zh-CN" sz="2400" b="1" i="1">
                            <a:solidFill>
                              <a:srgbClr val="FF0000"/>
                            </a:solidFill>
                            <a:latin typeface="Cambria Math"/>
                            <a:ea typeface="微软雅黑" panose="020B0503020204020204" pitchFamily="34" charset="-122"/>
                          </a:rPr>
                        </m:ctrlPr>
                      </m:accPr>
                      <m:e>
                        <m:r>
                          <a:rPr lang="en-US" altLang="zh-CN" sz="2400" b="1">
                            <a:solidFill>
                              <a:srgbClr val="FF0000"/>
                            </a:solidFill>
                            <a:latin typeface="Cambria Math"/>
                            <a:ea typeface="微软雅黑" panose="020B0503020204020204" pitchFamily="34" charset="-122"/>
                          </a:rPr>
                          <m:t>𝑪</m:t>
                        </m:r>
                      </m:e>
                    </m:acc>
                  </m:oMath>
                </a14:m>
                <a:r>
                  <a:rPr lang="zh-CN" altLang="en-US" sz="2400" b="1" dirty="0" smtClean="0">
                    <a:latin typeface="微软雅黑" panose="020B0503020204020204" pitchFamily="34" charset="-122"/>
                    <a:ea typeface="微软雅黑" panose="020B0503020204020204" pitchFamily="34" charset="-122"/>
                  </a:rPr>
                  <a:t>对应什么最小项？</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022554" y="4178110"/>
                <a:ext cx="6381136" cy="1756635"/>
              </a:xfrm>
              <a:prstGeom prst="rect">
                <a:avLst/>
              </a:prstGeom>
              <a:blipFill rotWithShape="1">
                <a:blip r:embed="rId3"/>
                <a:stretch>
                  <a:fillRect l="-860" b="-3114"/>
                </a:stretch>
              </a:blipFill>
            </p:spPr>
            <p:txBody>
              <a:bodyPr/>
              <a:lstStyle/>
              <a:p>
                <a:r>
                  <a:rPr lang="zh-CN" altLang="en-US">
                    <a:noFill/>
                  </a:rPr>
                  <a:t> </a:t>
                </a:r>
              </a:p>
            </p:txBody>
          </p:sp>
        </mc:Fallback>
      </mc:AlternateContent>
      <p:graphicFrame>
        <p:nvGraphicFramePr>
          <p:cNvPr id="36" name="表格 35"/>
          <p:cNvGraphicFramePr>
            <a:graphicFrameLocks noGrp="1"/>
          </p:cNvGraphicFramePr>
          <p:nvPr>
            <p:extLst>
              <p:ext uri="{D42A27DB-BD31-4B8C-83A1-F6EECF244321}">
                <p14:modId xmlns:p14="http://schemas.microsoft.com/office/powerpoint/2010/main" val="171323500"/>
              </p:ext>
            </p:extLst>
          </p:nvPr>
        </p:nvGraphicFramePr>
        <p:xfrm>
          <a:off x="8658754" y="4367815"/>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50" name="直接连接符 8"/>
          <p:cNvCxnSpPr>
            <a:cxnSpLocks noChangeShapeType="1"/>
          </p:cNvCxnSpPr>
          <p:nvPr/>
        </p:nvCxnSpPr>
        <p:spPr bwMode="auto">
          <a:xfrm rot="16200000" flipV="1">
            <a:off x="8267833" y="3984013"/>
            <a:ext cx="392907" cy="357187"/>
          </a:xfrm>
          <a:prstGeom prst="line">
            <a:avLst/>
          </a:prstGeom>
          <a:noFill/>
          <a:ln w="28575" algn="ctr">
            <a:solidFill>
              <a:srgbClr val="0000CC"/>
            </a:solidFill>
            <a:round/>
            <a:headEnd/>
            <a:tailEnd/>
          </a:ln>
        </p:spPr>
      </p:cxnSp>
      <p:sp>
        <p:nvSpPr>
          <p:cNvPr id="51" name="TextBox 9"/>
          <p:cNvSpPr txBox="1">
            <a:spLocks noChangeArrowheads="1"/>
          </p:cNvSpPr>
          <p:nvPr/>
        </p:nvSpPr>
        <p:spPr bwMode="auto">
          <a:xfrm>
            <a:off x="8757179" y="39979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52" name="TextBox 10"/>
          <p:cNvSpPr txBox="1">
            <a:spLocks noChangeArrowheads="1"/>
          </p:cNvSpPr>
          <p:nvPr/>
        </p:nvSpPr>
        <p:spPr bwMode="auto">
          <a:xfrm>
            <a:off x="9346142" y="39979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53" name="TextBox 11"/>
          <p:cNvSpPr txBox="1">
            <a:spLocks noChangeArrowheads="1"/>
          </p:cNvSpPr>
          <p:nvPr/>
        </p:nvSpPr>
        <p:spPr bwMode="auto">
          <a:xfrm>
            <a:off x="10505017" y="39979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54" name="TextBox 12"/>
          <p:cNvSpPr txBox="1">
            <a:spLocks noChangeArrowheads="1"/>
          </p:cNvSpPr>
          <p:nvPr/>
        </p:nvSpPr>
        <p:spPr bwMode="auto">
          <a:xfrm>
            <a:off x="9933517" y="3997928"/>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55" name="TextBox 13"/>
          <p:cNvSpPr txBox="1">
            <a:spLocks noChangeArrowheads="1"/>
          </p:cNvSpPr>
          <p:nvPr/>
        </p:nvSpPr>
        <p:spPr bwMode="auto">
          <a:xfrm>
            <a:off x="8217429" y="439797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56" name="TextBox 14"/>
          <p:cNvSpPr txBox="1">
            <a:spLocks noChangeArrowheads="1"/>
          </p:cNvSpPr>
          <p:nvPr/>
        </p:nvSpPr>
        <p:spPr bwMode="auto">
          <a:xfrm>
            <a:off x="8217429" y="494055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57" name="TextBox 15"/>
          <p:cNvSpPr txBox="1">
            <a:spLocks noChangeArrowheads="1"/>
          </p:cNvSpPr>
          <p:nvPr/>
        </p:nvSpPr>
        <p:spPr bwMode="auto">
          <a:xfrm>
            <a:off x="8217429" y="601794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58" name="TextBox 16"/>
          <p:cNvSpPr txBox="1">
            <a:spLocks noChangeArrowheads="1"/>
          </p:cNvSpPr>
          <p:nvPr/>
        </p:nvSpPr>
        <p:spPr bwMode="auto">
          <a:xfrm>
            <a:off x="8234892" y="5455130"/>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59" name="TextBox 17"/>
          <p:cNvSpPr txBox="1">
            <a:spLocks noChangeArrowheads="1"/>
          </p:cNvSpPr>
          <p:nvPr/>
        </p:nvSpPr>
        <p:spPr bwMode="auto">
          <a:xfrm>
            <a:off x="8015393" y="4059840"/>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60" name="TextBox 18"/>
          <p:cNvSpPr txBox="1">
            <a:spLocks noChangeArrowheads="1"/>
          </p:cNvSpPr>
          <p:nvPr/>
        </p:nvSpPr>
        <p:spPr bwMode="auto">
          <a:xfrm>
            <a:off x="8362735" y="3775455"/>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61" name="TextBox 18"/>
          <p:cNvSpPr txBox="1">
            <a:spLocks noChangeArrowheads="1"/>
          </p:cNvSpPr>
          <p:nvPr/>
        </p:nvSpPr>
        <p:spPr bwMode="auto">
          <a:xfrm>
            <a:off x="7951914" y="3612756"/>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mc:AlternateContent xmlns:mc="http://schemas.openxmlformats.org/markup-compatibility/2006" xmlns:a14="http://schemas.microsoft.com/office/drawing/2010/main">
        <mc:Choice Requires="a14">
          <p:sp>
            <p:nvSpPr>
              <p:cNvPr id="9" name="线形标注 2 8"/>
              <p:cNvSpPr/>
              <p:nvPr/>
            </p:nvSpPr>
            <p:spPr>
              <a:xfrm>
                <a:off x="9114503" y="1203649"/>
                <a:ext cx="2831691" cy="929951"/>
              </a:xfrm>
              <a:prstGeom prst="borderCallout2">
                <a:avLst>
                  <a:gd name="adj1" fmla="val 18750"/>
                  <a:gd name="adj2" fmla="val -8333"/>
                  <a:gd name="adj3" fmla="val 18750"/>
                  <a:gd name="adj4" fmla="val -16667"/>
                  <a:gd name="adj5" fmla="val 133503"/>
                  <a:gd name="adj6" fmla="val -69410"/>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1" smtClean="0">
                          <a:solidFill>
                            <a:schemeClr val="accent4">
                              <a:lumMod val="60000"/>
                              <a:lumOff val="40000"/>
                            </a:schemeClr>
                          </a:solidFill>
                          <a:latin typeface="Cambria Math"/>
                        </a:rPr>
                        <m:t>𝑨</m:t>
                      </m:r>
                      <m:r>
                        <a:rPr lang="en-US" altLang="zh-CN" sz="2800" b="1" i="1" smtClean="0">
                          <a:solidFill>
                            <a:schemeClr val="accent4">
                              <a:lumMod val="60000"/>
                              <a:lumOff val="40000"/>
                            </a:schemeClr>
                          </a:solidFill>
                          <a:latin typeface="Cambria Math"/>
                        </a:rPr>
                        <m:t>=</m:t>
                      </m:r>
                      <m:r>
                        <a:rPr lang="en-US" altLang="zh-CN" sz="2800" b="1" i="1" smtClean="0">
                          <a:solidFill>
                            <a:schemeClr val="accent4">
                              <a:lumMod val="60000"/>
                              <a:lumOff val="40000"/>
                            </a:schemeClr>
                          </a:solidFill>
                          <a:latin typeface="Cambria Math"/>
                        </a:rPr>
                        <m:t>𝑨</m:t>
                      </m:r>
                      <m:d>
                        <m:dPr>
                          <m:ctrlPr>
                            <a:rPr lang="en-US" altLang="zh-CN" sz="2800" b="1" i="1" smtClean="0">
                              <a:solidFill>
                                <a:schemeClr val="accent4">
                                  <a:lumMod val="60000"/>
                                  <a:lumOff val="40000"/>
                                </a:schemeClr>
                              </a:solidFill>
                              <a:latin typeface="Cambria Math"/>
                            </a:rPr>
                          </m:ctrlPr>
                        </m:dPr>
                        <m:e>
                          <m:r>
                            <a:rPr lang="en-US" altLang="zh-CN" sz="2800" b="1" i="1" smtClean="0">
                              <a:solidFill>
                                <a:schemeClr val="accent4">
                                  <a:lumMod val="60000"/>
                                  <a:lumOff val="40000"/>
                                </a:schemeClr>
                              </a:solidFill>
                              <a:latin typeface="Cambria Math"/>
                            </a:rPr>
                            <m:t>𝑩</m:t>
                          </m:r>
                          <m:r>
                            <a:rPr lang="en-US" altLang="zh-CN" sz="2800" b="1" i="1" smtClean="0">
                              <a:solidFill>
                                <a:schemeClr val="accent4">
                                  <a:lumMod val="60000"/>
                                  <a:lumOff val="40000"/>
                                </a:schemeClr>
                              </a:solidFill>
                              <a:latin typeface="Cambria Math"/>
                            </a:rPr>
                            <m:t>+</m:t>
                          </m:r>
                          <m:acc>
                            <m:accPr>
                              <m:chr m:val="̅"/>
                              <m:ctrlPr>
                                <a:rPr lang="en-US" altLang="zh-CN" sz="2800" b="1" i="1" smtClean="0">
                                  <a:solidFill>
                                    <a:schemeClr val="accent4">
                                      <a:lumMod val="60000"/>
                                      <a:lumOff val="40000"/>
                                    </a:schemeClr>
                                  </a:solidFill>
                                  <a:latin typeface="Cambria Math"/>
                                </a:rPr>
                              </m:ctrlPr>
                            </m:accPr>
                            <m:e>
                              <m:r>
                                <a:rPr lang="en-US" altLang="zh-CN" sz="2800" b="1" i="1" smtClean="0">
                                  <a:solidFill>
                                    <a:schemeClr val="accent4">
                                      <a:lumMod val="60000"/>
                                      <a:lumOff val="40000"/>
                                    </a:schemeClr>
                                  </a:solidFill>
                                  <a:latin typeface="Cambria Math"/>
                                </a:rPr>
                                <m:t>𝑩</m:t>
                              </m:r>
                            </m:e>
                          </m:acc>
                        </m:e>
                      </m:d>
                    </m:oMath>
                  </m:oMathPara>
                </a14:m>
                <a:endParaRPr lang="en-US" altLang="zh-CN" sz="2800" b="1" i="1" dirty="0" smtClean="0">
                  <a:solidFill>
                    <a:schemeClr val="accent4">
                      <a:lumMod val="60000"/>
                      <a:lumOff val="40000"/>
                    </a:schemeClr>
                  </a:solidFill>
                  <a:latin typeface="Cambria Math"/>
                </a:endParaRPr>
              </a:p>
              <a:p>
                <a:pPr algn="ctr"/>
                <a14:m>
                  <m:oMath xmlns:m="http://schemas.openxmlformats.org/officeDocument/2006/math">
                    <m:r>
                      <a:rPr lang="en-US" altLang="zh-CN" sz="2800" b="1" i="1" smtClean="0">
                        <a:solidFill>
                          <a:schemeClr val="accent4">
                            <a:lumMod val="60000"/>
                            <a:lumOff val="40000"/>
                          </a:schemeClr>
                        </a:solidFill>
                        <a:latin typeface="Cambria Math"/>
                      </a:rPr>
                      <m:t>=</m:t>
                    </m:r>
                    <m:r>
                      <a:rPr lang="en-US" altLang="zh-CN" sz="2800" b="1" i="1">
                        <a:solidFill>
                          <a:schemeClr val="accent4">
                            <a:lumMod val="60000"/>
                            <a:lumOff val="40000"/>
                          </a:schemeClr>
                        </a:solidFill>
                        <a:latin typeface="Cambria Math"/>
                      </a:rPr>
                      <m:t>𝑨𝑩</m:t>
                    </m:r>
                    <m:r>
                      <a:rPr lang="en-US" altLang="zh-CN" sz="2800" b="1" i="1">
                        <a:solidFill>
                          <a:schemeClr val="accent4">
                            <a:lumMod val="60000"/>
                            <a:lumOff val="40000"/>
                          </a:schemeClr>
                        </a:solidFill>
                        <a:latin typeface="Cambria Math"/>
                      </a:rPr>
                      <m:t>+</m:t>
                    </m:r>
                    <m:r>
                      <a:rPr lang="en-US" altLang="zh-CN" sz="2800" b="1" i="1" smtClean="0">
                        <a:solidFill>
                          <a:schemeClr val="accent4">
                            <a:lumMod val="60000"/>
                            <a:lumOff val="40000"/>
                          </a:schemeClr>
                        </a:solidFill>
                        <a:latin typeface="Cambria Math"/>
                      </a:rPr>
                      <m:t>𝑨</m:t>
                    </m:r>
                    <m:acc>
                      <m:accPr>
                        <m:chr m:val="̅"/>
                        <m:ctrlPr>
                          <a:rPr lang="en-US" altLang="zh-CN" sz="2800" b="1" i="1">
                            <a:solidFill>
                              <a:schemeClr val="accent4">
                                <a:lumMod val="60000"/>
                                <a:lumOff val="40000"/>
                              </a:schemeClr>
                            </a:solidFill>
                            <a:latin typeface="Cambria Math"/>
                          </a:rPr>
                        </m:ctrlPr>
                      </m:accPr>
                      <m:e>
                        <m:r>
                          <a:rPr lang="en-US" altLang="zh-CN" sz="2800" b="1" i="1">
                            <a:solidFill>
                              <a:schemeClr val="accent4">
                                <a:lumMod val="60000"/>
                                <a:lumOff val="40000"/>
                              </a:schemeClr>
                            </a:solidFill>
                            <a:latin typeface="Cambria Math"/>
                          </a:rPr>
                          <m:t>𝑩</m:t>
                        </m:r>
                      </m:e>
                    </m:acc>
                  </m:oMath>
                </a14:m>
                <a:r>
                  <a:rPr lang="zh-CN" altLang="en-US" sz="2800" b="1" dirty="0" smtClean="0">
                    <a:solidFill>
                      <a:schemeClr val="accent4">
                        <a:lumMod val="60000"/>
                        <a:lumOff val="40000"/>
                      </a:schemeClr>
                    </a:solidFill>
                    <a:latin typeface="微软雅黑" panose="020B0503020204020204" pitchFamily="34" charset="-122"/>
                    <a:ea typeface="微软雅黑" panose="020B0503020204020204" pitchFamily="34" charset="-122"/>
                  </a:rPr>
                  <a:t> </a:t>
                </a:r>
                <a:endParaRPr lang="zh-CN" altLang="en-US" sz="2800" b="1"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mc:Choice>
        <mc:Fallback xmlns="">
          <p:sp>
            <p:nvSpPr>
              <p:cNvPr id="9" name="线形标注 2 8"/>
              <p:cNvSpPr>
                <a:spLocks noRot="1" noChangeAspect="1" noMove="1" noResize="1" noEditPoints="1" noAdjustHandles="1" noChangeArrowheads="1" noChangeShapeType="1" noTextEdit="1"/>
              </p:cNvSpPr>
              <p:nvPr/>
            </p:nvSpPr>
            <p:spPr>
              <a:xfrm>
                <a:off x="9114503" y="1203649"/>
                <a:ext cx="2831691" cy="929951"/>
              </a:xfrm>
              <a:prstGeom prst="borderCallout2">
                <a:avLst>
                  <a:gd name="adj1" fmla="val 18750"/>
                  <a:gd name="adj2" fmla="val -8333"/>
                  <a:gd name="adj3" fmla="val 18750"/>
                  <a:gd name="adj4" fmla="val -16667"/>
                  <a:gd name="adj5" fmla="val 133503"/>
                  <a:gd name="adj6" fmla="val -69410"/>
                </a:avLst>
              </a:prstGeom>
              <a:blipFill rotWithShape="1">
                <a:blip r:embed="rId4"/>
                <a:stretch>
                  <a:fillRect/>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77269" y="5986787"/>
                <a:ext cx="4626372" cy="462434"/>
              </a:xfrm>
              <a:prstGeom prst="rect">
                <a:avLst/>
              </a:prstGeom>
              <a:solidFill>
                <a:srgbClr val="21509E"/>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smtClean="0">
                          <a:solidFill>
                            <a:schemeClr val="accent4">
                              <a:lumMod val="60000"/>
                              <a:lumOff val="40000"/>
                            </a:schemeClr>
                          </a:solidFill>
                          <a:latin typeface="Cambria Math"/>
                          <a:ea typeface="微软雅黑" panose="020B0503020204020204" pitchFamily="34" charset="-122"/>
                        </a:rPr>
                        <m:t>𝑨</m:t>
                      </m:r>
                      <m:acc>
                        <m:accPr>
                          <m:chr m:val="̅"/>
                          <m:ctrlPr>
                            <a:rPr lang="en-US" altLang="zh-CN" sz="2400" b="1" i="1">
                              <a:solidFill>
                                <a:schemeClr val="accent4">
                                  <a:lumMod val="60000"/>
                                  <a:lumOff val="40000"/>
                                </a:schemeClr>
                              </a:solidFill>
                              <a:latin typeface="Cambria Math"/>
                              <a:ea typeface="微软雅黑" panose="020B0503020204020204" pitchFamily="34" charset="-122"/>
                            </a:rPr>
                          </m:ctrlPr>
                        </m:accPr>
                        <m:e>
                          <m:r>
                            <a:rPr lang="en-US" altLang="zh-CN" sz="2400" b="1">
                              <a:solidFill>
                                <a:schemeClr val="accent4">
                                  <a:lumMod val="60000"/>
                                  <a:lumOff val="40000"/>
                                </a:schemeClr>
                              </a:solidFill>
                              <a:latin typeface="Cambria Math"/>
                              <a:ea typeface="微软雅黑" panose="020B0503020204020204" pitchFamily="34" charset="-122"/>
                            </a:rPr>
                            <m:t>𝑪</m:t>
                          </m:r>
                        </m:e>
                      </m:acc>
                      <m:r>
                        <a:rPr lang="en-US" altLang="zh-CN" sz="2400" b="0" i="0" smtClean="0">
                          <a:solidFill>
                            <a:schemeClr val="accent4">
                              <a:lumMod val="60000"/>
                              <a:lumOff val="40000"/>
                            </a:schemeClr>
                          </a:solidFill>
                          <a:latin typeface="Cambria Math"/>
                          <a:ea typeface="微软雅黑" panose="020B0503020204020204" pitchFamily="34" charset="-122"/>
                        </a:rPr>
                        <m:t>=</m:t>
                      </m:r>
                      <m:r>
                        <a:rPr lang="en-US" altLang="zh-CN" sz="2400" b="1">
                          <a:solidFill>
                            <a:schemeClr val="accent4">
                              <a:lumMod val="60000"/>
                              <a:lumOff val="40000"/>
                            </a:schemeClr>
                          </a:solidFill>
                          <a:latin typeface="Cambria Math"/>
                          <a:ea typeface="微软雅黑" panose="020B0503020204020204" pitchFamily="34" charset="-122"/>
                        </a:rPr>
                        <m:t>𝑨</m:t>
                      </m:r>
                      <m:acc>
                        <m:accPr>
                          <m:chr m:val="̅"/>
                          <m:ctrlPr>
                            <a:rPr lang="en-US" altLang="zh-CN" sz="2400" b="1" i="1">
                              <a:solidFill>
                                <a:schemeClr val="accent4">
                                  <a:lumMod val="60000"/>
                                  <a:lumOff val="40000"/>
                                </a:schemeClr>
                              </a:solidFill>
                              <a:latin typeface="Cambria Math"/>
                              <a:ea typeface="微软雅黑" panose="020B0503020204020204" pitchFamily="34" charset="-122"/>
                            </a:rPr>
                          </m:ctrlPr>
                        </m:accPr>
                        <m:e>
                          <m:r>
                            <a:rPr lang="en-US" altLang="zh-CN" sz="2400" b="1">
                              <a:solidFill>
                                <a:schemeClr val="accent4">
                                  <a:lumMod val="60000"/>
                                  <a:lumOff val="40000"/>
                                </a:schemeClr>
                              </a:solidFill>
                              <a:latin typeface="Cambria Math"/>
                              <a:ea typeface="微软雅黑" panose="020B0503020204020204" pitchFamily="34" charset="-122"/>
                            </a:rPr>
                            <m:t>𝑪</m:t>
                          </m:r>
                        </m:e>
                      </m:acc>
                      <m:r>
                        <a:rPr lang="en-US" altLang="zh-CN" sz="2400" b="1" i="1" smtClean="0">
                          <a:solidFill>
                            <a:schemeClr val="accent4">
                              <a:lumMod val="60000"/>
                              <a:lumOff val="40000"/>
                            </a:schemeClr>
                          </a:solidFill>
                          <a:latin typeface="Cambria Math"/>
                          <a:ea typeface="微软雅黑" panose="020B0503020204020204" pitchFamily="34" charset="-122"/>
                        </a:rPr>
                        <m:t>(</m:t>
                      </m:r>
                      <m:r>
                        <a:rPr lang="en-US" altLang="zh-CN" sz="2400" b="1" i="1" smtClean="0">
                          <a:solidFill>
                            <a:schemeClr val="accent4">
                              <a:lumMod val="60000"/>
                              <a:lumOff val="40000"/>
                            </a:schemeClr>
                          </a:solidFill>
                          <a:latin typeface="Cambria Math"/>
                          <a:ea typeface="微软雅黑" panose="020B0503020204020204" pitchFamily="34" charset="-122"/>
                        </a:rPr>
                        <m:t>𝑩</m:t>
                      </m:r>
                      <m:r>
                        <a:rPr lang="en-US" altLang="zh-CN" sz="2400" b="1" i="1" smtClean="0">
                          <a:solidFill>
                            <a:schemeClr val="accent4">
                              <a:lumMod val="60000"/>
                              <a:lumOff val="40000"/>
                            </a:schemeClr>
                          </a:solidFill>
                          <a:latin typeface="Cambria Math"/>
                          <a:ea typeface="微软雅黑" panose="020B0503020204020204" pitchFamily="34" charset="-122"/>
                        </a:rPr>
                        <m:t>+</m:t>
                      </m:r>
                      <m:acc>
                        <m:accPr>
                          <m:chr m:val="̅"/>
                          <m:ctrlPr>
                            <a:rPr lang="en-US" altLang="zh-CN" sz="2400" b="1" i="1" smtClean="0">
                              <a:solidFill>
                                <a:schemeClr val="accent4">
                                  <a:lumMod val="60000"/>
                                  <a:lumOff val="40000"/>
                                </a:schemeClr>
                              </a:solidFill>
                              <a:latin typeface="Cambria Math"/>
                              <a:ea typeface="微软雅黑" panose="020B0503020204020204" pitchFamily="34" charset="-122"/>
                            </a:rPr>
                          </m:ctrlPr>
                        </m:accPr>
                        <m:e>
                          <m:r>
                            <a:rPr lang="en-US" altLang="zh-CN" sz="2400" b="1" i="1" smtClean="0">
                              <a:solidFill>
                                <a:schemeClr val="accent4">
                                  <a:lumMod val="60000"/>
                                  <a:lumOff val="40000"/>
                                </a:schemeClr>
                              </a:solidFill>
                              <a:latin typeface="Cambria Math"/>
                              <a:ea typeface="微软雅黑" panose="020B0503020204020204" pitchFamily="34" charset="-122"/>
                            </a:rPr>
                            <m:t>𝑩</m:t>
                          </m:r>
                        </m:e>
                      </m:acc>
                      <m:r>
                        <a:rPr lang="en-US" altLang="zh-CN" sz="2400" b="1" i="1" smtClean="0">
                          <a:solidFill>
                            <a:schemeClr val="accent4">
                              <a:lumMod val="60000"/>
                              <a:lumOff val="40000"/>
                            </a:schemeClr>
                          </a:solidFill>
                          <a:latin typeface="Cambria Math"/>
                          <a:ea typeface="微软雅黑" panose="020B0503020204020204" pitchFamily="34" charset="-122"/>
                        </a:rPr>
                        <m:t>)</m:t>
                      </m:r>
                      <m:acc>
                        <m:accPr>
                          <m:chr m:val="̅"/>
                          <m:ctrlPr>
                            <a:rPr lang="en-US" altLang="zh-CN" sz="2400" b="1" i="1">
                              <a:solidFill>
                                <a:schemeClr val="accent4">
                                  <a:lumMod val="60000"/>
                                  <a:lumOff val="40000"/>
                                </a:schemeClr>
                              </a:solidFill>
                              <a:latin typeface="Cambria Math"/>
                              <a:ea typeface="微软雅黑" panose="020B0503020204020204" pitchFamily="34" charset="-122"/>
                            </a:rPr>
                          </m:ctrlPr>
                        </m:accPr>
                        <m:e>
                          <m:r>
                            <a:rPr lang="en-US" altLang="zh-CN" sz="2400" b="1">
                              <a:solidFill>
                                <a:schemeClr val="accent4">
                                  <a:lumMod val="60000"/>
                                  <a:lumOff val="40000"/>
                                </a:schemeClr>
                              </a:solidFill>
                              <a:latin typeface="Cambria Math"/>
                              <a:ea typeface="微软雅黑" panose="020B0503020204020204" pitchFamily="34" charset="-122"/>
                            </a:rPr>
                            <m:t>𝑪</m:t>
                          </m:r>
                        </m:e>
                      </m:acc>
                      <m:r>
                        <a:rPr lang="en-US" altLang="zh-CN" sz="2400" b="1" i="1">
                          <a:solidFill>
                            <a:schemeClr val="accent4">
                              <a:lumMod val="60000"/>
                              <a:lumOff val="40000"/>
                            </a:schemeClr>
                          </a:solidFill>
                          <a:latin typeface="Cambria Math"/>
                          <a:ea typeface="微软雅黑" panose="020B0503020204020204" pitchFamily="34" charset="-122"/>
                        </a:rPr>
                        <m:t>(</m:t>
                      </m:r>
                      <m:r>
                        <a:rPr lang="en-US" altLang="zh-CN" sz="2400" b="1" i="1" smtClean="0">
                          <a:solidFill>
                            <a:schemeClr val="accent4">
                              <a:lumMod val="60000"/>
                              <a:lumOff val="40000"/>
                            </a:schemeClr>
                          </a:solidFill>
                          <a:latin typeface="Cambria Math"/>
                          <a:ea typeface="微软雅黑" panose="020B0503020204020204" pitchFamily="34" charset="-122"/>
                        </a:rPr>
                        <m:t>𝑫</m:t>
                      </m:r>
                      <m:r>
                        <a:rPr lang="en-US" altLang="zh-CN" sz="2400" b="1" i="1">
                          <a:solidFill>
                            <a:schemeClr val="accent4">
                              <a:lumMod val="60000"/>
                              <a:lumOff val="40000"/>
                            </a:schemeClr>
                          </a:solidFill>
                          <a:latin typeface="Cambria Math"/>
                          <a:ea typeface="微软雅黑" panose="020B0503020204020204" pitchFamily="34" charset="-122"/>
                        </a:rPr>
                        <m:t>+</m:t>
                      </m:r>
                      <m:acc>
                        <m:accPr>
                          <m:chr m:val="̅"/>
                          <m:ctrlPr>
                            <a:rPr lang="en-US" altLang="zh-CN" sz="2400" b="1" i="1">
                              <a:solidFill>
                                <a:schemeClr val="accent4">
                                  <a:lumMod val="60000"/>
                                  <a:lumOff val="40000"/>
                                </a:schemeClr>
                              </a:solidFill>
                              <a:latin typeface="Cambria Math"/>
                              <a:ea typeface="微软雅黑" panose="020B0503020204020204" pitchFamily="34" charset="-122"/>
                            </a:rPr>
                          </m:ctrlPr>
                        </m:accPr>
                        <m:e>
                          <m:r>
                            <a:rPr lang="en-US" altLang="zh-CN" sz="2400" b="1" i="1" smtClean="0">
                              <a:solidFill>
                                <a:schemeClr val="accent4">
                                  <a:lumMod val="60000"/>
                                  <a:lumOff val="40000"/>
                                </a:schemeClr>
                              </a:solidFill>
                              <a:latin typeface="Cambria Math"/>
                              <a:ea typeface="微软雅黑" panose="020B0503020204020204" pitchFamily="34" charset="-122"/>
                            </a:rPr>
                            <m:t>𝑫</m:t>
                          </m:r>
                        </m:e>
                      </m:acc>
                      <m:r>
                        <a:rPr lang="en-US" altLang="zh-CN" sz="2400" b="1" i="1">
                          <a:solidFill>
                            <a:schemeClr val="accent4">
                              <a:lumMod val="60000"/>
                              <a:lumOff val="40000"/>
                            </a:schemeClr>
                          </a:solidFill>
                          <a:latin typeface="Cambria Math"/>
                          <a:ea typeface="微软雅黑" panose="020B0503020204020204" pitchFamily="34" charset="-122"/>
                        </a:rPr>
                        <m:t>)</m:t>
                      </m:r>
                    </m:oMath>
                  </m:oMathPara>
                </a14:m>
                <a:endParaRPr lang="zh-CN" altLang="en-US" sz="2400" dirty="0">
                  <a:solidFill>
                    <a:schemeClr val="accent4">
                      <a:lumMod val="60000"/>
                      <a:lumOff val="40000"/>
                    </a:schemeClr>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177269" y="5986787"/>
                <a:ext cx="4626372" cy="462434"/>
              </a:xfrm>
              <a:prstGeom prst="rect">
                <a:avLst/>
              </a:prstGeom>
              <a:blipFill rotWithShape="1">
                <a:blip r:embed="rId5"/>
                <a:stretch>
                  <a:fillRect b="-17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574332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circle(in)">
                                      <p:cBhvr>
                                        <p:cTn id="26" dur="2000"/>
                                        <p:tgtEl>
                                          <p:spTgt spid="36"/>
                                        </p:tgtEl>
                                      </p:cBhvr>
                                    </p:animEffect>
                                  </p:childTnLst>
                                </p:cTn>
                              </p:par>
                              <p:par>
                                <p:cTn id="27" presetID="6" presetClass="entr" presetSubtype="16"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circle(in)">
                                      <p:cBhvr>
                                        <p:cTn id="29" dur="2000"/>
                                        <p:tgtEl>
                                          <p:spTgt spid="5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circle(in)">
                                      <p:cBhvr>
                                        <p:cTn id="32" dur="2000"/>
                                        <p:tgtEl>
                                          <p:spTgt spid="51"/>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circle(in)">
                                      <p:cBhvr>
                                        <p:cTn id="35" dur="2000"/>
                                        <p:tgtEl>
                                          <p:spTgt spid="52"/>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circle(in)">
                                      <p:cBhvr>
                                        <p:cTn id="38" dur="2000"/>
                                        <p:tgtEl>
                                          <p:spTgt spid="53"/>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circle(in)">
                                      <p:cBhvr>
                                        <p:cTn id="41" dur="2000"/>
                                        <p:tgtEl>
                                          <p:spTgt spid="54"/>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circle(in)">
                                      <p:cBhvr>
                                        <p:cTn id="44" dur="2000"/>
                                        <p:tgtEl>
                                          <p:spTgt spid="55"/>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circle(in)">
                                      <p:cBhvr>
                                        <p:cTn id="47" dur="2000"/>
                                        <p:tgtEl>
                                          <p:spTgt spid="56"/>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circle(in)">
                                      <p:cBhvr>
                                        <p:cTn id="50" dur="2000"/>
                                        <p:tgtEl>
                                          <p:spTgt spid="57"/>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circle(in)">
                                      <p:cBhvr>
                                        <p:cTn id="53" dur="2000"/>
                                        <p:tgtEl>
                                          <p:spTgt spid="58"/>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circle(in)">
                                      <p:cBhvr>
                                        <p:cTn id="56" dur="2000"/>
                                        <p:tgtEl>
                                          <p:spTgt spid="59"/>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circle(in)">
                                      <p:cBhvr>
                                        <p:cTn id="59" dur="2000"/>
                                        <p:tgtEl>
                                          <p:spTgt spid="60"/>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circle(in)">
                                      <p:cBhvr>
                                        <p:cTn id="62" dur="2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51" grpId="0"/>
      <p:bldP spid="52" grpId="0"/>
      <p:bldP spid="53" grpId="0"/>
      <p:bldP spid="54" grpId="0"/>
      <p:bldP spid="55" grpId="0"/>
      <p:bldP spid="56" grpId="0"/>
      <p:bldP spid="57" grpId="0"/>
      <p:bldP spid="58" grpId="0"/>
      <p:bldP spid="59" grpId="0"/>
      <p:bldP spid="60" grpId="0"/>
      <p:bldP spid="61" grpId="0"/>
      <p:bldP spid="9" grpId="0" animBg="1"/>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106</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7708683"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       </a:t>
            </a:r>
            <a:r>
              <a:rPr lang="en-US" altLang="zh-CN" sz="2400" dirty="0" smtClean="0">
                <a:solidFill>
                  <a:srgbClr val="FF0000"/>
                </a:solidFill>
              </a:rPr>
              <a:t>2</a:t>
            </a:r>
            <a:r>
              <a:rPr lang="zh-CN" altLang="en-US" sz="2400" dirty="0" smtClean="0">
                <a:solidFill>
                  <a:srgbClr val="FF0000"/>
                </a:solidFill>
              </a:rPr>
              <a:t>、逻辑函数</a:t>
            </a:r>
            <a:r>
              <a:rPr lang="zh-CN" altLang="en-US" sz="2400" dirty="0">
                <a:solidFill>
                  <a:srgbClr val="FF0000"/>
                </a:solidFill>
              </a:rPr>
              <a:t>在卡诺图上的表示</a:t>
            </a:r>
            <a:endParaRPr lang="zh-CN" altLang="en-US"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1022554" y="1044110"/>
            <a:ext cx="10019072" cy="581057"/>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3</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任意与或表达式</a:t>
            </a:r>
            <a:r>
              <a:rPr lang="zh-CN" altLang="en-US" sz="2400" b="1" dirty="0">
                <a:latin typeface="微软雅黑" panose="020B0503020204020204" pitchFamily="34" charset="-122"/>
                <a:ea typeface="微软雅黑" panose="020B0503020204020204" pitchFamily="34" charset="-122"/>
              </a:rPr>
              <a:t>在卡诺图上的</a:t>
            </a:r>
            <a:r>
              <a:rPr lang="zh-CN" altLang="en-US" sz="2400" b="1" dirty="0" smtClean="0">
                <a:latin typeface="微软雅黑" panose="020B0503020204020204" pitchFamily="34" charset="-122"/>
                <a:ea typeface="微软雅黑" panose="020B0503020204020204" pitchFamily="34" charset="-122"/>
              </a:rPr>
              <a:t>表示</a:t>
            </a:r>
            <a:endParaRPr lang="zh-CN" altLang="en-US" sz="2400" b="1" dirty="0">
              <a:latin typeface="微软雅黑" panose="020B0503020204020204" pitchFamily="34" charset="-122"/>
              <a:ea typeface="微软雅黑" panose="020B0503020204020204" pitchFamily="34" charset="-122"/>
            </a:endParaRPr>
          </a:p>
        </p:txBody>
      </p:sp>
      <p:sp>
        <p:nvSpPr>
          <p:cNvPr id="9" name="矩形 8"/>
          <p:cNvSpPr/>
          <p:nvPr/>
        </p:nvSpPr>
        <p:spPr>
          <a:xfrm>
            <a:off x="1022554" y="1718297"/>
            <a:ext cx="6096000" cy="646331"/>
          </a:xfrm>
          <a:prstGeom prst="rect">
            <a:avLst/>
          </a:prstGeom>
        </p:spPr>
        <p:txBody>
          <a:bodyPr>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2.24】</a:t>
            </a:r>
            <a:r>
              <a:rPr lang="zh-CN" altLang="en-US" sz="2400" b="1" dirty="0" smtClean="0">
                <a:latin typeface="微软雅黑" panose="020B0503020204020204" pitchFamily="34" charset="-122"/>
                <a:ea typeface="微软雅黑" panose="020B0503020204020204" pitchFamily="34" charset="-122"/>
              </a:rPr>
              <a:t>画出下列逻辑函数的卡</a:t>
            </a:r>
            <a:r>
              <a:rPr lang="zh-CN" altLang="en-US" sz="2400" b="1" dirty="0">
                <a:latin typeface="微软雅黑" panose="020B0503020204020204" pitchFamily="34" charset="-122"/>
                <a:ea typeface="微软雅黑" panose="020B0503020204020204" pitchFamily="34" charset="-122"/>
              </a:rPr>
              <a:t>诺图。</a:t>
            </a:r>
            <a:endParaRPr lang="en-US" altLang="zh-CN" sz="2400" b="1" dirty="0">
              <a:latin typeface="微软雅黑" panose="020B0503020204020204" pitchFamily="34" charset="-122"/>
              <a:ea typeface="微软雅黑" panose="020B0503020204020204" pitchFamily="34" charset="-122"/>
            </a:endParaRPr>
          </a:p>
        </p:txBody>
      </p:sp>
      <p:graphicFrame>
        <p:nvGraphicFramePr>
          <p:cNvPr id="37" name="表格 36"/>
          <p:cNvGraphicFramePr>
            <a:graphicFrameLocks noGrp="1"/>
          </p:cNvGraphicFramePr>
          <p:nvPr>
            <p:extLst>
              <p:ext uri="{D42A27DB-BD31-4B8C-83A1-F6EECF244321}">
                <p14:modId xmlns:p14="http://schemas.microsoft.com/office/powerpoint/2010/main" val="158095203"/>
              </p:ext>
            </p:extLst>
          </p:nvPr>
        </p:nvGraphicFramePr>
        <p:xfrm>
          <a:off x="8658754" y="4151511"/>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1</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chemeClr val="accent4">
                              <a:lumMod val="75000"/>
                            </a:schemeClr>
                          </a:solidFill>
                          <a:latin typeface="华文中宋" panose="02010600040101010101" pitchFamily="2" charset="-122"/>
                          <a:ea typeface="华文中宋" panose="02010600040101010101" pitchFamily="2" charset="-122"/>
                        </a:rPr>
                        <a:t>1</a:t>
                      </a: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chemeClr val="accent4">
                              <a:lumMod val="75000"/>
                            </a:schemeClr>
                          </a:solidFill>
                          <a:latin typeface="华文中宋" panose="02010600040101010101" pitchFamily="2" charset="-122"/>
                          <a:ea typeface="华文中宋" panose="02010600040101010101" pitchFamily="2" charset="-122"/>
                        </a:rPr>
                        <a:t>1</a:t>
                      </a: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1</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solidFill>
                            <a:schemeClr val="accent4">
                              <a:lumMod val="75000"/>
                            </a:schemeClr>
                          </a:solidFill>
                          <a:latin typeface="华文中宋" panose="02010600040101010101" pitchFamily="2" charset="-122"/>
                          <a:ea typeface="华文中宋" panose="02010600040101010101" pitchFamily="2" charset="-122"/>
                        </a:rPr>
                        <a:t>1</a:t>
                      </a: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38" name="直接连接符 8"/>
          <p:cNvCxnSpPr>
            <a:cxnSpLocks noChangeShapeType="1"/>
          </p:cNvCxnSpPr>
          <p:nvPr/>
        </p:nvCxnSpPr>
        <p:spPr bwMode="auto">
          <a:xfrm rot="16200000" flipV="1">
            <a:off x="8267833" y="3767709"/>
            <a:ext cx="392907" cy="357187"/>
          </a:xfrm>
          <a:prstGeom prst="line">
            <a:avLst/>
          </a:prstGeom>
          <a:noFill/>
          <a:ln w="28575" algn="ctr">
            <a:solidFill>
              <a:srgbClr val="0000CC"/>
            </a:solidFill>
            <a:round/>
            <a:headEnd/>
            <a:tailEnd/>
          </a:ln>
        </p:spPr>
      </p:cxnSp>
      <p:sp>
        <p:nvSpPr>
          <p:cNvPr id="39" name="TextBox 9"/>
          <p:cNvSpPr txBox="1">
            <a:spLocks noChangeArrowheads="1"/>
          </p:cNvSpPr>
          <p:nvPr/>
        </p:nvSpPr>
        <p:spPr bwMode="auto">
          <a:xfrm>
            <a:off x="8757179" y="378162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40" name="TextBox 10"/>
          <p:cNvSpPr txBox="1">
            <a:spLocks noChangeArrowheads="1"/>
          </p:cNvSpPr>
          <p:nvPr/>
        </p:nvSpPr>
        <p:spPr bwMode="auto">
          <a:xfrm>
            <a:off x="9346142" y="378162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41" name="TextBox 11"/>
          <p:cNvSpPr txBox="1">
            <a:spLocks noChangeArrowheads="1"/>
          </p:cNvSpPr>
          <p:nvPr/>
        </p:nvSpPr>
        <p:spPr bwMode="auto">
          <a:xfrm>
            <a:off x="10505017" y="378162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42" name="TextBox 12"/>
          <p:cNvSpPr txBox="1">
            <a:spLocks noChangeArrowheads="1"/>
          </p:cNvSpPr>
          <p:nvPr/>
        </p:nvSpPr>
        <p:spPr bwMode="auto">
          <a:xfrm>
            <a:off x="9933517" y="3781624"/>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43" name="TextBox 13"/>
          <p:cNvSpPr txBox="1">
            <a:spLocks noChangeArrowheads="1"/>
          </p:cNvSpPr>
          <p:nvPr/>
        </p:nvSpPr>
        <p:spPr bwMode="auto">
          <a:xfrm>
            <a:off x="8217429" y="418167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44" name="TextBox 14"/>
          <p:cNvSpPr txBox="1">
            <a:spLocks noChangeArrowheads="1"/>
          </p:cNvSpPr>
          <p:nvPr/>
        </p:nvSpPr>
        <p:spPr bwMode="auto">
          <a:xfrm>
            <a:off x="8217429" y="472424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45" name="TextBox 15"/>
          <p:cNvSpPr txBox="1">
            <a:spLocks noChangeArrowheads="1"/>
          </p:cNvSpPr>
          <p:nvPr/>
        </p:nvSpPr>
        <p:spPr bwMode="auto">
          <a:xfrm>
            <a:off x="8217429" y="580164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46" name="TextBox 16"/>
          <p:cNvSpPr txBox="1">
            <a:spLocks noChangeArrowheads="1"/>
          </p:cNvSpPr>
          <p:nvPr/>
        </p:nvSpPr>
        <p:spPr bwMode="auto">
          <a:xfrm>
            <a:off x="8234892" y="523882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47" name="TextBox 17"/>
          <p:cNvSpPr txBox="1">
            <a:spLocks noChangeArrowheads="1"/>
          </p:cNvSpPr>
          <p:nvPr/>
        </p:nvSpPr>
        <p:spPr bwMode="auto">
          <a:xfrm>
            <a:off x="8015393" y="3843536"/>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48" name="TextBox 18"/>
          <p:cNvSpPr txBox="1">
            <a:spLocks noChangeArrowheads="1"/>
          </p:cNvSpPr>
          <p:nvPr/>
        </p:nvSpPr>
        <p:spPr bwMode="auto">
          <a:xfrm>
            <a:off x="8362735" y="3559151"/>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49" name="TextBox 18"/>
          <p:cNvSpPr txBox="1">
            <a:spLocks noChangeArrowheads="1"/>
          </p:cNvSpPr>
          <p:nvPr/>
        </p:nvSpPr>
        <p:spPr bwMode="auto">
          <a:xfrm>
            <a:off x="7951914" y="3396452"/>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graphicFrame>
        <p:nvGraphicFramePr>
          <p:cNvPr id="12" name="对象 11"/>
          <p:cNvGraphicFramePr>
            <a:graphicFrameLocks noChangeAspect="1"/>
          </p:cNvGraphicFramePr>
          <p:nvPr>
            <p:extLst>
              <p:ext uri="{D42A27DB-BD31-4B8C-83A1-F6EECF244321}">
                <p14:modId xmlns:p14="http://schemas.microsoft.com/office/powerpoint/2010/main" val="697697732"/>
              </p:ext>
            </p:extLst>
          </p:nvPr>
        </p:nvGraphicFramePr>
        <p:xfrm>
          <a:off x="1897626" y="2387171"/>
          <a:ext cx="4498975" cy="528637"/>
        </p:xfrm>
        <a:graphic>
          <a:graphicData uri="http://schemas.openxmlformats.org/presentationml/2006/ole">
            <mc:AlternateContent xmlns:mc="http://schemas.openxmlformats.org/markup-compatibility/2006">
              <mc:Choice xmlns:v="urn:schemas-microsoft-com:vml" Requires="v">
                <p:oleObj spid="_x0000_s171043" name="公式" r:id="rId4" imgW="2006280" imgH="241200" progId="Equation.3">
                  <p:embed/>
                </p:oleObj>
              </mc:Choice>
              <mc:Fallback>
                <p:oleObj name="公式" r:id="rId4" imgW="20062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7626" y="2387171"/>
                        <a:ext cx="44989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4" name="矩形 33"/>
              <p:cNvSpPr/>
              <p:nvPr/>
            </p:nvSpPr>
            <p:spPr>
              <a:xfrm>
                <a:off x="991545" y="2974160"/>
                <a:ext cx="6756274" cy="1754326"/>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14:m>
                  <m:oMath xmlns:m="http://schemas.openxmlformats.org/officeDocument/2006/math">
                    <m:acc>
                      <m:accPr>
                        <m:chr m:val="̅"/>
                        <m:ctrlPr>
                          <a:rPr lang="en-US" altLang="zh-CN" sz="2400" b="1" i="1" smtClean="0">
                            <a:solidFill>
                              <a:srgbClr val="FF0000"/>
                            </a:solidFill>
                            <a:latin typeface="Cambria Math"/>
                            <a:ea typeface="微软雅黑" panose="020B0503020204020204" pitchFamily="34" charset="-122"/>
                          </a:rPr>
                        </m:ctrlPr>
                      </m:accPr>
                      <m:e>
                        <m:r>
                          <a:rPr lang="en-US" altLang="zh-CN" sz="2400" b="1">
                            <a:solidFill>
                              <a:srgbClr val="FF0000"/>
                            </a:solidFill>
                            <a:latin typeface="Cambria Math"/>
                            <a:ea typeface="微软雅黑" panose="020B0503020204020204" pitchFamily="34" charset="-122"/>
                          </a:rPr>
                          <m:t>𝑨</m:t>
                        </m:r>
                      </m:e>
                    </m:acc>
                    <m:r>
                      <a:rPr lang="en-US" altLang="zh-CN" sz="2400" b="1">
                        <a:solidFill>
                          <a:srgbClr val="FF0000"/>
                        </a:solidFill>
                        <a:latin typeface="Cambria Math"/>
                        <a:ea typeface="微软雅黑" panose="020B0503020204020204" pitchFamily="34" charset="-122"/>
                      </a:rPr>
                      <m:t>𝑩</m:t>
                    </m:r>
                  </m:oMath>
                </a14:m>
                <a:r>
                  <a:rPr lang="zh-CN" altLang="en-US" sz="2400" b="1" dirty="0">
                    <a:latin typeface="微软雅黑" panose="020B0503020204020204" pitchFamily="34" charset="-122"/>
                    <a:ea typeface="微软雅黑" panose="020B0503020204020204" pitchFamily="34" charset="-122"/>
                  </a:rPr>
                  <a:t>对应于</a:t>
                </a:r>
                <a:r>
                  <a:rPr lang="en-US" altLang="zh-CN" sz="2400" b="1" dirty="0" smtClean="0">
                    <a:latin typeface="微软雅黑" panose="020B0503020204020204" pitchFamily="34" charset="-122"/>
                    <a:ea typeface="微软雅黑" panose="020B0503020204020204" pitchFamily="34" charset="-122"/>
                  </a:rPr>
                  <a:t>A=0</a:t>
                </a:r>
                <a:r>
                  <a:rPr lang="zh-CN" altLang="en-US" sz="2400" b="1" dirty="0" smtClean="0">
                    <a:latin typeface="微软雅黑" panose="020B0503020204020204" pitchFamily="34" charset="-122"/>
                    <a:ea typeface="微软雅黑" panose="020B0503020204020204" pitchFamily="34" charset="-122"/>
                  </a:rPr>
                  <a:t>且</a:t>
                </a:r>
                <a:r>
                  <a:rPr lang="en-US" altLang="zh-CN" sz="2400" b="1" dirty="0" smtClean="0">
                    <a:latin typeface="微软雅黑" panose="020B0503020204020204" pitchFamily="34" charset="-122"/>
                    <a:ea typeface="微软雅黑" panose="020B0503020204020204" pitchFamily="34" charset="-122"/>
                  </a:rPr>
                  <a:t>B=1</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方格，有</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a:t>
                </a:r>
                <a:endParaRPr lang="en-US" altLang="zh-CN"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14:m>
                  <m:oMath xmlns:m="http://schemas.openxmlformats.org/officeDocument/2006/math">
                    <m:acc>
                      <m:accPr>
                        <m:chr m:val="̅"/>
                        <m:ctrlPr>
                          <a:rPr lang="en-US" altLang="zh-CN" sz="2400" b="1" i="1" smtClean="0">
                            <a:solidFill>
                              <a:srgbClr val="0000FF"/>
                            </a:solidFill>
                            <a:latin typeface="Cambria Math"/>
                            <a:ea typeface="微软雅黑" panose="020B0503020204020204" pitchFamily="34" charset="-122"/>
                          </a:rPr>
                        </m:ctrlPr>
                      </m:accPr>
                      <m:e>
                        <m:r>
                          <a:rPr lang="en-US" altLang="zh-CN" sz="2400" b="1" i="1" smtClean="0">
                            <a:solidFill>
                              <a:srgbClr val="0000FF"/>
                            </a:solidFill>
                            <a:latin typeface="Cambria Math"/>
                            <a:ea typeface="微软雅黑" panose="020B0503020204020204" pitchFamily="34" charset="-122"/>
                          </a:rPr>
                          <m:t>𝑩</m:t>
                        </m:r>
                      </m:e>
                    </m:acc>
                    <m:r>
                      <a:rPr lang="en-US" altLang="zh-CN" sz="2400" b="1" i="1" smtClean="0">
                        <a:solidFill>
                          <a:srgbClr val="0000FF"/>
                        </a:solidFill>
                        <a:latin typeface="Cambria Math"/>
                        <a:ea typeface="微软雅黑" panose="020B0503020204020204" pitchFamily="34" charset="-122"/>
                      </a:rPr>
                      <m:t>𝑪𝑫</m:t>
                    </m:r>
                  </m:oMath>
                </a14:m>
                <a:r>
                  <a:rPr lang="zh-CN" altLang="en-US" sz="2400" b="1" dirty="0">
                    <a:latin typeface="微软雅黑" panose="020B0503020204020204" pitchFamily="34" charset="-122"/>
                    <a:ea typeface="微软雅黑" panose="020B0503020204020204" pitchFamily="34" charset="-122"/>
                  </a:rPr>
                  <a:t>对应</a:t>
                </a:r>
                <a:r>
                  <a:rPr lang="zh-CN" altLang="en-US" sz="2400" b="1" dirty="0" smtClean="0">
                    <a:latin typeface="微软雅黑" panose="020B0503020204020204" pitchFamily="34" charset="-122"/>
                    <a:ea typeface="微软雅黑" panose="020B0503020204020204" pitchFamily="34" charset="-122"/>
                  </a:rPr>
                  <a:t>于</a:t>
                </a:r>
                <a:r>
                  <a:rPr lang="en-US" altLang="zh-CN" sz="2400" b="1" dirty="0" smtClean="0">
                    <a:latin typeface="微软雅黑" panose="020B0503020204020204" pitchFamily="34" charset="-122"/>
                    <a:ea typeface="微软雅黑" panose="020B0503020204020204" pitchFamily="34" charset="-122"/>
                  </a:rPr>
                  <a:t>B=0</a:t>
                </a:r>
                <a:r>
                  <a:rPr lang="zh-CN" altLang="en-US" sz="2400" b="1" dirty="0" smtClean="0">
                    <a:latin typeface="微软雅黑" panose="020B0503020204020204" pitchFamily="34" charset="-122"/>
                    <a:ea typeface="微软雅黑" panose="020B0503020204020204" pitchFamily="34" charset="-122"/>
                  </a:rPr>
                  <a:t>且</a:t>
                </a:r>
                <a:r>
                  <a:rPr lang="en-US" altLang="zh-CN" sz="2400" b="1" dirty="0" smtClean="0">
                    <a:latin typeface="微软雅黑" panose="020B0503020204020204" pitchFamily="34" charset="-122"/>
                    <a:ea typeface="微软雅黑" panose="020B0503020204020204" pitchFamily="34" charset="-122"/>
                  </a:rPr>
                  <a:t>C=1</a:t>
                </a:r>
                <a:r>
                  <a:rPr lang="zh-CN" altLang="en-US" sz="2400" b="1" dirty="0">
                    <a:latin typeface="微软雅黑" panose="020B0503020204020204" pitchFamily="34" charset="-122"/>
                    <a:ea typeface="微软雅黑" panose="020B0503020204020204" pitchFamily="34" charset="-122"/>
                  </a:rPr>
                  <a:t>且</a:t>
                </a:r>
                <a:r>
                  <a:rPr lang="en-US" altLang="zh-CN" sz="2400" b="1" dirty="0">
                    <a:latin typeface="微软雅黑" panose="020B0503020204020204" pitchFamily="34" charset="-122"/>
                    <a:ea typeface="微软雅黑" panose="020B0503020204020204" pitchFamily="34" charset="-122"/>
                  </a:rPr>
                  <a:t>D=1</a:t>
                </a:r>
                <a:r>
                  <a:rPr lang="zh-CN" altLang="en-US" sz="2400" b="1" dirty="0">
                    <a:latin typeface="微软雅黑" panose="020B0503020204020204" pitchFamily="34" charset="-122"/>
                    <a:ea typeface="微软雅黑" panose="020B0503020204020204" pitchFamily="34" charset="-122"/>
                  </a:rPr>
                  <a:t>的方格，有</a:t>
                </a:r>
                <a:r>
                  <a:rPr lang="en-US" altLang="zh-CN" sz="2400" b="1" dirty="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个</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14:m>
                  <m:oMath xmlns:m="http://schemas.openxmlformats.org/officeDocument/2006/math">
                    <m:r>
                      <a:rPr lang="en-US" altLang="zh-CN" sz="2400" b="1" i="1" smtClean="0">
                        <a:solidFill>
                          <a:schemeClr val="accent4">
                            <a:lumMod val="75000"/>
                          </a:schemeClr>
                        </a:solidFill>
                        <a:latin typeface="Cambria Math"/>
                        <a:ea typeface="微软雅黑" panose="020B0503020204020204" pitchFamily="34" charset="-122"/>
                      </a:rPr>
                      <m:t>𝑨𝑪</m:t>
                    </m:r>
                  </m:oMath>
                </a14:m>
                <a:r>
                  <a:rPr lang="zh-CN" altLang="en-US" sz="2400" b="1" dirty="0">
                    <a:latin typeface="微软雅黑" panose="020B0503020204020204" pitchFamily="34" charset="-122"/>
                    <a:ea typeface="微软雅黑" panose="020B0503020204020204" pitchFamily="34" charset="-122"/>
                  </a:rPr>
                  <a:t>对应于</a:t>
                </a:r>
                <a:r>
                  <a:rPr lang="en-US" altLang="zh-CN" sz="2400" b="1" dirty="0" smtClean="0">
                    <a:latin typeface="微软雅黑" panose="020B0503020204020204" pitchFamily="34" charset="-122"/>
                    <a:ea typeface="微软雅黑" panose="020B0503020204020204" pitchFamily="34" charset="-122"/>
                  </a:rPr>
                  <a:t>A=1</a:t>
                </a:r>
                <a:r>
                  <a:rPr lang="zh-CN" altLang="en-US" sz="2400" b="1" dirty="0" smtClean="0">
                    <a:latin typeface="微软雅黑" panose="020B0503020204020204" pitchFamily="34" charset="-122"/>
                    <a:ea typeface="微软雅黑" panose="020B0503020204020204" pitchFamily="34" charset="-122"/>
                  </a:rPr>
                  <a:t>且</a:t>
                </a:r>
                <a:r>
                  <a:rPr lang="en-US" altLang="zh-CN" sz="2400" b="1" dirty="0" smtClean="0">
                    <a:latin typeface="微软雅黑" panose="020B0503020204020204" pitchFamily="34" charset="-122"/>
                    <a:ea typeface="微软雅黑" panose="020B0503020204020204" pitchFamily="34" charset="-122"/>
                  </a:rPr>
                  <a:t>C=1</a:t>
                </a:r>
                <a:r>
                  <a:rPr lang="zh-CN" altLang="en-US" sz="2400" b="1" dirty="0">
                    <a:latin typeface="微软雅黑" panose="020B0503020204020204" pitchFamily="34" charset="-122"/>
                    <a:ea typeface="微软雅黑" panose="020B0503020204020204" pitchFamily="34" charset="-122"/>
                  </a:rPr>
                  <a:t>的方格，有</a:t>
                </a:r>
                <a:r>
                  <a:rPr lang="en-US" altLang="zh-CN" sz="2400" b="1" dirty="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个</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34" name="矩形 33"/>
              <p:cNvSpPr>
                <a:spLocks noRot="1" noChangeAspect="1" noMove="1" noResize="1" noEditPoints="1" noAdjustHandles="1" noChangeArrowheads="1" noChangeShapeType="1" noTextEdit="1"/>
              </p:cNvSpPr>
              <p:nvPr/>
            </p:nvSpPr>
            <p:spPr>
              <a:xfrm>
                <a:off x="991545" y="2974160"/>
                <a:ext cx="6756274" cy="1754326"/>
              </a:xfrm>
              <a:prstGeom prst="rect">
                <a:avLst/>
              </a:prstGeom>
              <a:blipFill rotWithShape="1">
                <a:blip r:embed="rId6"/>
                <a:stretch>
                  <a:fillRect l="-812" b="-34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554133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circle(in)">
                                      <p:cBhvr>
                                        <p:cTn id="14" dur="2000"/>
                                        <p:tgtEl>
                                          <p:spTgt spid="37"/>
                                        </p:tgtEl>
                                      </p:cBhvr>
                                    </p:animEffect>
                                  </p:childTnLst>
                                </p:cTn>
                              </p:par>
                              <p:par>
                                <p:cTn id="15" presetID="6" presetClass="entr" presetSubtype="16"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circle(in)">
                                      <p:cBhvr>
                                        <p:cTn id="17" dur="2000"/>
                                        <p:tgtEl>
                                          <p:spTgt spid="38"/>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circle(in)">
                                      <p:cBhvr>
                                        <p:cTn id="20" dur="2000"/>
                                        <p:tgtEl>
                                          <p:spTgt spid="39"/>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circle(in)">
                                      <p:cBhvr>
                                        <p:cTn id="23" dur="2000"/>
                                        <p:tgtEl>
                                          <p:spTgt spid="40"/>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circle(in)">
                                      <p:cBhvr>
                                        <p:cTn id="26" dur="2000"/>
                                        <p:tgtEl>
                                          <p:spTgt spid="41"/>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circle(in)">
                                      <p:cBhvr>
                                        <p:cTn id="29" dur="2000"/>
                                        <p:tgtEl>
                                          <p:spTgt spid="4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circle(in)">
                                      <p:cBhvr>
                                        <p:cTn id="32" dur="2000"/>
                                        <p:tgtEl>
                                          <p:spTgt spid="43"/>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circle(in)">
                                      <p:cBhvr>
                                        <p:cTn id="35" dur="2000"/>
                                        <p:tgtEl>
                                          <p:spTgt spid="44"/>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circle(in)">
                                      <p:cBhvr>
                                        <p:cTn id="38" dur="2000"/>
                                        <p:tgtEl>
                                          <p:spTgt spid="45"/>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circle(in)">
                                      <p:cBhvr>
                                        <p:cTn id="41" dur="2000"/>
                                        <p:tgtEl>
                                          <p:spTgt spid="4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circle(in)">
                                      <p:cBhvr>
                                        <p:cTn id="44" dur="2000"/>
                                        <p:tgtEl>
                                          <p:spTgt spid="47"/>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circle(in)">
                                      <p:cBhvr>
                                        <p:cTn id="47" dur="2000"/>
                                        <p:tgtEl>
                                          <p:spTgt spid="48"/>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circle(in)">
                                      <p:cBhvr>
                                        <p:cTn id="50" dur="20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arn(inVertical)">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9" grpId="0"/>
      <p:bldP spid="40" grpId="0"/>
      <p:bldP spid="41" grpId="0"/>
      <p:bldP spid="42" grpId="0"/>
      <p:bldP spid="43" grpId="0"/>
      <p:bldP spid="44" grpId="0"/>
      <p:bldP spid="45" grpId="0"/>
      <p:bldP spid="46" grpId="0"/>
      <p:bldP spid="47" grpId="0"/>
      <p:bldP spid="48" grpId="0"/>
      <p:bldP spid="49" grpId="0"/>
      <p:bldP spid="3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107</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7708683"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       </a:t>
            </a:r>
            <a:r>
              <a:rPr lang="en-US" altLang="zh-CN" sz="2400" dirty="0" smtClean="0">
                <a:solidFill>
                  <a:srgbClr val="FF0000"/>
                </a:solidFill>
              </a:rPr>
              <a:t>2</a:t>
            </a:r>
            <a:r>
              <a:rPr lang="zh-CN" altLang="en-US" sz="2400" dirty="0" smtClean="0">
                <a:solidFill>
                  <a:srgbClr val="FF0000"/>
                </a:solidFill>
              </a:rPr>
              <a:t>、逻辑函数</a:t>
            </a:r>
            <a:r>
              <a:rPr lang="zh-CN" altLang="en-US" sz="2400" dirty="0">
                <a:solidFill>
                  <a:srgbClr val="FF0000"/>
                </a:solidFill>
              </a:rPr>
              <a:t>在卡诺图上的表示</a:t>
            </a:r>
            <a:endParaRPr lang="zh-CN" altLang="en-US"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1022554" y="1044110"/>
            <a:ext cx="10019072" cy="2862322"/>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4</a:t>
            </a:r>
            <a:r>
              <a:rPr lang="zh-CN" altLang="en-US" sz="2400" b="1" dirty="0" smtClean="0">
                <a:solidFill>
                  <a:srgbClr val="FF0000"/>
                </a:solidFill>
                <a:latin typeface="微软雅黑" panose="020B0503020204020204" pitchFamily="34" charset="-122"/>
                <a:ea typeface="微软雅黑" panose="020B0503020204020204" pitchFamily="34" charset="-122"/>
              </a:rPr>
              <a:t>）任意或</a:t>
            </a:r>
            <a:r>
              <a:rPr lang="zh-CN" altLang="en-US" sz="2400" b="1" dirty="0">
                <a:solidFill>
                  <a:srgbClr val="FF0000"/>
                </a:solidFill>
                <a:latin typeface="微软雅黑" panose="020B0503020204020204" pitchFamily="34" charset="-122"/>
                <a:ea typeface="微软雅黑" panose="020B0503020204020204" pitchFamily="34" charset="-122"/>
              </a:rPr>
              <a:t>与表达式</a:t>
            </a:r>
            <a:r>
              <a:rPr lang="zh-CN" altLang="en-US" sz="2400" b="1" dirty="0">
                <a:latin typeface="微软雅黑" panose="020B0503020204020204" pitchFamily="34" charset="-122"/>
                <a:ea typeface="微软雅黑" panose="020B0503020204020204" pitchFamily="34" charset="-122"/>
              </a:rPr>
              <a:t>在卡诺图上的表示</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方法一：首先转换为标准或</a:t>
            </a:r>
            <a:r>
              <a:rPr lang="zh-CN" altLang="en-US" sz="2400" b="1" dirty="0">
                <a:latin typeface="微软雅黑" panose="020B0503020204020204" pitchFamily="34" charset="-122"/>
                <a:ea typeface="微软雅黑" panose="020B0503020204020204" pitchFamily="34" charset="-122"/>
              </a:rPr>
              <a:t>与式</a:t>
            </a:r>
            <a:r>
              <a:rPr lang="zh-CN" altLang="en-US" sz="2400" b="1" dirty="0" smtClean="0">
                <a:latin typeface="微软雅黑" panose="020B0503020204020204" pitchFamily="34" charset="-122"/>
                <a:ea typeface="微软雅黑" panose="020B0503020204020204" pitchFamily="34" charset="-122"/>
              </a:rPr>
              <a:t>，然后填入卡诺图；</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方法二：</a:t>
            </a:r>
            <a:r>
              <a:rPr lang="zh-CN" altLang="en-US" sz="2400" b="1" dirty="0">
                <a:latin typeface="微软雅黑" panose="020B0503020204020204" pitchFamily="34" charset="-122"/>
                <a:ea typeface="微软雅黑" panose="020B0503020204020204" pitchFamily="34" charset="-122"/>
              </a:rPr>
              <a:t>扩</a:t>
            </a:r>
            <a:r>
              <a:rPr lang="zh-CN" altLang="en-US" sz="2400" b="1" dirty="0" smtClean="0">
                <a:latin typeface="微软雅黑" panose="020B0503020204020204" pitchFamily="34" charset="-122"/>
                <a:ea typeface="微软雅黑" panose="020B0503020204020204" pitchFamily="34" charset="-122"/>
              </a:rPr>
              <a:t>项法，扩充每一个</a:t>
            </a:r>
            <a:r>
              <a:rPr lang="zh-CN" altLang="en-US" sz="2400" b="1" dirty="0">
                <a:latin typeface="微软雅黑" panose="020B0503020204020204" pitchFamily="34" charset="-122"/>
                <a:ea typeface="微软雅黑" panose="020B0503020204020204" pitchFamily="34" charset="-122"/>
              </a:rPr>
              <a:t>或</a:t>
            </a:r>
            <a:r>
              <a:rPr lang="zh-CN" altLang="en-US" sz="2400" b="1" dirty="0" smtClean="0">
                <a:latin typeface="微软雅黑" panose="020B0503020204020204" pitchFamily="34" charset="-122"/>
                <a:ea typeface="微软雅黑" panose="020B0503020204020204" pitchFamily="34" charset="-122"/>
              </a:rPr>
              <a:t>项包含的最大项；</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对于某个或项，</a:t>
            </a:r>
            <a:r>
              <a:rPr lang="zh-CN" altLang="en-US" sz="2400" b="1" dirty="0">
                <a:solidFill>
                  <a:srgbClr val="0000FF"/>
                </a:solidFill>
                <a:latin typeface="微软雅黑" panose="020B0503020204020204" pitchFamily="34" charset="-122"/>
                <a:ea typeface="微软雅黑" panose="020B0503020204020204" pitchFamily="34" charset="-122"/>
              </a:rPr>
              <a:t>原变量</a:t>
            </a:r>
            <a:r>
              <a:rPr lang="zh-CN" altLang="en-US" sz="2400" b="1" dirty="0" smtClean="0">
                <a:solidFill>
                  <a:srgbClr val="0000FF"/>
                </a:solidFill>
                <a:latin typeface="微软雅黑" panose="020B0503020204020204" pitchFamily="34" charset="-122"/>
                <a:ea typeface="微软雅黑" panose="020B0503020204020204" pitchFamily="34" charset="-122"/>
              </a:rPr>
              <a:t>用</a:t>
            </a:r>
            <a:r>
              <a:rPr lang="en-US" altLang="zh-CN" sz="2400" b="1" dirty="0" smtClean="0">
                <a:solidFill>
                  <a:srgbClr val="0000FF"/>
                </a:solidFill>
                <a:latin typeface="微软雅黑" panose="020B0503020204020204" pitchFamily="34" charset="-122"/>
                <a:ea typeface="微软雅黑" panose="020B0503020204020204" pitchFamily="34" charset="-122"/>
              </a:rPr>
              <a:t>0</a:t>
            </a:r>
            <a:r>
              <a:rPr lang="zh-CN" altLang="en-US" sz="2400" b="1" dirty="0" smtClean="0">
                <a:solidFill>
                  <a:srgbClr val="0000FF"/>
                </a:solidFill>
                <a:latin typeface="微软雅黑" panose="020B0503020204020204" pitchFamily="34" charset="-122"/>
                <a:ea typeface="微软雅黑" panose="020B0503020204020204" pitchFamily="34" charset="-122"/>
              </a:rPr>
              <a:t>表示</a:t>
            </a:r>
            <a:r>
              <a:rPr lang="zh-CN" altLang="en-US" sz="2400" b="1" dirty="0">
                <a:solidFill>
                  <a:srgbClr val="0000FF"/>
                </a:solidFill>
                <a:latin typeface="微软雅黑" panose="020B0503020204020204" pitchFamily="34" charset="-122"/>
                <a:ea typeface="微软雅黑" panose="020B0503020204020204" pitchFamily="34" charset="-122"/>
              </a:rPr>
              <a:t>，反变量</a:t>
            </a:r>
            <a:r>
              <a:rPr lang="zh-CN" altLang="en-US" sz="2400" b="1" dirty="0" smtClean="0">
                <a:solidFill>
                  <a:srgbClr val="0000FF"/>
                </a:solidFill>
                <a:latin typeface="微软雅黑" panose="020B0503020204020204" pitchFamily="34" charset="-122"/>
                <a:ea typeface="微软雅黑" panose="020B0503020204020204" pitchFamily="34" charset="-122"/>
              </a:rPr>
              <a:t>用</a:t>
            </a:r>
            <a:r>
              <a:rPr lang="en-US" altLang="zh-CN" sz="2400" b="1" dirty="0" smtClean="0">
                <a:solidFill>
                  <a:srgbClr val="0000FF"/>
                </a:solidFill>
                <a:latin typeface="微软雅黑" panose="020B0503020204020204" pitchFamily="34" charset="-122"/>
                <a:ea typeface="微软雅黑" panose="020B0503020204020204" pitchFamily="34" charset="-122"/>
              </a:rPr>
              <a:t>1</a:t>
            </a:r>
            <a:r>
              <a:rPr lang="zh-CN" altLang="en-US" sz="2400" b="1" dirty="0" smtClean="0">
                <a:solidFill>
                  <a:srgbClr val="0000FF"/>
                </a:solidFill>
                <a:latin typeface="微软雅黑" panose="020B0503020204020204" pitchFamily="34" charset="-122"/>
                <a:ea typeface="微软雅黑" panose="020B0503020204020204" pitchFamily="34" charset="-122"/>
              </a:rPr>
              <a:t>表示</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找到卡诺图中符合编码要求的方格，</a:t>
            </a:r>
            <a:r>
              <a:rPr lang="zh-CN" altLang="en-US" sz="2400" b="1" dirty="0" smtClean="0">
                <a:solidFill>
                  <a:srgbClr val="FF0000"/>
                </a:solidFill>
                <a:latin typeface="微软雅黑" panose="020B0503020204020204" pitchFamily="34" charset="-122"/>
                <a:ea typeface="微软雅黑" panose="020B0503020204020204" pitchFamily="34" charset="-122"/>
              </a:rPr>
              <a:t>填</a:t>
            </a:r>
            <a:r>
              <a:rPr lang="en-US" altLang="zh-CN" sz="2400" b="1" dirty="0" smtClean="0">
                <a:solidFill>
                  <a:srgbClr val="FF0000"/>
                </a:solidFill>
                <a:latin typeface="微软雅黑" panose="020B0503020204020204" pitchFamily="34" charset="-122"/>
                <a:ea typeface="微软雅黑" panose="020B0503020204020204" pitchFamily="34" charset="-122"/>
              </a:rPr>
              <a:t>0</a:t>
            </a:r>
          </a:p>
        </p:txBody>
      </p:sp>
      <mc:AlternateContent xmlns:mc="http://schemas.openxmlformats.org/markup-compatibility/2006" xmlns:a14="http://schemas.microsoft.com/office/drawing/2010/main">
        <mc:Choice Requires="a14">
          <p:sp>
            <p:nvSpPr>
              <p:cNvPr id="14" name="矩形 13"/>
              <p:cNvSpPr/>
              <p:nvPr/>
            </p:nvSpPr>
            <p:spPr>
              <a:xfrm>
                <a:off x="1022554" y="4178110"/>
                <a:ext cx="6171348" cy="1754326"/>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ea typeface="微软雅黑" panose="020B0503020204020204" pitchFamily="34" charset="-122"/>
                  </a:rPr>
                  <a:t>例如：</a:t>
                </a:r>
                <a14:m>
                  <m:oMath xmlns:m="http://schemas.openxmlformats.org/officeDocument/2006/math">
                    <m:acc>
                      <m:accPr>
                        <m:chr m:val="̅"/>
                        <m:ctrlPr>
                          <a:rPr lang="en-US" altLang="zh-CN" sz="2400" b="1" i="1" smtClean="0">
                            <a:solidFill>
                              <a:srgbClr val="FF0000"/>
                            </a:solidFill>
                            <a:latin typeface="Cambria Math"/>
                            <a:ea typeface="微软雅黑" panose="020B0503020204020204" pitchFamily="34" charset="-122"/>
                          </a:rPr>
                        </m:ctrlPr>
                      </m:accPr>
                      <m:e>
                        <m:r>
                          <a:rPr lang="en-US" altLang="zh-CN" sz="2400" b="1" i="1" smtClean="0">
                            <a:solidFill>
                              <a:srgbClr val="FF0000"/>
                            </a:solidFill>
                            <a:latin typeface="Cambria Math"/>
                            <a:ea typeface="微软雅黑" panose="020B0503020204020204" pitchFamily="34" charset="-122"/>
                          </a:rPr>
                          <m:t>𝑩</m:t>
                        </m:r>
                      </m:e>
                    </m:acc>
                    <m:r>
                      <a:rPr lang="en-US" altLang="zh-CN" sz="2400" b="1" i="1">
                        <a:solidFill>
                          <a:srgbClr val="FF0000"/>
                        </a:solidFill>
                        <a:latin typeface="Cambria Math"/>
                        <a:ea typeface="微软雅黑" panose="020B0503020204020204" pitchFamily="34" charset="-122"/>
                      </a:rPr>
                      <m:t>+</m:t>
                    </m:r>
                    <m:r>
                      <a:rPr lang="en-US" altLang="zh-CN" sz="2400" b="1" i="1" smtClean="0">
                        <a:solidFill>
                          <a:srgbClr val="FF0000"/>
                        </a:solidFill>
                        <a:latin typeface="Cambria Math"/>
                        <a:ea typeface="微软雅黑" panose="020B0503020204020204" pitchFamily="34" charset="-122"/>
                      </a:rPr>
                      <m:t>𝑫</m:t>
                    </m:r>
                  </m:oMath>
                </a14:m>
                <a:r>
                  <a:rPr lang="zh-CN" altLang="en-US" sz="2400" b="1" dirty="0" smtClean="0">
                    <a:latin typeface="微软雅黑" panose="020B0503020204020204" pitchFamily="34" charset="-122"/>
                    <a:ea typeface="微软雅黑" panose="020B0503020204020204" pitchFamily="34" charset="-122"/>
                  </a:rPr>
                  <a:t>对应于</a:t>
                </a:r>
                <a:r>
                  <a:rPr lang="en-US" altLang="zh-CN" sz="2400" b="1" dirty="0" smtClean="0">
                    <a:latin typeface="微软雅黑" panose="020B0503020204020204" pitchFamily="34" charset="-122"/>
                    <a:ea typeface="微软雅黑" panose="020B0503020204020204" pitchFamily="34" charset="-122"/>
                  </a:rPr>
                  <a:t>B=1</a:t>
                </a:r>
                <a:r>
                  <a:rPr lang="zh-CN" altLang="en-US" sz="2400" b="1" dirty="0" smtClean="0">
                    <a:latin typeface="微软雅黑" panose="020B0503020204020204" pitchFamily="34" charset="-122"/>
                    <a:ea typeface="微软雅黑" panose="020B0503020204020204" pitchFamily="34" charset="-122"/>
                  </a:rPr>
                  <a:t>且</a:t>
                </a:r>
                <a:r>
                  <a:rPr lang="en-US" altLang="zh-CN" sz="2400" b="1" dirty="0" smtClean="0">
                    <a:latin typeface="微软雅黑" panose="020B0503020204020204" pitchFamily="34" charset="-122"/>
                    <a:ea typeface="微软雅黑" panose="020B0503020204020204" pitchFamily="34" charset="-122"/>
                  </a:rPr>
                  <a:t>D=0</a:t>
                </a:r>
                <a:r>
                  <a:rPr lang="zh-CN" altLang="en-US" sz="2400" b="1" dirty="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方格（使</a:t>
                </a:r>
                <a14:m>
                  <m:oMath xmlns:m="http://schemas.openxmlformats.org/officeDocument/2006/math">
                    <m:acc>
                      <m:accPr>
                        <m:chr m:val="̅"/>
                        <m:ctrlPr>
                          <a:rPr lang="en-US" altLang="zh-CN" sz="2400" b="1" i="1">
                            <a:solidFill>
                              <a:srgbClr val="FF0000"/>
                            </a:solidFill>
                            <a:latin typeface="Cambria Math"/>
                            <a:ea typeface="微软雅黑" panose="020B0503020204020204" pitchFamily="34" charset="-122"/>
                          </a:rPr>
                        </m:ctrlPr>
                      </m:accPr>
                      <m:e>
                        <m:r>
                          <a:rPr lang="en-US" altLang="zh-CN" sz="2400" b="1" i="1">
                            <a:solidFill>
                              <a:srgbClr val="FF0000"/>
                            </a:solidFill>
                            <a:latin typeface="Cambria Math"/>
                            <a:ea typeface="微软雅黑" panose="020B0503020204020204" pitchFamily="34" charset="-122"/>
                          </a:rPr>
                          <m:t>𝑩</m:t>
                        </m:r>
                      </m:e>
                    </m:acc>
                    <m:r>
                      <a:rPr lang="en-US" altLang="zh-CN" sz="2400" b="1" i="1">
                        <a:solidFill>
                          <a:srgbClr val="FF0000"/>
                        </a:solidFill>
                        <a:latin typeface="Cambria Math"/>
                        <a:ea typeface="微软雅黑" panose="020B0503020204020204" pitchFamily="34" charset="-122"/>
                      </a:rPr>
                      <m:t>+</m:t>
                    </m:r>
                    <m:r>
                      <a:rPr lang="en-US" altLang="zh-CN" sz="2400" b="1" i="1">
                        <a:solidFill>
                          <a:srgbClr val="FF0000"/>
                        </a:solidFill>
                        <a:latin typeface="Cambria Math"/>
                        <a:ea typeface="微软雅黑" panose="020B0503020204020204" pitchFamily="34" charset="-122"/>
                      </a:rPr>
                      <m:t>𝑫</m:t>
                    </m:r>
                    <m:r>
                      <a:rPr lang="en-US" altLang="zh-CN" sz="2400" b="1" i="1">
                        <a:solidFill>
                          <a:srgbClr val="FF0000"/>
                        </a:solidFill>
                        <a:latin typeface="Cambria Math"/>
                        <a:ea typeface="微软雅黑" panose="020B0503020204020204" pitchFamily="34" charset="-122"/>
                      </a:rPr>
                      <m:t> </m:t>
                    </m:r>
                  </m:oMath>
                </a14:m>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有</a:t>
                </a:r>
                <a:r>
                  <a:rPr lang="en-US" altLang="zh-CN" sz="2400" b="1" dirty="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smtClean="0">
                    <a:solidFill>
                      <a:srgbClr val="FF0000"/>
                    </a:solidFill>
                    <a:latin typeface="微软雅黑" panose="020B0503020204020204" pitchFamily="34" charset="-122"/>
                    <a:ea typeface="微软雅黑" panose="020B0503020204020204" pitchFamily="34" charset="-122"/>
                  </a:rPr>
                  <a:t>填</a:t>
                </a:r>
                <a:r>
                  <a:rPr lang="en-US" altLang="zh-CN" sz="2400" b="1" dirty="0" smtClean="0">
                    <a:solidFill>
                      <a:srgbClr val="FF0000"/>
                    </a:solidFill>
                    <a:latin typeface="微软雅黑" panose="020B0503020204020204" pitchFamily="34" charset="-122"/>
                    <a:ea typeface="微软雅黑" panose="020B0503020204020204" pitchFamily="34" charset="-122"/>
                  </a:rPr>
                  <a:t>0</a:t>
                </a:r>
              </a:p>
              <a:p>
                <a:pPr marL="342900" indent="-342900" defTabSz="540000">
                  <a:lnSpc>
                    <a:spcPct val="150000"/>
                  </a:lnSpc>
                  <a:buClr>
                    <a:srgbClr val="235EB8"/>
                  </a:buClr>
                  <a:buSzPct val="85000"/>
                  <a:buFont typeface="Wingdings" panose="05000000000000000000" pitchFamily="2" charset="2"/>
                  <a:buChar char="n"/>
                </a:pPr>
                <a14:m>
                  <m:oMath xmlns:m="http://schemas.openxmlformats.org/officeDocument/2006/math">
                    <m:acc>
                      <m:accPr>
                        <m:chr m:val="̅"/>
                        <m:ctrlPr>
                          <a:rPr lang="en-US" altLang="zh-CN" sz="2400" b="1" i="1">
                            <a:solidFill>
                              <a:srgbClr val="FF0000"/>
                            </a:solidFill>
                            <a:latin typeface="Cambria Math"/>
                            <a:ea typeface="微软雅黑" panose="020B0503020204020204" pitchFamily="34" charset="-122"/>
                          </a:rPr>
                        </m:ctrlPr>
                      </m:accPr>
                      <m:e>
                        <m:r>
                          <a:rPr lang="en-US" altLang="zh-CN" sz="2400" b="1" i="1">
                            <a:solidFill>
                              <a:srgbClr val="FF0000"/>
                            </a:solidFill>
                            <a:latin typeface="Cambria Math"/>
                            <a:ea typeface="微软雅黑" panose="020B0503020204020204" pitchFamily="34" charset="-122"/>
                          </a:rPr>
                          <m:t>𝑩</m:t>
                        </m:r>
                      </m:e>
                    </m:acc>
                    <m:r>
                      <a:rPr lang="en-US" altLang="zh-CN" sz="2400" b="1" i="1">
                        <a:solidFill>
                          <a:srgbClr val="FF0000"/>
                        </a:solidFill>
                        <a:latin typeface="Cambria Math"/>
                        <a:ea typeface="微软雅黑" panose="020B0503020204020204" pitchFamily="34" charset="-122"/>
                      </a:rPr>
                      <m:t>+</m:t>
                    </m:r>
                    <m:r>
                      <a:rPr lang="en-US" altLang="zh-CN" sz="2400" b="1" i="1">
                        <a:solidFill>
                          <a:srgbClr val="FF0000"/>
                        </a:solidFill>
                        <a:latin typeface="Cambria Math"/>
                        <a:ea typeface="微软雅黑" panose="020B0503020204020204" pitchFamily="34" charset="-122"/>
                      </a:rPr>
                      <m:t>𝑫</m:t>
                    </m:r>
                  </m:oMath>
                </a14:m>
                <a:r>
                  <a:rPr lang="zh-CN" altLang="en-US" sz="2400" b="1" dirty="0" smtClean="0">
                    <a:latin typeface="微软雅黑" panose="020B0503020204020204" pitchFamily="34" charset="-122"/>
                    <a:ea typeface="微软雅黑" panose="020B0503020204020204" pitchFamily="34" charset="-122"/>
                  </a:rPr>
                  <a:t>对应什么最大项？</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022554" y="4178110"/>
                <a:ext cx="6171348" cy="1754326"/>
              </a:xfrm>
              <a:prstGeom prst="rect">
                <a:avLst/>
              </a:prstGeom>
              <a:blipFill rotWithShape="1">
                <a:blip r:embed="rId3"/>
                <a:stretch>
                  <a:fillRect l="-889" b="-3472"/>
                </a:stretch>
              </a:blipFill>
            </p:spPr>
            <p:txBody>
              <a:bodyPr/>
              <a:lstStyle/>
              <a:p>
                <a:r>
                  <a:rPr lang="zh-CN" altLang="en-US">
                    <a:noFill/>
                  </a:rPr>
                  <a:t> </a:t>
                </a:r>
              </a:p>
            </p:txBody>
          </p:sp>
        </mc:Fallback>
      </mc:AlternateContent>
      <p:graphicFrame>
        <p:nvGraphicFramePr>
          <p:cNvPr id="36" name="表格 35"/>
          <p:cNvGraphicFramePr>
            <a:graphicFrameLocks noGrp="1"/>
          </p:cNvGraphicFramePr>
          <p:nvPr>
            <p:extLst>
              <p:ext uri="{D42A27DB-BD31-4B8C-83A1-F6EECF244321}">
                <p14:modId xmlns:p14="http://schemas.microsoft.com/office/powerpoint/2010/main" val="3140596798"/>
              </p:ext>
            </p:extLst>
          </p:nvPr>
        </p:nvGraphicFramePr>
        <p:xfrm>
          <a:off x="8658754" y="4367815"/>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endParaRPr lang="zh-CN" altLang="en-US"/>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endParaRPr lang="zh-CN" altLang="en-US" dirty="0"/>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dirty="0">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dirty="0">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50" name="直接连接符 8"/>
          <p:cNvCxnSpPr>
            <a:cxnSpLocks noChangeShapeType="1"/>
          </p:cNvCxnSpPr>
          <p:nvPr/>
        </p:nvCxnSpPr>
        <p:spPr bwMode="auto">
          <a:xfrm rot="16200000" flipV="1">
            <a:off x="8267833" y="3984013"/>
            <a:ext cx="392907" cy="357187"/>
          </a:xfrm>
          <a:prstGeom prst="line">
            <a:avLst/>
          </a:prstGeom>
          <a:noFill/>
          <a:ln w="28575" algn="ctr">
            <a:solidFill>
              <a:srgbClr val="0000CC"/>
            </a:solidFill>
            <a:round/>
            <a:headEnd/>
            <a:tailEnd/>
          </a:ln>
        </p:spPr>
      </p:cxnSp>
      <p:sp>
        <p:nvSpPr>
          <p:cNvPr id="51" name="TextBox 9"/>
          <p:cNvSpPr txBox="1">
            <a:spLocks noChangeArrowheads="1"/>
          </p:cNvSpPr>
          <p:nvPr/>
        </p:nvSpPr>
        <p:spPr bwMode="auto">
          <a:xfrm>
            <a:off x="8757179" y="39979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52" name="TextBox 10"/>
          <p:cNvSpPr txBox="1">
            <a:spLocks noChangeArrowheads="1"/>
          </p:cNvSpPr>
          <p:nvPr/>
        </p:nvSpPr>
        <p:spPr bwMode="auto">
          <a:xfrm>
            <a:off x="9346142" y="39979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53" name="TextBox 11"/>
          <p:cNvSpPr txBox="1">
            <a:spLocks noChangeArrowheads="1"/>
          </p:cNvSpPr>
          <p:nvPr/>
        </p:nvSpPr>
        <p:spPr bwMode="auto">
          <a:xfrm>
            <a:off x="10505017" y="39979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54" name="TextBox 12"/>
          <p:cNvSpPr txBox="1">
            <a:spLocks noChangeArrowheads="1"/>
          </p:cNvSpPr>
          <p:nvPr/>
        </p:nvSpPr>
        <p:spPr bwMode="auto">
          <a:xfrm>
            <a:off x="9933517" y="3997928"/>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55" name="TextBox 13"/>
          <p:cNvSpPr txBox="1">
            <a:spLocks noChangeArrowheads="1"/>
          </p:cNvSpPr>
          <p:nvPr/>
        </p:nvSpPr>
        <p:spPr bwMode="auto">
          <a:xfrm>
            <a:off x="8217429" y="439797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56" name="TextBox 14"/>
          <p:cNvSpPr txBox="1">
            <a:spLocks noChangeArrowheads="1"/>
          </p:cNvSpPr>
          <p:nvPr/>
        </p:nvSpPr>
        <p:spPr bwMode="auto">
          <a:xfrm>
            <a:off x="8217429" y="494055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57" name="TextBox 15"/>
          <p:cNvSpPr txBox="1">
            <a:spLocks noChangeArrowheads="1"/>
          </p:cNvSpPr>
          <p:nvPr/>
        </p:nvSpPr>
        <p:spPr bwMode="auto">
          <a:xfrm>
            <a:off x="8217429" y="601794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58" name="TextBox 16"/>
          <p:cNvSpPr txBox="1">
            <a:spLocks noChangeArrowheads="1"/>
          </p:cNvSpPr>
          <p:nvPr/>
        </p:nvSpPr>
        <p:spPr bwMode="auto">
          <a:xfrm>
            <a:off x="8234892" y="5455130"/>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59" name="TextBox 17"/>
          <p:cNvSpPr txBox="1">
            <a:spLocks noChangeArrowheads="1"/>
          </p:cNvSpPr>
          <p:nvPr/>
        </p:nvSpPr>
        <p:spPr bwMode="auto">
          <a:xfrm>
            <a:off x="8015393" y="4059840"/>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60" name="TextBox 18"/>
          <p:cNvSpPr txBox="1">
            <a:spLocks noChangeArrowheads="1"/>
          </p:cNvSpPr>
          <p:nvPr/>
        </p:nvSpPr>
        <p:spPr bwMode="auto">
          <a:xfrm>
            <a:off x="8362735" y="3775455"/>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61" name="TextBox 18"/>
          <p:cNvSpPr txBox="1">
            <a:spLocks noChangeArrowheads="1"/>
          </p:cNvSpPr>
          <p:nvPr/>
        </p:nvSpPr>
        <p:spPr bwMode="auto">
          <a:xfrm>
            <a:off x="7951914" y="3612756"/>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mc:AlternateContent xmlns:mc="http://schemas.openxmlformats.org/markup-compatibility/2006" xmlns:a14="http://schemas.microsoft.com/office/drawing/2010/main">
        <mc:Choice Requires="a14">
          <p:sp>
            <p:nvSpPr>
              <p:cNvPr id="31" name="线形标注 2 30"/>
              <p:cNvSpPr/>
              <p:nvPr/>
            </p:nvSpPr>
            <p:spPr>
              <a:xfrm>
                <a:off x="8992179" y="1203649"/>
                <a:ext cx="2964821" cy="477667"/>
              </a:xfrm>
              <a:prstGeom prst="borderCallout2">
                <a:avLst>
                  <a:gd name="adj1" fmla="val 18750"/>
                  <a:gd name="adj2" fmla="val -8333"/>
                  <a:gd name="adj3" fmla="val 18750"/>
                  <a:gd name="adj4" fmla="val -16667"/>
                  <a:gd name="adj5" fmla="val 245726"/>
                  <a:gd name="adj6" fmla="val -38821"/>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b="1" i="1" smtClean="0">
                          <a:solidFill>
                            <a:schemeClr val="accent4">
                              <a:lumMod val="60000"/>
                              <a:lumOff val="40000"/>
                            </a:schemeClr>
                          </a:solidFill>
                          <a:latin typeface="Cambria Math"/>
                        </a:rPr>
                        <m:t>𝑨</m:t>
                      </m:r>
                      <m:r>
                        <a:rPr lang="en-US" altLang="zh-CN" sz="2400" b="1" i="1" smtClean="0">
                          <a:solidFill>
                            <a:schemeClr val="accent4">
                              <a:lumMod val="60000"/>
                              <a:lumOff val="40000"/>
                            </a:schemeClr>
                          </a:solidFill>
                          <a:latin typeface="Cambria Math"/>
                        </a:rPr>
                        <m:t>=(</m:t>
                      </m:r>
                      <m:r>
                        <a:rPr lang="en-US" altLang="zh-CN" sz="2400" b="1" i="1" smtClean="0">
                          <a:solidFill>
                            <a:schemeClr val="accent4">
                              <a:lumMod val="60000"/>
                              <a:lumOff val="40000"/>
                            </a:schemeClr>
                          </a:solidFill>
                          <a:latin typeface="Cambria Math"/>
                        </a:rPr>
                        <m:t>𝑨</m:t>
                      </m:r>
                      <m:r>
                        <a:rPr lang="en-US" altLang="zh-CN" sz="2400" b="1" i="1" smtClean="0">
                          <a:solidFill>
                            <a:schemeClr val="accent4">
                              <a:lumMod val="60000"/>
                              <a:lumOff val="40000"/>
                            </a:schemeClr>
                          </a:solidFill>
                          <a:latin typeface="Cambria Math"/>
                        </a:rPr>
                        <m:t>+</m:t>
                      </m:r>
                      <m:r>
                        <a:rPr lang="en-US" altLang="zh-CN" sz="2400" b="1" i="1" smtClean="0">
                          <a:solidFill>
                            <a:schemeClr val="accent4">
                              <a:lumMod val="60000"/>
                              <a:lumOff val="40000"/>
                            </a:schemeClr>
                          </a:solidFill>
                          <a:latin typeface="Cambria Math"/>
                        </a:rPr>
                        <m:t>𝑩</m:t>
                      </m:r>
                      <m:r>
                        <a:rPr lang="en-US" altLang="zh-CN" sz="2400" b="1" i="1" smtClean="0">
                          <a:solidFill>
                            <a:schemeClr val="accent4">
                              <a:lumMod val="60000"/>
                              <a:lumOff val="40000"/>
                            </a:schemeClr>
                          </a:solidFill>
                          <a:latin typeface="Cambria Math"/>
                        </a:rPr>
                        <m:t>)(</m:t>
                      </m:r>
                      <m:r>
                        <a:rPr lang="en-US" altLang="zh-CN" sz="2400" b="1" i="1" smtClean="0">
                          <a:solidFill>
                            <a:schemeClr val="accent4">
                              <a:lumMod val="60000"/>
                              <a:lumOff val="40000"/>
                            </a:schemeClr>
                          </a:solidFill>
                          <a:latin typeface="Cambria Math"/>
                        </a:rPr>
                        <m:t>𝑨</m:t>
                      </m:r>
                      <m:r>
                        <a:rPr lang="en-US" altLang="zh-CN" sz="2400" b="1" i="1" smtClean="0">
                          <a:solidFill>
                            <a:schemeClr val="accent4">
                              <a:lumMod val="60000"/>
                              <a:lumOff val="40000"/>
                            </a:schemeClr>
                          </a:solidFill>
                          <a:latin typeface="Cambria Math"/>
                        </a:rPr>
                        <m:t>+</m:t>
                      </m:r>
                      <m:acc>
                        <m:accPr>
                          <m:chr m:val="̅"/>
                          <m:ctrlPr>
                            <a:rPr lang="en-US" altLang="zh-CN" sz="2400" b="1" i="1" smtClean="0">
                              <a:solidFill>
                                <a:schemeClr val="accent4">
                                  <a:lumMod val="60000"/>
                                  <a:lumOff val="40000"/>
                                </a:schemeClr>
                              </a:solidFill>
                              <a:latin typeface="Cambria Math"/>
                            </a:rPr>
                          </m:ctrlPr>
                        </m:accPr>
                        <m:e>
                          <m:r>
                            <a:rPr lang="en-US" altLang="zh-CN" sz="2400" b="1" i="1" smtClean="0">
                              <a:solidFill>
                                <a:schemeClr val="accent4">
                                  <a:lumMod val="60000"/>
                                  <a:lumOff val="40000"/>
                                </a:schemeClr>
                              </a:solidFill>
                              <a:latin typeface="Cambria Math"/>
                            </a:rPr>
                            <m:t>𝑩</m:t>
                          </m:r>
                        </m:e>
                      </m:acc>
                      <m:r>
                        <a:rPr lang="en-US" altLang="zh-CN" sz="2400" b="1" i="1" smtClean="0">
                          <a:solidFill>
                            <a:schemeClr val="accent4">
                              <a:lumMod val="60000"/>
                              <a:lumOff val="40000"/>
                            </a:schemeClr>
                          </a:solidFill>
                          <a:latin typeface="Cambria Math"/>
                        </a:rPr>
                        <m:t>)</m:t>
                      </m:r>
                    </m:oMath>
                  </m:oMathPara>
                </a14:m>
                <a:endParaRPr lang="zh-CN" altLang="en-US" sz="2400" b="1"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mc:Choice>
        <mc:Fallback xmlns="">
          <p:sp>
            <p:nvSpPr>
              <p:cNvPr id="31" name="线形标注 2 30"/>
              <p:cNvSpPr>
                <a:spLocks noRot="1" noChangeAspect="1" noMove="1" noResize="1" noEditPoints="1" noAdjustHandles="1" noChangeArrowheads="1" noChangeShapeType="1" noTextEdit="1"/>
              </p:cNvSpPr>
              <p:nvPr/>
            </p:nvSpPr>
            <p:spPr>
              <a:xfrm>
                <a:off x="8992179" y="1203649"/>
                <a:ext cx="2964821" cy="477667"/>
              </a:xfrm>
              <a:prstGeom prst="borderCallout2">
                <a:avLst>
                  <a:gd name="adj1" fmla="val 18750"/>
                  <a:gd name="adj2" fmla="val -8333"/>
                  <a:gd name="adj3" fmla="val 18750"/>
                  <a:gd name="adj4" fmla="val -16667"/>
                  <a:gd name="adj5" fmla="val 245726"/>
                  <a:gd name="adj6" fmla="val -38821"/>
                </a:avLst>
              </a:prstGeom>
              <a:blipFill rotWithShape="1">
                <a:blip r:embed="rId4"/>
                <a:stretch>
                  <a:fillRect r="-5457"/>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177268" y="5986787"/>
                <a:ext cx="6137931" cy="461665"/>
              </a:xfrm>
              <a:prstGeom prst="rect">
                <a:avLst/>
              </a:prstGeom>
              <a:solidFill>
                <a:srgbClr val="21509E"/>
              </a:solid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1" i="1" smtClean="0">
                              <a:solidFill>
                                <a:schemeClr val="accent4">
                                  <a:lumMod val="60000"/>
                                  <a:lumOff val="40000"/>
                                </a:schemeClr>
                              </a:solidFill>
                              <a:latin typeface="Cambria Math"/>
                              <a:ea typeface="微软雅黑" panose="020B0503020204020204" pitchFamily="34" charset="-122"/>
                            </a:rPr>
                          </m:ctrlPr>
                        </m:accPr>
                        <m:e>
                          <m:r>
                            <a:rPr lang="en-US" altLang="zh-CN" sz="2400" b="1" i="1">
                              <a:solidFill>
                                <a:schemeClr val="accent4">
                                  <a:lumMod val="60000"/>
                                  <a:lumOff val="40000"/>
                                </a:schemeClr>
                              </a:solidFill>
                              <a:latin typeface="Cambria Math"/>
                              <a:ea typeface="微软雅黑" panose="020B0503020204020204" pitchFamily="34" charset="-122"/>
                            </a:rPr>
                            <m:t>𝑩</m:t>
                          </m:r>
                        </m:e>
                      </m:acc>
                      <m:r>
                        <a:rPr lang="en-US" altLang="zh-CN" sz="2400" b="1" i="1">
                          <a:solidFill>
                            <a:schemeClr val="accent4">
                              <a:lumMod val="60000"/>
                              <a:lumOff val="40000"/>
                            </a:schemeClr>
                          </a:solidFill>
                          <a:latin typeface="Cambria Math"/>
                          <a:ea typeface="微软雅黑" panose="020B0503020204020204" pitchFamily="34" charset="-122"/>
                        </a:rPr>
                        <m:t>+</m:t>
                      </m:r>
                      <m:r>
                        <a:rPr lang="en-US" altLang="zh-CN" sz="2400" b="1" i="1">
                          <a:solidFill>
                            <a:schemeClr val="accent4">
                              <a:lumMod val="60000"/>
                              <a:lumOff val="40000"/>
                            </a:schemeClr>
                          </a:solidFill>
                          <a:latin typeface="Cambria Math"/>
                          <a:ea typeface="微软雅黑" panose="020B0503020204020204" pitchFamily="34" charset="-122"/>
                        </a:rPr>
                        <m:t>𝑫</m:t>
                      </m:r>
                      <m:r>
                        <a:rPr lang="en-US" altLang="zh-CN" sz="2400" b="0" i="0" smtClean="0">
                          <a:solidFill>
                            <a:schemeClr val="accent4">
                              <a:lumMod val="60000"/>
                              <a:lumOff val="40000"/>
                            </a:schemeClr>
                          </a:solidFill>
                          <a:latin typeface="Cambria Math"/>
                          <a:ea typeface="微软雅黑" panose="020B0503020204020204" pitchFamily="34" charset="-122"/>
                        </a:rPr>
                        <m:t>=</m:t>
                      </m:r>
                      <m:d>
                        <m:dPr>
                          <m:ctrlPr>
                            <a:rPr lang="en-US" altLang="zh-CN" sz="2400" b="0" i="1" smtClean="0">
                              <a:solidFill>
                                <a:schemeClr val="accent4">
                                  <a:lumMod val="60000"/>
                                  <a:lumOff val="40000"/>
                                </a:schemeClr>
                              </a:solidFill>
                              <a:latin typeface="Cambria Math"/>
                              <a:ea typeface="微软雅黑" panose="020B0503020204020204" pitchFamily="34" charset="-122"/>
                            </a:rPr>
                          </m:ctrlPr>
                        </m:dPr>
                        <m:e>
                          <m:acc>
                            <m:accPr>
                              <m:chr m:val="̅"/>
                              <m:ctrlPr>
                                <a:rPr lang="en-US" altLang="zh-CN" sz="2400" b="1" i="1">
                                  <a:solidFill>
                                    <a:schemeClr val="accent4">
                                      <a:lumMod val="60000"/>
                                      <a:lumOff val="40000"/>
                                    </a:schemeClr>
                                  </a:solidFill>
                                  <a:latin typeface="Cambria Math"/>
                                  <a:ea typeface="微软雅黑" panose="020B0503020204020204" pitchFamily="34" charset="-122"/>
                                </a:rPr>
                              </m:ctrlPr>
                            </m:accPr>
                            <m:e>
                              <m:r>
                                <a:rPr lang="en-US" altLang="zh-CN" sz="2400" b="1" i="1">
                                  <a:solidFill>
                                    <a:schemeClr val="accent4">
                                      <a:lumMod val="60000"/>
                                      <a:lumOff val="40000"/>
                                    </a:schemeClr>
                                  </a:solidFill>
                                  <a:latin typeface="Cambria Math"/>
                                  <a:ea typeface="微软雅黑" panose="020B0503020204020204" pitchFamily="34" charset="-122"/>
                                </a:rPr>
                                <m:t>𝑩</m:t>
                              </m:r>
                            </m:e>
                          </m:acc>
                          <m:r>
                            <a:rPr lang="en-US" altLang="zh-CN" sz="2400" b="1" i="1">
                              <a:solidFill>
                                <a:schemeClr val="accent4">
                                  <a:lumMod val="60000"/>
                                  <a:lumOff val="40000"/>
                                </a:schemeClr>
                              </a:solidFill>
                              <a:latin typeface="Cambria Math"/>
                              <a:ea typeface="微软雅黑" panose="020B0503020204020204" pitchFamily="34" charset="-122"/>
                            </a:rPr>
                            <m:t>+</m:t>
                          </m:r>
                          <m:r>
                            <a:rPr lang="en-US" altLang="zh-CN" sz="2400" b="1" i="1">
                              <a:solidFill>
                                <a:schemeClr val="accent4">
                                  <a:lumMod val="60000"/>
                                  <a:lumOff val="40000"/>
                                </a:schemeClr>
                              </a:solidFill>
                              <a:latin typeface="Cambria Math"/>
                              <a:ea typeface="微软雅黑" panose="020B0503020204020204" pitchFamily="34" charset="-122"/>
                            </a:rPr>
                            <m:t>𝑫</m:t>
                          </m:r>
                          <m:r>
                            <a:rPr lang="en-US" altLang="zh-CN" sz="2400" b="1" i="1" smtClean="0">
                              <a:solidFill>
                                <a:schemeClr val="accent4">
                                  <a:lumMod val="60000"/>
                                  <a:lumOff val="40000"/>
                                </a:schemeClr>
                              </a:solidFill>
                              <a:latin typeface="Cambria Math"/>
                              <a:ea typeface="微软雅黑" panose="020B0503020204020204" pitchFamily="34" charset="-122"/>
                            </a:rPr>
                            <m:t>+</m:t>
                          </m:r>
                          <m:r>
                            <a:rPr lang="en-US" altLang="zh-CN" sz="2400" b="1" i="1" smtClean="0">
                              <a:solidFill>
                                <a:schemeClr val="accent4">
                                  <a:lumMod val="60000"/>
                                  <a:lumOff val="40000"/>
                                </a:schemeClr>
                              </a:solidFill>
                              <a:latin typeface="Cambria Math"/>
                              <a:ea typeface="微软雅黑" panose="020B0503020204020204" pitchFamily="34" charset="-122"/>
                            </a:rPr>
                            <m:t>𝑨</m:t>
                          </m:r>
                        </m:e>
                      </m:d>
                      <m:d>
                        <m:dPr>
                          <m:ctrlPr>
                            <a:rPr lang="en-US" altLang="zh-CN" sz="2400" b="1" i="1" smtClean="0">
                              <a:solidFill>
                                <a:schemeClr val="accent4">
                                  <a:lumMod val="60000"/>
                                  <a:lumOff val="40000"/>
                                </a:schemeClr>
                              </a:solidFill>
                              <a:latin typeface="Cambria Math"/>
                              <a:ea typeface="微软雅黑" panose="020B0503020204020204" pitchFamily="34" charset="-122"/>
                            </a:rPr>
                          </m:ctrlPr>
                        </m:dPr>
                        <m:e>
                          <m:acc>
                            <m:accPr>
                              <m:chr m:val="̅"/>
                              <m:ctrlPr>
                                <a:rPr lang="en-US" altLang="zh-CN" sz="2400" b="1" i="1">
                                  <a:solidFill>
                                    <a:schemeClr val="accent4">
                                      <a:lumMod val="60000"/>
                                      <a:lumOff val="40000"/>
                                    </a:schemeClr>
                                  </a:solidFill>
                                  <a:latin typeface="Cambria Math"/>
                                  <a:ea typeface="微软雅黑" panose="020B0503020204020204" pitchFamily="34" charset="-122"/>
                                </a:rPr>
                              </m:ctrlPr>
                            </m:accPr>
                            <m:e>
                              <m:r>
                                <a:rPr lang="en-US" altLang="zh-CN" sz="2400" b="1" i="1">
                                  <a:solidFill>
                                    <a:schemeClr val="accent4">
                                      <a:lumMod val="60000"/>
                                      <a:lumOff val="40000"/>
                                    </a:schemeClr>
                                  </a:solidFill>
                                  <a:latin typeface="Cambria Math"/>
                                  <a:ea typeface="微软雅黑" panose="020B0503020204020204" pitchFamily="34" charset="-122"/>
                                </a:rPr>
                                <m:t>𝑩</m:t>
                              </m:r>
                            </m:e>
                          </m:acc>
                          <m:r>
                            <a:rPr lang="en-US" altLang="zh-CN" sz="2400" b="1" i="1">
                              <a:solidFill>
                                <a:schemeClr val="accent4">
                                  <a:lumMod val="60000"/>
                                  <a:lumOff val="40000"/>
                                </a:schemeClr>
                              </a:solidFill>
                              <a:latin typeface="Cambria Math"/>
                              <a:ea typeface="微软雅黑" panose="020B0503020204020204" pitchFamily="34" charset="-122"/>
                            </a:rPr>
                            <m:t>+</m:t>
                          </m:r>
                          <m:r>
                            <a:rPr lang="en-US" altLang="zh-CN" sz="2400" b="1" i="1">
                              <a:solidFill>
                                <a:schemeClr val="accent4">
                                  <a:lumMod val="60000"/>
                                  <a:lumOff val="40000"/>
                                </a:schemeClr>
                              </a:solidFill>
                              <a:latin typeface="Cambria Math"/>
                              <a:ea typeface="微软雅黑" panose="020B0503020204020204" pitchFamily="34" charset="-122"/>
                            </a:rPr>
                            <m:t>𝑫</m:t>
                          </m:r>
                          <m:r>
                            <a:rPr lang="en-US" altLang="zh-CN" sz="2400" b="1" i="1">
                              <a:solidFill>
                                <a:schemeClr val="accent4">
                                  <a:lumMod val="60000"/>
                                  <a:lumOff val="40000"/>
                                </a:schemeClr>
                              </a:solidFill>
                              <a:latin typeface="Cambria Math"/>
                              <a:ea typeface="微软雅黑" panose="020B0503020204020204" pitchFamily="34" charset="-122"/>
                            </a:rPr>
                            <m:t>+</m:t>
                          </m:r>
                          <m:acc>
                            <m:accPr>
                              <m:chr m:val="̅"/>
                              <m:ctrlPr>
                                <a:rPr lang="en-US" altLang="zh-CN" sz="2400" b="1" i="1" smtClean="0">
                                  <a:solidFill>
                                    <a:schemeClr val="accent4">
                                      <a:lumMod val="60000"/>
                                      <a:lumOff val="40000"/>
                                    </a:schemeClr>
                                  </a:solidFill>
                                  <a:latin typeface="Cambria Math"/>
                                  <a:ea typeface="微软雅黑" panose="020B0503020204020204" pitchFamily="34" charset="-122"/>
                                </a:rPr>
                              </m:ctrlPr>
                            </m:accPr>
                            <m:e>
                              <m:r>
                                <a:rPr lang="en-US" altLang="zh-CN" sz="2400" b="1" i="1" smtClean="0">
                                  <a:solidFill>
                                    <a:schemeClr val="accent4">
                                      <a:lumMod val="60000"/>
                                      <a:lumOff val="40000"/>
                                    </a:schemeClr>
                                  </a:solidFill>
                                  <a:latin typeface="Cambria Math"/>
                                  <a:ea typeface="微软雅黑" panose="020B0503020204020204" pitchFamily="34" charset="-122"/>
                                </a:rPr>
                                <m:t>𝑨</m:t>
                              </m:r>
                            </m:e>
                          </m:acc>
                        </m:e>
                      </m:d>
                      <m:r>
                        <a:rPr lang="en-US" altLang="zh-CN" sz="2400" b="1" i="1" smtClean="0">
                          <a:solidFill>
                            <a:schemeClr val="accent4">
                              <a:lumMod val="60000"/>
                              <a:lumOff val="40000"/>
                            </a:schemeClr>
                          </a:solidFill>
                          <a:latin typeface="Cambria Math"/>
                          <a:ea typeface="微软雅黑" panose="020B0503020204020204" pitchFamily="34" charset="-122"/>
                        </a:rPr>
                        <m:t>=…</m:t>
                      </m:r>
                    </m:oMath>
                  </m:oMathPara>
                </a14:m>
                <a:endParaRPr lang="zh-CN" altLang="en-US" sz="2400" dirty="0">
                  <a:solidFill>
                    <a:schemeClr val="accent4">
                      <a:lumMod val="60000"/>
                      <a:lumOff val="40000"/>
                    </a:schemeClr>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1177268" y="5986787"/>
                <a:ext cx="6137931" cy="461665"/>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181938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circle(in)">
                                      <p:cBhvr>
                                        <p:cTn id="26" dur="2000"/>
                                        <p:tgtEl>
                                          <p:spTgt spid="36"/>
                                        </p:tgtEl>
                                      </p:cBhvr>
                                    </p:animEffect>
                                  </p:childTnLst>
                                </p:cTn>
                              </p:par>
                              <p:par>
                                <p:cTn id="27" presetID="6" presetClass="entr" presetSubtype="16"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circle(in)">
                                      <p:cBhvr>
                                        <p:cTn id="29" dur="2000"/>
                                        <p:tgtEl>
                                          <p:spTgt spid="5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circle(in)">
                                      <p:cBhvr>
                                        <p:cTn id="32" dur="2000"/>
                                        <p:tgtEl>
                                          <p:spTgt spid="51"/>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circle(in)">
                                      <p:cBhvr>
                                        <p:cTn id="35" dur="2000"/>
                                        <p:tgtEl>
                                          <p:spTgt spid="52"/>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circle(in)">
                                      <p:cBhvr>
                                        <p:cTn id="38" dur="2000"/>
                                        <p:tgtEl>
                                          <p:spTgt spid="53"/>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circle(in)">
                                      <p:cBhvr>
                                        <p:cTn id="41" dur="2000"/>
                                        <p:tgtEl>
                                          <p:spTgt spid="54"/>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circle(in)">
                                      <p:cBhvr>
                                        <p:cTn id="44" dur="2000"/>
                                        <p:tgtEl>
                                          <p:spTgt spid="55"/>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circle(in)">
                                      <p:cBhvr>
                                        <p:cTn id="47" dur="2000"/>
                                        <p:tgtEl>
                                          <p:spTgt spid="56"/>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circle(in)">
                                      <p:cBhvr>
                                        <p:cTn id="50" dur="2000"/>
                                        <p:tgtEl>
                                          <p:spTgt spid="57"/>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circle(in)">
                                      <p:cBhvr>
                                        <p:cTn id="53" dur="2000"/>
                                        <p:tgtEl>
                                          <p:spTgt spid="58"/>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circle(in)">
                                      <p:cBhvr>
                                        <p:cTn id="56" dur="2000"/>
                                        <p:tgtEl>
                                          <p:spTgt spid="59"/>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circle(in)">
                                      <p:cBhvr>
                                        <p:cTn id="59" dur="2000"/>
                                        <p:tgtEl>
                                          <p:spTgt spid="60"/>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circle(in)">
                                      <p:cBhvr>
                                        <p:cTn id="62" dur="2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51" grpId="0"/>
      <p:bldP spid="52" grpId="0"/>
      <p:bldP spid="53" grpId="0"/>
      <p:bldP spid="54" grpId="0"/>
      <p:bldP spid="55" grpId="0"/>
      <p:bldP spid="56" grpId="0"/>
      <p:bldP spid="57" grpId="0"/>
      <p:bldP spid="58" grpId="0"/>
      <p:bldP spid="59" grpId="0"/>
      <p:bldP spid="60" grpId="0"/>
      <p:bldP spid="61" grpId="0"/>
      <p:bldP spid="31" grpId="0" animBg="1"/>
      <p:bldP spid="3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108</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7708683"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       </a:t>
            </a:r>
            <a:r>
              <a:rPr lang="en-US" altLang="zh-CN" sz="2400" dirty="0" smtClean="0">
                <a:solidFill>
                  <a:srgbClr val="FF0000"/>
                </a:solidFill>
              </a:rPr>
              <a:t>2</a:t>
            </a:r>
            <a:r>
              <a:rPr lang="zh-CN" altLang="en-US" sz="2400" dirty="0" smtClean="0">
                <a:solidFill>
                  <a:srgbClr val="FF0000"/>
                </a:solidFill>
              </a:rPr>
              <a:t>、逻辑函数</a:t>
            </a:r>
            <a:r>
              <a:rPr lang="zh-CN" altLang="en-US" sz="2400" dirty="0">
                <a:solidFill>
                  <a:srgbClr val="FF0000"/>
                </a:solidFill>
              </a:rPr>
              <a:t>在卡诺图上的表示</a:t>
            </a:r>
            <a:endParaRPr lang="zh-CN" altLang="en-US"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1022554" y="1044110"/>
            <a:ext cx="10019072" cy="646331"/>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4</a:t>
            </a:r>
            <a:r>
              <a:rPr lang="zh-CN" altLang="en-US" sz="2400" b="1" dirty="0" smtClean="0">
                <a:solidFill>
                  <a:srgbClr val="FF0000"/>
                </a:solidFill>
                <a:latin typeface="微软雅黑" panose="020B0503020204020204" pitchFamily="34" charset="-122"/>
                <a:ea typeface="微软雅黑" panose="020B0503020204020204" pitchFamily="34" charset="-122"/>
              </a:rPr>
              <a:t>）任意或</a:t>
            </a:r>
            <a:r>
              <a:rPr lang="zh-CN" altLang="en-US" sz="2400" b="1" dirty="0">
                <a:solidFill>
                  <a:srgbClr val="FF0000"/>
                </a:solidFill>
                <a:latin typeface="微软雅黑" panose="020B0503020204020204" pitchFamily="34" charset="-122"/>
                <a:ea typeface="微软雅黑" panose="020B0503020204020204" pitchFamily="34" charset="-122"/>
              </a:rPr>
              <a:t>与表达式</a:t>
            </a:r>
            <a:r>
              <a:rPr lang="zh-CN" altLang="en-US" sz="2400" b="1" dirty="0">
                <a:latin typeface="微软雅黑" panose="020B0503020204020204" pitchFamily="34" charset="-122"/>
                <a:ea typeface="微软雅黑" panose="020B0503020204020204" pitchFamily="34" charset="-122"/>
              </a:rPr>
              <a:t>在卡诺图上的</a:t>
            </a:r>
            <a:r>
              <a:rPr lang="zh-CN" altLang="en-US" sz="2400" b="1" dirty="0" smtClean="0">
                <a:latin typeface="微软雅黑" panose="020B0503020204020204" pitchFamily="34" charset="-122"/>
                <a:ea typeface="微软雅黑" panose="020B0503020204020204" pitchFamily="34" charset="-122"/>
              </a:rPr>
              <a:t>表示</a:t>
            </a:r>
            <a:endParaRPr lang="zh-CN" altLang="en-US" sz="2400" b="1" dirty="0">
              <a:latin typeface="微软雅黑" panose="020B0503020204020204" pitchFamily="34" charset="-122"/>
              <a:ea typeface="微软雅黑" panose="020B0503020204020204" pitchFamily="34" charset="-122"/>
            </a:endParaRPr>
          </a:p>
        </p:txBody>
      </p:sp>
      <p:sp>
        <p:nvSpPr>
          <p:cNvPr id="9" name="矩形 8"/>
          <p:cNvSpPr/>
          <p:nvPr/>
        </p:nvSpPr>
        <p:spPr>
          <a:xfrm>
            <a:off x="1022554" y="1718297"/>
            <a:ext cx="6096000" cy="646331"/>
          </a:xfrm>
          <a:prstGeom prst="rect">
            <a:avLst/>
          </a:prstGeom>
        </p:spPr>
        <p:txBody>
          <a:bodyPr>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2.25】</a:t>
            </a:r>
            <a:r>
              <a:rPr lang="zh-CN" altLang="en-US" sz="2400" b="1" dirty="0" smtClean="0">
                <a:latin typeface="微软雅黑" panose="020B0503020204020204" pitchFamily="34" charset="-122"/>
                <a:ea typeface="微软雅黑" panose="020B0503020204020204" pitchFamily="34" charset="-122"/>
              </a:rPr>
              <a:t>画出下列逻辑函数的卡</a:t>
            </a:r>
            <a:r>
              <a:rPr lang="zh-CN" altLang="en-US" sz="2400" b="1" dirty="0">
                <a:latin typeface="微软雅黑" panose="020B0503020204020204" pitchFamily="34" charset="-122"/>
                <a:ea typeface="微软雅黑" panose="020B0503020204020204" pitchFamily="34" charset="-122"/>
              </a:rPr>
              <a:t>诺图。</a:t>
            </a:r>
            <a:endParaRPr lang="en-US" altLang="zh-CN" sz="2400" b="1" dirty="0">
              <a:latin typeface="微软雅黑" panose="020B0503020204020204" pitchFamily="34" charset="-122"/>
              <a:ea typeface="微软雅黑" panose="020B0503020204020204" pitchFamily="34" charset="-122"/>
            </a:endParaRPr>
          </a:p>
        </p:txBody>
      </p:sp>
      <p:graphicFrame>
        <p:nvGraphicFramePr>
          <p:cNvPr id="37" name="表格 36"/>
          <p:cNvGraphicFramePr>
            <a:graphicFrameLocks noGrp="1"/>
          </p:cNvGraphicFramePr>
          <p:nvPr>
            <p:extLst>
              <p:ext uri="{D42A27DB-BD31-4B8C-83A1-F6EECF244321}">
                <p14:modId xmlns:p14="http://schemas.microsoft.com/office/powerpoint/2010/main" val="1341994168"/>
              </p:ext>
            </p:extLst>
          </p:nvPr>
        </p:nvGraphicFramePr>
        <p:xfrm>
          <a:off x="9150354" y="3984367"/>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0</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accent4">
                              <a:lumMod val="75000"/>
                            </a:schemeClr>
                          </a:solidFill>
                          <a:latin typeface="华文中宋" panose="02010600040101010101" pitchFamily="2" charset="-122"/>
                          <a:ea typeface="华文中宋" panose="02010600040101010101" pitchFamily="2" charset="-122"/>
                        </a:rPr>
                        <a:t>0</a:t>
                      </a:r>
                      <a:endParaRPr lang="zh-CN" altLang="en-US" sz="2000" b="1" dirty="0" smtClean="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chemeClr val="accent4">
                              <a:lumMod val="75000"/>
                            </a:schemeClr>
                          </a:solidFill>
                          <a:latin typeface="华文中宋" panose="02010600040101010101" pitchFamily="2" charset="-122"/>
                          <a:ea typeface="华文中宋" panose="02010600040101010101" pitchFamily="2" charset="-122"/>
                        </a:rPr>
                        <a:t>0</a:t>
                      </a: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38" name="直接连接符 8"/>
          <p:cNvCxnSpPr>
            <a:cxnSpLocks noChangeShapeType="1"/>
          </p:cNvCxnSpPr>
          <p:nvPr/>
        </p:nvCxnSpPr>
        <p:spPr bwMode="auto">
          <a:xfrm rot="16200000" flipV="1">
            <a:off x="8759433" y="3600565"/>
            <a:ext cx="392907" cy="357187"/>
          </a:xfrm>
          <a:prstGeom prst="line">
            <a:avLst/>
          </a:prstGeom>
          <a:noFill/>
          <a:ln w="28575" algn="ctr">
            <a:solidFill>
              <a:srgbClr val="0000CC"/>
            </a:solidFill>
            <a:round/>
            <a:headEnd/>
            <a:tailEnd/>
          </a:ln>
        </p:spPr>
      </p:cxnSp>
      <p:sp>
        <p:nvSpPr>
          <p:cNvPr id="39" name="TextBox 9"/>
          <p:cNvSpPr txBox="1">
            <a:spLocks noChangeArrowheads="1"/>
          </p:cNvSpPr>
          <p:nvPr/>
        </p:nvSpPr>
        <p:spPr bwMode="auto">
          <a:xfrm>
            <a:off x="9248779" y="361448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40" name="TextBox 10"/>
          <p:cNvSpPr txBox="1">
            <a:spLocks noChangeArrowheads="1"/>
          </p:cNvSpPr>
          <p:nvPr/>
        </p:nvSpPr>
        <p:spPr bwMode="auto">
          <a:xfrm>
            <a:off x="9837742" y="361448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41" name="TextBox 11"/>
          <p:cNvSpPr txBox="1">
            <a:spLocks noChangeArrowheads="1"/>
          </p:cNvSpPr>
          <p:nvPr/>
        </p:nvSpPr>
        <p:spPr bwMode="auto">
          <a:xfrm>
            <a:off x="10996617" y="361448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42" name="TextBox 12"/>
          <p:cNvSpPr txBox="1">
            <a:spLocks noChangeArrowheads="1"/>
          </p:cNvSpPr>
          <p:nvPr/>
        </p:nvSpPr>
        <p:spPr bwMode="auto">
          <a:xfrm>
            <a:off x="10425117" y="3614480"/>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43" name="TextBox 13"/>
          <p:cNvSpPr txBox="1">
            <a:spLocks noChangeArrowheads="1"/>
          </p:cNvSpPr>
          <p:nvPr/>
        </p:nvSpPr>
        <p:spPr bwMode="auto">
          <a:xfrm>
            <a:off x="8709029" y="401453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44" name="TextBox 14"/>
          <p:cNvSpPr txBox="1">
            <a:spLocks noChangeArrowheads="1"/>
          </p:cNvSpPr>
          <p:nvPr/>
        </p:nvSpPr>
        <p:spPr bwMode="auto">
          <a:xfrm>
            <a:off x="8709029" y="4557102"/>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45" name="TextBox 15"/>
          <p:cNvSpPr txBox="1">
            <a:spLocks noChangeArrowheads="1"/>
          </p:cNvSpPr>
          <p:nvPr/>
        </p:nvSpPr>
        <p:spPr bwMode="auto">
          <a:xfrm>
            <a:off x="8709029" y="563450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46" name="TextBox 16"/>
          <p:cNvSpPr txBox="1">
            <a:spLocks noChangeArrowheads="1"/>
          </p:cNvSpPr>
          <p:nvPr/>
        </p:nvSpPr>
        <p:spPr bwMode="auto">
          <a:xfrm>
            <a:off x="8726492" y="5071682"/>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47" name="TextBox 17"/>
          <p:cNvSpPr txBox="1">
            <a:spLocks noChangeArrowheads="1"/>
          </p:cNvSpPr>
          <p:nvPr/>
        </p:nvSpPr>
        <p:spPr bwMode="auto">
          <a:xfrm>
            <a:off x="8506993" y="3676392"/>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48" name="TextBox 18"/>
          <p:cNvSpPr txBox="1">
            <a:spLocks noChangeArrowheads="1"/>
          </p:cNvSpPr>
          <p:nvPr/>
        </p:nvSpPr>
        <p:spPr bwMode="auto">
          <a:xfrm>
            <a:off x="8854335" y="3392007"/>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49" name="TextBox 18"/>
          <p:cNvSpPr txBox="1">
            <a:spLocks noChangeArrowheads="1"/>
          </p:cNvSpPr>
          <p:nvPr/>
        </p:nvSpPr>
        <p:spPr bwMode="auto">
          <a:xfrm>
            <a:off x="8443514" y="3229308"/>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mc:AlternateContent xmlns:mc="http://schemas.openxmlformats.org/markup-compatibility/2006" xmlns:a14="http://schemas.microsoft.com/office/drawing/2010/main">
        <mc:Choice Requires="a14">
          <p:sp>
            <p:nvSpPr>
              <p:cNvPr id="34" name="矩形 33"/>
              <p:cNvSpPr/>
              <p:nvPr/>
            </p:nvSpPr>
            <p:spPr>
              <a:xfrm>
                <a:off x="491600" y="3392007"/>
                <a:ext cx="7787161" cy="1757789"/>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14:m>
                  <m:oMath xmlns:m="http://schemas.openxmlformats.org/officeDocument/2006/math">
                    <m:r>
                      <a:rPr lang="en-US" altLang="zh-CN" sz="2400" b="1" i="1" smtClean="0">
                        <a:solidFill>
                          <a:srgbClr val="FF0000"/>
                        </a:solidFill>
                        <a:latin typeface="Cambria Math"/>
                        <a:ea typeface="微软雅黑" panose="020B0503020204020204" pitchFamily="34" charset="-122"/>
                      </a:rPr>
                      <m:t>𝑨</m:t>
                    </m:r>
                    <m:r>
                      <a:rPr lang="en-US" altLang="zh-CN" sz="2400" b="1" i="1" smtClean="0">
                        <a:solidFill>
                          <a:srgbClr val="FF0000"/>
                        </a:solidFill>
                        <a:latin typeface="Cambria Math"/>
                        <a:ea typeface="微软雅黑" panose="020B0503020204020204" pitchFamily="34" charset="-122"/>
                      </a:rPr>
                      <m:t>+</m:t>
                    </m:r>
                    <m:r>
                      <a:rPr lang="en-US" altLang="zh-CN" sz="2400" b="1" i="1" smtClean="0">
                        <a:solidFill>
                          <a:srgbClr val="FF0000"/>
                        </a:solidFill>
                        <a:latin typeface="Cambria Math"/>
                        <a:ea typeface="微软雅黑" panose="020B0503020204020204" pitchFamily="34" charset="-122"/>
                      </a:rPr>
                      <m:t>𝑩</m:t>
                    </m:r>
                    <m:r>
                      <a:rPr lang="en-US" altLang="zh-CN" sz="2400" b="1" i="1" smtClean="0">
                        <a:solidFill>
                          <a:srgbClr val="FF0000"/>
                        </a:solidFill>
                        <a:latin typeface="Cambria Math"/>
                        <a:ea typeface="微软雅黑" panose="020B0503020204020204" pitchFamily="34" charset="-122"/>
                      </a:rPr>
                      <m:t>+</m:t>
                    </m:r>
                    <m:acc>
                      <m:accPr>
                        <m:chr m:val="̅"/>
                        <m:ctrlPr>
                          <a:rPr lang="en-US" altLang="zh-CN" sz="2400" b="1" i="1" smtClean="0">
                            <a:solidFill>
                              <a:srgbClr val="FF0000"/>
                            </a:solidFill>
                            <a:latin typeface="Cambria Math"/>
                            <a:ea typeface="微软雅黑" panose="020B0503020204020204" pitchFamily="34" charset="-122"/>
                          </a:rPr>
                        </m:ctrlPr>
                      </m:accPr>
                      <m:e>
                        <m:r>
                          <a:rPr lang="en-US" altLang="zh-CN" sz="2400" b="1" i="1" smtClean="0">
                            <a:solidFill>
                              <a:srgbClr val="FF0000"/>
                            </a:solidFill>
                            <a:latin typeface="Cambria Math"/>
                            <a:ea typeface="微软雅黑" panose="020B0503020204020204" pitchFamily="34" charset="-122"/>
                          </a:rPr>
                          <m:t>𝑪</m:t>
                        </m:r>
                      </m:e>
                    </m:acc>
                  </m:oMath>
                </a14:m>
                <a:r>
                  <a:rPr lang="zh-CN" altLang="en-US" sz="2400" b="1" dirty="0" smtClean="0">
                    <a:latin typeface="微软雅黑" panose="020B0503020204020204" pitchFamily="34" charset="-122"/>
                    <a:ea typeface="微软雅黑" panose="020B0503020204020204" pitchFamily="34" charset="-122"/>
                  </a:rPr>
                  <a:t>：对应</a:t>
                </a:r>
                <a:r>
                  <a:rPr lang="zh-CN" altLang="en-US" sz="2400" b="1" dirty="0">
                    <a:latin typeface="微软雅黑" panose="020B0503020204020204" pitchFamily="34" charset="-122"/>
                    <a:ea typeface="微软雅黑" panose="020B0503020204020204" pitchFamily="34" charset="-122"/>
                  </a:rPr>
                  <a:t>于</a:t>
                </a:r>
                <a:r>
                  <a:rPr lang="en-US" altLang="zh-CN" sz="2400" b="1" dirty="0" smtClean="0">
                    <a:latin typeface="微软雅黑" panose="020B0503020204020204" pitchFamily="34" charset="-122"/>
                    <a:ea typeface="微软雅黑" panose="020B0503020204020204" pitchFamily="34" charset="-122"/>
                  </a:rPr>
                  <a:t>A=0</a:t>
                </a:r>
                <a:r>
                  <a:rPr lang="zh-CN" altLang="en-US" sz="2400" b="1" dirty="0" smtClean="0">
                    <a:latin typeface="微软雅黑" panose="020B0503020204020204" pitchFamily="34" charset="-122"/>
                    <a:ea typeface="微软雅黑" panose="020B0503020204020204" pitchFamily="34" charset="-122"/>
                  </a:rPr>
                  <a:t>且</a:t>
                </a:r>
                <a:r>
                  <a:rPr lang="en-US" altLang="zh-CN" sz="2400" b="1" dirty="0" smtClean="0">
                    <a:latin typeface="微软雅黑" panose="020B0503020204020204" pitchFamily="34" charset="-122"/>
                    <a:ea typeface="微软雅黑" panose="020B0503020204020204" pitchFamily="34" charset="-122"/>
                  </a:rPr>
                  <a:t>B=0</a:t>
                </a:r>
                <a:r>
                  <a:rPr lang="zh-CN" altLang="en-US" sz="2400" b="1" dirty="0" smtClean="0">
                    <a:latin typeface="微软雅黑" panose="020B0503020204020204" pitchFamily="34" charset="-122"/>
                    <a:ea typeface="微软雅黑" panose="020B0503020204020204" pitchFamily="34" charset="-122"/>
                  </a:rPr>
                  <a:t>且</a:t>
                </a:r>
                <a:r>
                  <a:rPr lang="en-US" altLang="zh-CN" sz="2400" b="1" dirty="0" smtClean="0">
                    <a:latin typeface="微软雅黑" panose="020B0503020204020204" pitchFamily="34" charset="-122"/>
                    <a:ea typeface="微软雅黑" panose="020B0503020204020204" pitchFamily="34" charset="-122"/>
                  </a:rPr>
                  <a:t>C=1</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方格，</a:t>
                </a:r>
                <a:r>
                  <a:rPr lang="zh-CN" altLang="en-US" sz="2400" b="1" dirty="0" smtClean="0">
                    <a:latin typeface="微软雅黑" panose="020B0503020204020204" pitchFamily="34" charset="-122"/>
                    <a:ea typeface="微软雅黑" panose="020B0503020204020204" pitchFamily="34" charset="-122"/>
                  </a:rPr>
                  <a:t>有</a:t>
                </a: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个</a:t>
                </a:r>
                <a:endParaRPr lang="en-US" altLang="zh-CN"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14:m>
                  <m:oMath xmlns:m="http://schemas.openxmlformats.org/officeDocument/2006/math">
                    <m:acc>
                      <m:accPr>
                        <m:chr m:val="̅"/>
                        <m:ctrlPr>
                          <a:rPr lang="en-US" altLang="zh-CN" sz="2400" b="1" i="1" smtClean="0">
                            <a:solidFill>
                              <a:srgbClr val="0000FF"/>
                            </a:solidFill>
                            <a:latin typeface="Cambria Math"/>
                            <a:ea typeface="微软雅黑" panose="020B0503020204020204" pitchFamily="34" charset="-122"/>
                          </a:rPr>
                        </m:ctrlPr>
                      </m:accPr>
                      <m:e>
                        <m:r>
                          <a:rPr lang="en-US" altLang="zh-CN" sz="2400" b="1" i="1" smtClean="0">
                            <a:solidFill>
                              <a:srgbClr val="0000FF"/>
                            </a:solidFill>
                            <a:latin typeface="Cambria Math"/>
                            <a:ea typeface="微软雅黑" panose="020B0503020204020204" pitchFamily="34" charset="-122"/>
                          </a:rPr>
                          <m:t>𝑨</m:t>
                        </m:r>
                      </m:e>
                    </m:acc>
                    <m:r>
                      <a:rPr lang="en-US" altLang="zh-CN" sz="2400" b="1" i="1" smtClean="0">
                        <a:solidFill>
                          <a:srgbClr val="0000FF"/>
                        </a:solidFill>
                        <a:latin typeface="Cambria Math"/>
                        <a:ea typeface="微软雅黑" panose="020B0503020204020204" pitchFamily="34" charset="-122"/>
                      </a:rPr>
                      <m:t>+</m:t>
                    </m:r>
                    <m:acc>
                      <m:accPr>
                        <m:chr m:val="̅"/>
                        <m:ctrlPr>
                          <a:rPr lang="en-US" altLang="zh-CN" sz="2400" b="1" i="1" smtClean="0">
                            <a:solidFill>
                              <a:srgbClr val="0000FF"/>
                            </a:solidFill>
                            <a:latin typeface="Cambria Math"/>
                            <a:ea typeface="微软雅黑" panose="020B0503020204020204" pitchFamily="34" charset="-122"/>
                          </a:rPr>
                        </m:ctrlPr>
                      </m:accPr>
                      <m:e>
                        <m:r>
                          <a:rPr lang="en-US" altLang="zh-CN" sz="2400" b="1" i="1" smtClean="0">
                            <a:solidFill>
                              <a:srgbClr val="0000FF"/>
                            </a:solidFill>
                            <a:latin typeface="Cambria Math"/>
                            <a:ea typeface="微软雅黑" panose="020B0503020204020204" pitchFamily="34" charset="-122"/>
                          </a:rPr>
                          <m:t>𝑪</m:t>
                        </m:r>
                      </m:e>
                    </m:acc>
                    <m:r>
                      <a:rPr lang="en-US" altLang="zh-CN" sz="2400" b="1" i="1" smtClean="0">
                        <a:solidFill>
                          <a:srgbClr val="0000FF"/>
                        </a:solidFill>
                        <a:latin typeface="Cambria Math"/>
                        <a:ea typeface="微软雅黑" panose="020B0503020204020204" pitchFamily="34" charset="-122"/>
                      </a:rPr>
                      <m:t>+</m:t>
                    </m:r>
                    <m:acc>
                      <m:accPr>
                        <m:chr m:val="̅"/>
                        <m:ctrlPr>
                          <a:rPr lang="en-US" altLang="zh-CN" sz="2400" b="1" i="1" smtClean="0">
                            <a:solidFill>
                              <a:srgbClr val="0000FF"/>
                            </a:solidFill>
                            <a:latin typeface="Cambria Math"/>
                            <a:ea typeface="微软雅黑" panose="020B0503020204020204" pitchFamily="34" charset="-122"/>
                          </a:rPr>
                        </m:ctrlPr>
                      </m:accPr>
                      <m:e>
                        <m:r>
                          <a:rPr lang="en-US" altLang="zh-CN" sz="2400" b="1" i="1" smtClean="0">
                            <a:solidFill>
                              <a:srgbClr val="0000FF"/>
                            </a:solidFill>
                            <a:latin typeface="Cambria Math"/>
                            <a:ea typeface="微软雅黑" panose="020B0503020204020204" pitchFamily="34" charset="-122"/>
                          </a:rPr>
                          <m:t>𝑫</m:t>
                        </m:r>
                      </m:e>
                    </m:acc>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对应</a:t>
                </a:r>
                <a:r>
                  <a:rPr lang="zh-CN" altLang="en-US" sz="2400" b="1" dirty="0" smtClean="0">
                    <a:latin typeface="微软雅黑" panose="020B0503020204020204" pitchFamily="34" charset="-122"/>
                    <a:ea typeface="微软雅黑" panose="020B0503020204020204" pitchFamily="34" charset="-122"/>
                  </a:rPr>
                  <a:t>于</a:t>
                </a:r>
                <a:r>
                  <a:rPr lang="en-US" altLang="zh-CN" sz="2400" b="1" dirty="0" smtClean="0">
                    <a:latin typeface="微软雅黑" panose="020B0503020204020204" pitchFamily="34" charset="-122"/>
                    <a:ea typeface="微软雅黑" panose="020B0503020204020204" pitchFamily="34" charset="-122"/>
                  </a:rPr>
                  <a:t>A=1</a:t>
                </a:r>
                <a:r>
                  <a:rPr lang="zh-CN" altLang="en-US" sz="2400" b="1" dirty="0" smtClean="0">
                    <a:latin typeface="微软雅黑" panose="020B0503020204020204" pitchFamily="34" charset="-122"/>
                    <a:ea typeface="微软雅黑" panose="020B0503020204020204" pitchFamily="34" charset="-122"/>
                  </a:rPr>
                  <a:t>且</a:t>
                </a:r>
                <a:r>
                  <a:rPr lang="en-US" altLang="zh-CN" sz="2400" b="1" dirty="0" smtClean="0">
                    <a:latin typeface="微软雅黑" panose="020B0503020204020204" pitchFamily="34" charset="-122"/>
                    <a:ea typeface="微软雅黑" panose="020B0503020204020204" pitchFamily="34" charset="-122"/>
                  </a:rPr>
                  <a:t>C=1</a:t>
                </a:r>
                <a:r>
                  <a:rPr lang="zh-CN" altLang="en-US" sz="2400" b="1" dirty="0" smtClean="0">
                    <a:latin typeface="微软雅黑" panose="020B0503020204020204" pitchFamily="34" charset="-122"/>
                    <a:ea typeface="微软雅黑" panose="020B0503020204020204" pitchFamily="34" charset="-122"/>
                  </a:rPr>
                  <a:t>且</a:t>
                </a:r>
                <a:r>
                  <a:rPr lang="en-US" altLang="zh-CN" sz="2400" b="1" dirty="0" smtClean="0">
                    <a:latin typeface="微软雅黑" panose="020B0503020204020204" pitchFamily="34" charset="-122"/>
                    <a:ea typeface="微软雅黑" panose="020B0503020204020204" pitchFamily="34" charset="-122"/>
                  </a:rPr>
                  <a:t>D=1</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方格，有</a:t>
                </a:r>
                <a:r>
                  <a:rPr lang="en-US" altLang="zh-CN" sz="2400" b="1" dirty="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个</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14:m>
                  <m:oMath xmlns:m="http://schemas.openxmlformats.org/officeDocument/2006/math">
                    <m:acc>
                      <m:accPr>
                        <m:chr m:val="̅"/>
                        <m:ctrlPr>
                          <a:rPr lang="en-US" altLang="zh-CN" sz="2400" b="1" i="1" smtClean="0">
                            <a:solidFill>
                              <a:schemeClr val="accent4">
                                <a:lumMod val="75000"/>
                              </a:schemeClr>
                            </a:solidFill>
                            <a:latin typeface="Cambria Math"/>
                            <a:ea typeface="微软雅黑" panose="020B0503020204020204" pitchFamily="34" charset="-122"/>
                          </a:rPr>
                        </m:ctrlPr>
                      </m:accPr>
                      <m:e>
                        <m:r>
                          <a:rPr lang="en-US" altLang="zh-CN" sz="2400" b="1" i="1" smtClean="0">
                            <a:solidFill>
                              <a:schemeClr val="accent4">
                                <a:lumMod val="75000"/>
                              </a:schemeClr>
                            </a:solidFill>
                            <a:latin typeface="Cambria Math"/>
                            <a:ea typeface="微软雅黑" panose="020B0503020204020204" pitchFamily="34" charset="-122"/>
                          </a:rPr>
                          <m:t>𝑩</m:t>
                        </m:r>
                      </m:e>
                    </m:acc>
                    <m:r>
                      <a:rPr lang="en-US" altLang="zh-CN" sz="2400" b="1" i="1" smtClean="0">
                        <a:solidFill>
                          <a:schemeClr val="accent4">
                            <a:lumMod val="75000"/>
                          </a:schemeClr>
                        </a:solidFill>
                        <a:latin typeface="Cambria Math"/>
                        <a:ea typeface="微软雅黑" panose="020B0503020204020204" pitchFamily="34" charset="-122"/>
                      </a:rPr>
                      <m:t>+</m:t>
                    </m:r>
                    <m:acc>
                      <m:accPr>
                        <m:chr m:val="̅"/>
                        <m:ctrlPr>
                          <a:rPr lang="en-US" altLang="zh-CN" sz="2400" b="1" i="1" smtClean="0">
                            <a:solidFill>
                              <a:schemeClr val="accent4">
                                <a:lumMod val="75000"/>
                              </a:schemeClr>
                            </a:solidFill>
                            <a:latin typeface="Cambria Math"/>
                            <a:ea typeface="微软雅黑" panose="020B0503020204020204" pitchFamily="34" charset="-122"/>
                          </a:rPr>
                        </m:ctrlPr>
                      </m:accPr>
                      <m:e>
                        <m:r>
                          <a:rPr lang="en-US" altLang="zh-CN" sz="2400" b="1" i="1" smtClean="0">
                            <a:solidFill>
                              <a:schemeClr val="accent4">
                                <a:lumMod val="75000"/>
                              </a:schemeClr>
                            </a:solidFill>
                            <a:latin typeface="Cambria Math"/>
                            <a:ea typeface="微软雅黑" panose="020B0503020204020204" pitchFamily="34" charset="-122"/>
                          </a:rPr>
                          <m:t>𝑪</m:t>
                        </m:r>
                      </m:e>
                    </m:acc>
                    <m:r>
                      <a:rPr lang="en-US" altLang="zh-CN" sz="2400" b="1" i="1" smtClean="0">
                        <a:solidFill>
                          <a:schemeClr val="accent4">
                            <a:lumMod val="75000"/>
                          </a:schemeClr>
                        </a:solidFill>
                        <a:latin typeface="Cambria Math"/>
                        <a:ea typeface="微软雅黑" panose="020B0503020204020204" pitchFamily="34" charset="-122"/>
                      </a:rPr>
                      <m:t>+</m:t>
                    </m:r>
                    <m:r>
                      <a:rPr lang="en-US" altLang="zh-CN" sz="2400" b="1" i="1" smtClean="0">
                        <a:solidFill>
                          <a:schemeClr val="accent4">
                            <a:lumMod val="75000"/>
                          </a:schemeClr>
                        </a:solidFill>
                        <a:latin typeface="Cambria Math"/>
                        <a:ea typeface="微软雅黑" panose="020B0503020204020204" pitchFamily="34" charset="-122"/>
                      </a:rPr>
                      <m:t>𝑫</m:t>
                    </m:r>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对应</a:t>
                </a:r>
                <a:r>
                  <a:rPr lang="zh-CN" altLang="en-US" sz="2400" b="1" dirty="0" smtClean="0">
                    <a:latin typeface="微软雅黑" panose="020B0503020204020204" pitchFamily="34" charset="-122"/>
                    <a:ea typeface="微软雅黑" panose="020B0503020204020204" pitchFamily="34" charset="-122"/>
                  </a:rPr>
                  <a:t>于</a:t>
                </a:r>
                <a:r>
                  <a:rPr lang="en-US" altLang="zh-CN" sz="2400" b="1" dirty="0" smtClean="0">
                    <a:latin typeface="微软雅黑" panose="020B0503020204020204" pitchFamily="34" charset="-122"/>
                    <a:ea typeface="微软雅黑" panose="020B0503020204020204" pitchFamily="34" charset="-122"/>
                  </a:rPr>
                  <a:t>B=1</a:t>
                </a:r>
                <a:r>
                  <a:rPr lang="zh-CN" altLang="en-US" sz="2400" b="1" dirty="0" smtClean="0">
                    <a:latin typeface="微软雅黑" panose="020B0503020204020204" pitchFamily="34" charset="-122"/>
                    <a:ea typeface="微软雅黑" panose="020B0503020204020204" pitchFamily="34" charset="-122"/>
                  </a:rPr>
                  <a:t>且</a:t>
                </a:r>
                <a:r>
                  <a:rPr lang="en-US" altLang="zh-CN" sz="2400" b="1" dirty="0" smtClean="0">
                    <a:latin typeface="微软雅黑" panose="020B0503020204020204" pitchFamily="34" charset="-122"/>
                    <a:ea typeface="微软雅黑" panose="020B0503020204020204" pitchFamily="34" charset="-122"/>
                  </a:rPr>
                  <a:t>C=1</a:t>
                </a:r>
                <a:r>
                  <a:rPr lang="zh-CN" altLang="en-US" sz="2400" b="1" dirty="0" smtClean="0">
                    <a:latin typeface="微软雅黑" panose="020B0503020204020204" pitchFamily="34" charset="-122"/>
                    <a:ea typeface="微软雅黑" panose="020B0503020204020204" pitchFamily="34" charset="-122"/>
                  </a:rPr>
                  <a:t>且</a:t>
                </a:r>
                <a:r>
                  <a:rPr lang="en-US" altLang="zh-CN" sz="2400" b="1" dirty="0">
                    <a:latin typeface="微软雅黑" panose="020B0503020204020204" pitchFamily="34" charset="-122"/>
                    <a:ea typeface="微软雅黑" panose="020B0503020204020204" pitchFamily="34" charset="-122"/>
                  </a:rPr>
                  <a:t>D=0</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方格，</a:t>
                </a:r>
                <a:r>
                  <a:rPr lang="zh-CN" altLang="en-US" sz="2400" b="1" dirty="0" smtClean="0">
                    <a:latin typeface="微软雅黑" panose="020B0503020204020204" pitchFamily="34" charset="-122"/>
                    <a:ea typeface="微软雅黑" panose="020B0503020204020204" pitchFamily="34" charset="-122"/>
                  </a:rPr>
                  <a:t>有</a:t>
                </a:r>
                <a:r>
                  <a:rPr lang="en-US" altLang="zh-CN" sz="2400" b="1" dirty="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个</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34" name="矩形 33"/>
              <p:cNvSpPr>
                <a:spLocks noRot="1" noChangeAspect="1" noMove="1" noResize="1" noEditPoints="1" noAdjustHandles="1" noChangeArrowheads="1" noChangeShapeType="1" noTextEdit="1"/>
              </p:cNvSpPr>
              <p:nvPr/>
            </p:nvSpPr>
            <p:spPr>
              <a:xfrm>
                <a:off x="491600" y="3392007"/>
                <a:ext cx="7787161" cy="1757789"/>
              </a:xfrm>
              <a:prstGeom prst="rect">
                <a:avLst/>
              </a:prstGeom>
              <a:blipFill rotWithShape="1">
                <a:blip r:embed="rId4"/>
                <a:stretch>
                  <a:fillRect l="-705" b="-3114"/>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extLst>
              <p:ext uri="{D42A27DB-BD31-4B8C-83A1-F6EECF244321}">
                <p14:modId xmlns:p14="http://schemas.microsoft.com/office/powerpoint/2010/main" val="2775254380"/>
              </p:ext>
            </p:extLst>
          </p:nvPr>
        </p:nvGraphicFramePr>
        <p:xfrm>
          <a:off x="1754489" y="2443357"/>
          <a:ext cx="7009180" cy="530803"/>
        </p:xfrm>
        <a:graphic>
          <a:graphicData uri="http://schemas.openxmlformats.org/presentationml/2006/ole">
            <mc:AlternateContent xmlns:mc="http://schemas.openxmlformats.org/markup-compatibility/2006">
              <mc:Choice xmlns:v="urn:schemas-microsoft-com:vml" Requires="v">
                <p:oleObj spid="_x0000_s172069" name="公式" r:id="rId5" imgW="3111480" imgH="241200" progId="Equation.3">
                  <p:embed/>
                </p:oleObj>
              </mc:Choice>
              <mc:Fallback>
                <p:oleObj name="公式" r:id="rId5" imgW="3111480" imgH="241200" progId="Equation.3">
                  <p:embed/>
                  <p:pic>
                    <p:nvPicPr>
                      <p:cNvPr id="0" name="对象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4489" y="2443357"/>
                        <a:ext cx="7009180" cy="530803"/>
                      </a:xfrm>
                      <a:prstGeom prst="rect">
                        <a:avLst/>
                      </a:prstGeom>
                      <a:noFill/>
                      <a:ln>
                        <a:noFill/>
                      </a:ln>
                    </p:spPr>
                  </p:pic>
                </p:oleObj>
              </mc:Fallback>
            </mc:AlternateContent>
          </a:graphicData>
        </a:graphic>
      </p:graphicFrame>
      <p:pic>
        <p:nvPicPr>
          <p:cNvPr id="33" name="图片 32">
            <a:hlinkClick r:id="rId7" action="ppaction://hlinksldjump"/>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147360427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circle(in)">
                                      <p:cBhvr>
                                        <p:cTn id="14" dur="2000"/>
                                        <p:tgtEl>
                                          <p:spTgt spid="37"/>
                                        </p:tgtEl>
                                      </p:cBhvr>
                                    </p:animEffect>
                                  </p:childTnLst>
                                </p:cTn>
                              </p:par>
                              <p:par>
                                <p:cTn id="15" presetID="6" presetClass="entr" presetSubtype="16"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circle(in)">
                                      <p:cBhvr>
                                        <p:cTn id="17" dur="2000"/>
                                        <p:tgtEl>
                                          <p:spTgt spid="38"/>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circle(in)">
                                      <p:cBhvr>
                                        <p:cTn id="20" dur="2000"/>
                                        <p:tgtEl>
                                          <p:spTgt spid="39"/>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circle(in)">
                                      <p:cBhvr>
                                        <p:cTn id="23" dur="2000"/>
                                        <p:tgtEl>
                                          <p:spTgt spid="40"/>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circle(in)">
                                      <p:cBhvr>
                                        <p:cTn id="26" dur="2000"/>
                                        <p:tgtEl>
                                          <p:spTgt spid="41"/>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circle(in)">
                                      <p:cBhvr>
                                        <p:cTn id="29" dur="2000"/>
                                        <p:tgtEl>
                                          <p:spTgt spid="4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circle(in)">
                                      <p:cBhvr>
                                        <p:cTn id="32" dur="2000"/>
                                        <p:tgtEl>
                                          <p:spTgt spid="43"/>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circle(in)">
                                      <p:cBhvr>
                                        <p:cTn id="35" dur="2000"/>
                                        <p:tgtEl>
                                          <p:spTgt spid="44"/>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circle(in)">
                                      <p:cBhvr>
                                        <p:cTn id="38" dur="2000"/>
                                        <p:tgtEl>
                                          <p:spTgt spid="45"/>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circle(in)">
                                      <p:cBhvr>
                                        <p:cTn id="41" dur="2000"/>
                                        <p:tgtEl>
                                          <p:spTgt spid="4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circle(in)">
                                      <p:cBhvr>
                                        <p:cTn id="44" dur="2000"/>
                                        <p:tgtEl>
                                          <p:spTgt spid="47"/>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circle(in)">
                                      <p:cBhvr>
                                        <p:cTn id="47" dur="2000"/>
                                        <p:tgtEl>
                                          <p:spTgt spid="48"/>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circle(in)">
                                      <p:cBhvr>
                                        <p:cTn id="50" dur="20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arn(inVertical)">
                                      <p:cBhvr>
                                        <p:cTn id="55" dur="500"/>
                                        <p:tgtEl>
                                          <p:spTgt spid="34"/>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9" grpId="0"/>
      <p:bldP spid="40" grpId="0"/>
      <p:bldP spid="41" grpId="0"/>
      <p:bldP spid="42" grpId="0"/>
      <p:bldP spid="43" grpId="0"/>
      <p:bldP spid="44" grpId="0"/>
      <p:bldP spid="45" grpId="0"/>
      <p:bldP spid="46" grpId="0"/>
      <p:bldP spid="47" grpId="0"/>
      <p:bldP spid="48" grpId="0"/>
      <p:bldP spid="49" grpId="0"/>
      <p:bldP spid="3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109</a:t>
            </a:fld>
            <a:endParaRPr lang="zh-CN" altLang="en-US"/>
          </a:p>
        </p:txBody>
      </p:sp>
      <p:sp>
        <p:nvSpPr>
          <p:cNvPr id="53" name="文本框 52"/>
          <p:cNvSpPr txBox="1"/>
          <p:nvPr/>
        </p:nvSpPr>
        <p:spPr>
          <a:xfrm>
            <a:off x="580000" y="1065689"/>
            <a:ext cx="11031999" cy="3508653"/>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solidFill>
                  <a:srgbClr val="0000FF"/>
                </a:solidFill>
                <a:latin typeface="微软雅黑" panose="020B0503020204020204" pitchFamily="34" charset="-122"/>
                <a:ea typeface="微软雅黑" panose="020B0503020204020204" pitchFamily="34" charset="-122"/>
              </a:rPr>
              <a:t>3</a:t>
            </a:r>
            <a:r>
              <a:rPr lang="zh-CN" altLang="en-US" sz="2800" b="1" dirty="0" smtClean="0">
                <a:solidFill>
                  <a:srgbClr val="0000FF"/>
                </a:solidFill>
                <a:latin typeface="微软雅黑" panose="020B0503020204020204" pitchFamily="34" charset="-122"/>
                <a:ea typeface="微软雅黑" panose="020B0503020204020204" pitchFamily="34" charset="-122"/>
              </a:rPr>
              <a:t>、卡</a:t>
            </a:r>
            <a:r>
              <a:rPr lang="zh-CN" altLang="en-US" sz="2800" b="1" dirty="0">
                <a:solidFill>
                  <a:srgbClr val="0000FF"/>
                </a:solidFill>
                <a:latin typeface="微软雅黑" panose="020B0503020204020204" pitchFamily="34" charset="-122"/>
                <a:ea typeface="微软雅黑" panose="020B0503020204020204" pitchFamily="34" charset="-122"/>
              </a:rPr>
              <a:t>诺图上的相邻关系</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几何</a:t>
            </a:r>
            <a:r>
              <a:rPr lang="zh-CN" altLang="en-US" sz="2400" b="1" dirty="0">
                <a:latin typeface="微软雅黑" panose="020B0503020204020204" pitchFamily="34" charset="-122"/>
                <a:ea typeface="微软雅黑" panose="020B0503020204020204" pitchFamily="34" charset="-122"/>
              </a:rPr>
              <a:t>位置上相邻的小</a:t>
            </a:r>
            <a:r>
              <a:rPr lang="zh-CN" altLang="en-US" sz="2400" b="1" dirty="0" smtClean="0">
                <a:latin typeface="微软雅黑" panose="020B0503020204020204" pitchFamily="34" charset="-122"/>
                <a:ea typeface="微软雅黑" panose="020B0503020204020204" pitchFamily="34" charset="-122"/>
              </a:rPr>
              <a:t>方格，所</a:t>
            </a:r>
            <a:r>
              <a:rPr lang="zh-CN" altLang="en-US" sz="2400" b="1" dirty="0">
                <a:latin typeface="微软雅黑" panose="020B0503020204020204" pitchFamily="34" charset="-122"/>
                <a:ea typeface="微软雅黑" panose="020B0503020204020204" pitchFamily="34" charset="-122"/>
              </a:rPr>
              <a:t>代表的最小项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最大项也存在相邻的</a:t>
            </a:r>
            <a:r>
              <a:rPr lang="zh-CN" altLang="en-US" sz="2400" b="1" dirty="0" smtClean="0">
                <a:latin typeface="微软雅黑" panose="020B0503020204020204" pitchFamily="34" charset="-122"/>
                <a:ea typeface="微软雅黑" panose="020B0503020204020204" pitchFamily="34" charset="-122"/>
              </a:rPr>
              <a:t>关系；</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相邻</a:t>
            </a:r>
            <a:r>
              <a:rPr lang="zh-CN" altLang="en-US" sz="2400" b="1" dirty="0">
                <a:latin typeface="微软雅黑" panose="020B0503020204020204" pitchFamily="34" charset="-122"/>
                <a:ea typeface="微软雅黑" panose="020B0503020204020204" pitchFamily="34" charset="-122"/>
              </a:rPr>
              <a:t>关系</a:t>
            </a:r>
            <a:r>
              <a:rPr lang="zh-CN" altLang="en-US" sz="2400" b="1" dirty="0" smtClean="0">
                <a:latin typeface="微软雅黑" panose="020B0503020204020204" pitchFamily="34" charset="-122"/>
                <a:ea typeface="微软雅黑" panose="020B0503020204020204" pitchFamily="34" charset="-122"/>
              </a:rPr>
              <a:t>有三种：</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几何相邻</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相对相邻</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重叠相邻、对折相邻</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2854959" cy="732155"/>
          </a:xfrm>
        </p:spPr>
        <p:txBody>
          <a:bodyPr>
            <a:normAutofit fontScale="90000"/>
          </a:bodyPr>
          <a:lstStyle/>
          <a:p>
            <a:r>
              <a:rPr lang="zh-CN" altLang="en-US" dirty="0">
                <a:effectLst>
                  <a:outerShdw blurRad="38100" dist="38100" dir="2700000" algn="tl">
                    <a:srgbClr val="000000">
                      <a:alpha val="43137"/>
                    </a:srgbClr>
                  </a:outerShdw>
                </a:effectLst>
              </a:rPr>
              <a:t>卡诺图</a:t>
            </a:r>
            <a:r>
              <a:rPr lang="zh-CN" altLang="en-US" dirty="0" smtClean="0">
                <a:effectLst>
                  <a:outerShdw blurRad="38100" dist="38100" dir="2700000" algn="tl">
                    <a:srgbClr val="000000">
                      <a:alpha val="43137"/>
                    </a:srgbClr>
                  </a:outerShdw>
                </a:effectLst>
              </a:rPr>
              <a:t>化简法</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142689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a:t>
            </a:fld>
            <a:endParaRPr lang="zh-CN" altLang="en-US"/>
          </a:p>
        </p:txBody>
      </p:sp>
      <p:sp>
        <p:nvSpPr>
          <p:cNvPr id="53" name="文本框 52"/>
          <p:cNvSpPr txBox="1"/>
          <p:nvPr/>
        </p:nvSpPr>
        <p:spPr>
          <a:xfrm>
            <a:off x="391887" y="1166072"/>
            <a:ext cx="6699378" cy="4524315"/>
          </a:xfrm>
          <a:prstGeom prst="rect">
            <a:avLst/>
          </a:prstGeom>
          <a:noFill/>
        </p:spPr>
        <p:txBody>
          <a:bodyPr wrap="square" rtlCol="0">
            <a:spAutoFit/>
          </a:bodyPr>
          <a:lstStyle/>
          <a:p>
            <a:pPr marL="285750" lvl="1" indent="-28575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2.1】</a:t>
            </a:r>
            <a:r>
              <a:rPr lang="zh-CN" altLang="en-US" sz="2400" b="1" dirty="0">
                <a:latin typeface="微软雅黑" panose="020B0503020204020204" pitchFamily="34" charset="-122"/>
                <a:ea typeface="微软雅黑" panose="020B0503020204020204" pitchFamily="34" charset="-122"/>
              </a:rPr>
              <a:t>请画出逻辑函数  </a:t>
            </a:r>
            <a:r>
              <a:rPr lang="en-US" altLang="zh-CN" sz="2400" b="1" dirty="0">
                <a:latin typeface="微软雅黑" panose="020B0503020204020204" pitchFamily="34" charset="-122"/>
                <a:ea typeface="微软雅黑" panose="020B0503020204020204" pitchFamily="34" charset="-122"/>
              </a:rPr>
              <a:t>F=AB+BC+AC</a:t>
            </a:r>
            <a:r>
              <a:rPr lang="zh-CN" altLang="en-US" sz="2400" b="1" dirty="0">
                <a:latin typeface="微软雅黑" panose="020B0503020204020204" pitchFamily="34" charset="-122"/>
                <a:ea typeface="微软雅黑" panose="020B0503020204020204" pitchFamily="34" charset="-122"/>
              </a:rPr>
              <a:t> 对应的真值表。</a:t>
            </a:r>
            <a:endParaRPr lang="en-US" altLang="zh-CN" sz="2400" b="1" dirty="0">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solidFill>
                  <a:srgbClr val="3859CD"/>
                </a:solidFill>
                <a:latin typeface="微软雅黑" panose="020B0503020204020204" pitchFamily="34" charset="-122"/>
                <a:ea typeface="微软雅黑" panose="020B0503020204020204" pitchFamily="34" charset="-122"/>
              </a:rPr>
              <a:t>①画空表格：</a:t>
            </a:r>
            <a:r>
              <a:rPr lang="zh-CN" altLang="en-US" sz="2400" b="1" dirty="0" smtClean="0">
                <a:latin typeface="微软雅黑" panose="020B0503020204020204" pitchFamily="34" charset="-122"/>
                <a:ea typeface="微软雅黑" panose="020B0503020204020204" pitchFamily="34" charset="-122"/>
              </a:rPr>
              <a:t>每个变量一列，输入在左，输出在右；</a:t>
            </a:r>
            <a:endParaRPr lang="en-US" altLang="zh-CN" sz="2400" b="1" dirty="0" smtClean="0">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solidFill>
                  <a:srgbClr val="3859CD"/>
                </a:solidFill>
                <a:latin typeface="微软雅黑" panose="020B0503020204020204" pitchFamily="34" charset="-122"/>
                <a:ea typeface="微软雅黑" panose="020B0503020204020204" pitchFamily="34" charset="-122"/>
              </a:rPr>
              <a:t>②填入所有输入组合：</a:t>
            </a:r>
            <a:r>
              <a:rPr lang="zh-CN" altLang="en-US" sz="2400" b="1" dirty="0" smtClean="0">
                <a:latin typeface="微软雅黑" panose="020B0503020204020204" pitchFamily="34" charset="-122"/>
                <a:ea typeface="微软雅黑" panose="020B0503020204020204" pitchFamily="34" charset="-122"/>
              </a:rPr>
              <a:t>按照二进制自然顺序从全</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到全</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solidFill>
                  <a:srgbClr val="3859CD"/>
                </a:solidFill>
                <a:latin typeface="微软雅黑" panose="020B0503020204020204" pitchFamily="34" charset="-122"/>
                <a:ea typeface="微软雅黑" panose="020B0503020204020204" pitchFamily="34" charset="-122"/>
              </a:rPr>
              <a:t>③写出每行的输出变量的值：</a:t>
            </a:r>
            <a:r>
              <a:rPr lang="zh-CN" altLang="en-US" sz="2400" b="1" dirty="0" smtClean="0">
                <a:latin typeface="微软雅黑" panose="020B0503020204020204" pitchFamily="34" charset="-122"/>
                <a:ea typeface="微软雅黑" panose="020B0503020204020204" pitchFamily="34" charset="-122"/>
              </a:rPr>
              <a:t>根据逻辑表达式计算，或者根据逻辑关系推理</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1" name="平行四边形 10"/>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逻辑函数的表示方法</a:t>
            </a:r>
            <a:endParaRPr lang="zh-CN" altLang="en-US" dirty="0">
              <a:effectLst>
                <a:outerShdw blurRad="38100" dist="38100" dir="2700000" algn="tl">
                  <a:srgbClr val="000000">
                    <a:alpha val="43137"/>
                  </a:srgbClr>
                </a:outerShdw>
              </a:effectLst>
            </a:endParaRPr>
          </a:p>
        </p:txBody>
      </p:sp>
      <p:graphicFrame>
        <p:nvGraphicFramePr>
          <p:cNvPr id="10" name="表格 9"/>
          <p:cNvGraphicFramePr>
            <a:graphicFrameLocks noGrp="1"/>
          </p:cNvGraphicFramePr>
          <p:nvPr>
            <p:extLst>
              <p:ext uri="{D42A27DB-BD31-4B8C-83A1-F6EECF244321}">
                <p14:modId xmlns:p14="http://schemas.microsoft.com/office/powerpoint/2010/main" val="3776847570"/>
              </p:ext>
            </p:extLst>
          </p:nvPr>
        </p:nvGraphicFramePr>
        <p:xfrm>
          <a:off x="7587294" y="1555180"/>
          <a:ext cx="3908322" cy="3746097"/>
        </p:xfrm>
        <a:graphic>
          <a:graphicData uri="http://schemas.openxmlformats.org/drawingml/2006/table">
            <a:tbl>
              <a:tblPr firstRow="1" firstCol="1" bandRow="1">
                <a:tableStyleId>{B301B821-A1FF-4177-AEE7-76D212191A09}</a:tableStyleId>
              </a:tblPr>
              <a:tblGrid>
                <a:gridCol w="976764">
                  <a:extLst>
                    <a:ext uri="{9D8B030D-6E8A-4147-A177-3AD203B41FA5}">
                      <a16:colId xmlns="" xmlns:a16="http://schemas.microsoft.com/office/drawing/2014/main" val="3984345604"/>
                    </a:ext>
                  </a:extLst>
                </a:gridCol>
                <a:gridCol w="976764">
                  <a:extLst>
                    <a:ext uri="{9D8B030D-6E8A-4147-A177-3AD203B41FA5}">
                      <a16:colId xmlns="" xmlns:a16="http://schemas.microsoft.com/office/drawing/2014/main" val="3534495833"/>
                    </a:ext>
                  </a:extLst>
                </a:gridCol>
                <a:gridCol w="976764">
                  <a:extLst>
                    <a:ext uri="{9D8B030D-6E8A-4147-A177-3AD203B41FA5}">
                      <a16:colId xmlns="" xmlns:a16="http://schemas.microsoft.com/office/drawing/2014/main" val="4097901125"/>
                    </a:ext>
                  </a:extLst>
                </a:gridCol>
                <a:gridCol w="978030">
                  <a:extLst>
                    <a:ext uri="{9D8B030D-6E8A-4147-A177-3AD203B41FA5}">
                      <a16:colId xmlns="" xmlns:a16="http://schemas.microsoft.com/office/drawing/2014/main" val="3359426387"/>
                    </a:ext>
                  </a:extLst>
                </a:gridCol>
              </a:tblGrid>
              <a:tr h="416233">
                <a:tc>
                  <a:txBody>
                    <a:bodyPr/>
                    <a:lstStyle/>
                    <a:p>
                      <a:pPr algn="ctr"/>
                      <a:r>
                        <a:rPr lang="en-US" sz="2400" b="1" dirty="0" smtClean="0">
                          <a:effectLst/>
                          <a:latin typeface="Times New Roman" panose="02020603050405020304" pitchFamily="18" charset="0"/>
                          <a:ea typeface="微软雅黑" panose="020B0503020204020204" pitchFamily="34" charset="-122"/>
                          <a:cs typeface="Times New Roman" panose="02020603050405020304" pitchFamily="18" charset="0"/>
                        </a:rPr>
                        <a:t>A</a:t>
                      </a:r>
                      <a:r>
                        <a:rPr lang="en-US" sz="2400" b="1" baseline="0" dirty="0" smtClean="0">
                          <a:effectLst/>
                          <a:latin typeface="Times New Roman" panose="02020603050405020304" pitchFamily="18" charset="0"/>
                          <a:ea typeface="微软雅黑" panose="020B0503020204020204" pitchFamily="34" charset="-122"/>
                          <a:cs typeface="Times New Roman" panose="02020603050405020304" pitchFamily="18" charset="0"/>
                        </a:rPr>
                        <a:t>  </a:t>
                      </a:r>
                      <a:endParaRPr lang="en-US"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smtClean="0">
                          <a:effectLst/>
                          <a:latin typeface="Times New Roman" panose="02020603050405020304" pitchFamily="18" charset="0"/>
                          <a:ea typeface="微软雅黑" panose="020B0503020204020204" pitchFamily="34" charset="-122"/>
                          <a:cs typeface="Times New Roman" panose="02020603050405020304" pitchFamily="18" charset="0"/>
                        </a:rPr>
                        <a:t>B</a:t>
                      </a:r>
                      <a:endParaRPr lang="en-US"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smtClean="0">
                          <a:effectLst/>
                          <a:latin typeface="Times New Roman" panose="02020603050405020304" pitchFamily="18" charset="0"/>
                          <a:ea typeface="微软雅黑" panose="020B0503020204020204" pitchFamily="34" charset="-122"/>
                          <a:cs typeface="Times New Roman" panose="02020603050405020304" pitchFamily="18" charset="0"/>
                        </a:rPr>
                        <a:t>C</a:t>
                      </a:r>
                      <a:endParaRPr lang="en-US"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R w="12700" cap="flat" cmpd="sng" algn="ctr">
                      <a:solidFill>
                        <a:schemeClr val="tx1"/>
                      </a:solidFill>
                      <a:prstDash val="solid"/>
                      <a:round/>
                      <a:headEnd type="none" w="med" len="med"/>
                      <a:tailEnd type="none" w="med" len="med"/>
                    </a:lnR>
                  </a:tcPr>
                </a:tc>
                <a:tc>
                  <a:txBody>
                    <a:bodyPr/>
                    <a:lstStyle/>
                    <a:p>
                      <a:pPr algn="ctr"/>
                      <a:r>
                        <a:rPr lang="en-US" sz="2400" b="1" dirty="0" smtClean="0">
                          <a:effectLst/>
                          <a:latin typeface="Times New Roman" panose="02020603050405020304" pitchFamily="18" charset="0"/>
                          <a:ea typeface="微软雅黑" panose="020B0503020204020204" pitchFamily="34" charset="-122"/>
                          <a:cs typeface="Times New Roman" panose="02020603050405020304" pitchFamily="18" charset="0"/>
                        </a:rPr>
                        <a:t>F</a:t>
                      </a:r>
                      <a:endParaRPr lang="en-US"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3328190740"/>
                  </a:ext>
                </a:extLst>
              </a:tr>
              <a:tr h="416233">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R w="1270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470943278"/>
                  </a:ext>
                </a:extLst>
              </a:tr>
              <a:tr h="416233">
                <a:tc>
                  <a:txBody>
                    <a:bodyPr/>
                    <a:lstStyle/>
                    <a:p>
                      <a:pPr algn="ctr"/>
                      <a:r>
                        <a:rPr lang="en-US" sz="2400" b="1">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R w="1270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177391353"/>
                  </a:ext>
                </a:extLst>
              </a:tr>
              <a:tr h="416233">
                <a:tc>
                  <a:txBody>
                    <a:bodyPr/>
                    <a:lstStyle/>
                    <a:p>
                      <a:pPr algn="ctr"/>
                      <a:r>
                        <a:rPr lang="en-US" sz="2400" b="1">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R w="1270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00853911"/>
                  </a:ext>
                </a:extLst>
              </a:tr>
              <a:tr h="416233">
                <a:tc>
                  <a:txBody>
                    <a:bodyPr/>
                    <a:lstStyle/>
                    <a:p>
                      <a:pPr algn="ctr"/>
                      <a:r>
                        <a:rPr lang="en-US" sz="2400" b="1">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R w="1270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502238410"/>
                  </a:ext>
                </a:extLst>
              </a:tr>
              <a:tr h="416233">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R w="1270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474379166"/>
                  </a:ext>
                </a:extLst>
              </a:tr>
              <a:tr h="416233">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R w="1270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3292533251"/>
                  </a:ext>
                </a:extLst>
              </a:tr>
              <a:tr h="416233">
                <a:tc>
                  <a:txBody>
                    <a:bodyPr/>
                    <a:lstStyle/>
                    <a:p>
                      <a:pPr algn="ctr"/>
                      <a:r>
                        <a:rPr lang="en-US" sz="2400" b="1">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R w="1270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3437311727"/>
                  </a:ext>
                </a:extLst>
              </a:tr>
              <a:tr h="416233">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R w="1270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24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110636" marR="110636" marT="0" marB="0"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47058417"/>
                  </a:ext>
                </a:extLst>
              </a:tr>
            </a:tbl>
          </a:graphicData>
        </a:graphic>
      </p:graphicFrame>
    </p:spTree>
    <p:extLst>
      <p:ext uri="{BB962C8B-B14F-4D97-AF65-F5344CB8AC3E}">
        <p14:creationId xmlns:p14="http://schemas.microsoft.com/office/powerpoint/2010/main" val="11876549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110</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615276" y="1069807"/>
                <a:ext cx="8401161" cy="5082930"/>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1</a:t>
                </a:r>
                <a:r>
                  <a:rPr lang="zh-CN" altLang="en-US" sz="2400" b="1" dirty="0" smtClean="0">
                    <a:solidFill>
                      <a:srgbClr val="FF0000"/>
                    </a:solidFill>
                    <a:latin typeface="微软雅黑" panose="020B0503020204020204" pitchFamily="34" charset="-122"/>
                    <a:ea typeface="微软雅黑" panose="020B0503020204020204" pitchFamily="34" charset="-122"/>
                  </a:rPr>
                  <a:t>）几何</a:t>
                </a:r>
                <a:r>
                  <a:rPr lang="zh-CN" altLang="en-US" sz="2400" b="1" dirty="0">
                    <a:solidFill>
                      <a:srgbClr val="FF0000"/>
                    </a:solidFill>
                    <a:latin typeface="微软雅黑" panose="020B0503020204020204" pitchFamily="34" charset="-122"/>
                    <a:ea typeface="微软雅黑" panose="020B0503020204020204" pitchFamily="34" charset="-122"/>
                  </a:rPr>
                  <a:t>相邻</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边界相邻：指</a:t>
                </a:r>
                <a:r>
                  <a:rPr lang="zh-CN" altLang="en-US" sz="2400" b="1" dirty="0">
                    <a:latin typeface="微软雅黑" panose="020B0503020204020204" pitchFamily="34" charset="-122"/>
                    <a:ea typeface="微软雅黑" panose="020B0503020204020204" pitchFamily="34" charset="-122"/>
                  </a:rPr>
                  <a:t>在几何位置上相邻的小方格</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举例：</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大</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小</a:t>
                </a:r>
                <a:r>
                  <a:rPr lang="zh-CN" altLang="en-US" sz="2400" b="1" dirty="0" smtClean="0">
                    <a:latin typeface="微软雅黑" panose="020B0503020204020204" pitchFamily="34" charset="-122"/>
                    <a:ea typeface="微软雅黑" panose="020B0503020204020204" pitchFamily="34" charset="-122"/>
                  </a:rPr>
                  <a:t>方格：</a:t>
                </a: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5</a:t>
                </a:r>
                <a:r>
                  <a:rPr lang="zh-CN" altLang="en-US" sz="2400" b="1" dirty="0" smtClean="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en-US" sz="2400" b="1" i="1" smtClean="0">
                            <a:latin typeface="Cambria Math"/>
                          </a:rPr>
                        </m:ctrlPr>
                      </m:accPr>
                      <m:e>
                        <m:r>
                          <a:rPr lang="zh-CN" altLang="en-US" sz="2400" b="1" i="1" smtClean="0">
                            <a:latin typeface="Cambria Math" panose="02040503050406030204" pitchFamily="18" charset="0"/>
                          </a:rPr>
                          <m:t>𝑨</m:t>
                        </m:r>
                      </m:e>
                    </m:acc>
                    <m:r>
                      <a:rPr lang="zh-CN" altLang="en-US" sz="2400" b="1" i="1" smtClean="0">
                        <a:latin typeface="Cambria Math" panose="02040503050406030204" pitchFamily="18" charset="0"/>
                      </a:rPr>
                      <m:t>𝑩</m:t>
                    </m:r>
                    <m:acc>
                      <m:accPr>
                        <m:chr m:val="̅"/>
                        <m:ctrlPr>
                          <a:rPr lang="zh-CN" altLang="en-US" sz="2400" b="1" i="1" smtClean="0">
                            <a:latin typeface="Cambria Math"/>
                          </a:rPr>
                        </m:ctrlPr>
                      </m:accPr>
                      <m:e>
                        <m:r>
                          <a:rPr lang="zh-CN" altLang="en-US" sz="2400" b="1" i="1" smtClean="0">
                            <a:latin typeface="Cambria Math" panose="02040503050406030204" pitchFamily="18" charset="0"/>
                          </a:rPr>
                          <m:t>𝑪</m:t>
                        </m:r>
                      </m:e>
                    </m:acc>
                    <m:r>
                      <a:rPr lang="zh-CN" altLang="en-US" sz="2400" b="1" i="1" smtClean="0">
                        <a:latin typeface="Cambria Math" panose="02040503050406030204" pitchFamily="18" charset="0"/>
                      </a:rPr>
                      <m:t>𝑫</m:t>
                    </m:r>
                  </m:oMath>
                </a14:m>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与</a:t>
                </a:r>
                <a:r>
                  <a:rPr lang="zh-CN" altLang="en-US" sz="2400" b="1" dirty="0">
                    <a:latin typeface="微软雅黑" panose="020B0503020204020204" pitchFamily="34" charset="-122"/>
                    <a:ea typeface="微软雅黑" panose="020B0503020204020204" pitchFamily="34" charset="-122"/>
                  </a:rPr>
                  <a:t>之边界相邻的小方格是：图中</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个小“</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小方格</a:t>
                </a:r>
                <a:endParaRPr lang="en-US" altLang="zh-CN" sz="2400" b="1" dirty="0" smtClean="0">
                  <a:latin typeface="微软雅黑" panose="020B0503020204020204" pitchFamily="34" charset="-122"/>
                  <a:ea typeface="微软雅黑" panose="020B0503020204020204" pitchFamily="34" charset="-122"/>
                </a:endParaRPr>
              </a:p>
              <a:p>
                <a:pPr marL="1714500" lvl="3"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r>
                  <a:rPr lang="zh-CN" altLang="en-US" sz="2400" b="1" dirty="0"/>
                  <a:t> </a:t>
                </a:r>
                <a14:m>
                  <m:oMath xmlns:m="http://schemas.openxmlformats.org/officeDocument/2006/math">
                    <m:acc>
                      <m:accPr>
                        <m:chr m:val="̅"/>
                        <m:ctrlPr>
                          <a:rPr lang="zh-CN" altLang="en-US" sz="2400" b="1" i="1">
                            <a:latin typeface="Cambria Math"/>
                          </a:rPr>
                        </m:ctrlPr>
                      </m:accPr>
                      <m:e>
                        <m:r>
                          <a:rPr lang="zh-CN" altLang="en-US" sz="2400" b="1" i="1">
                            <a:latin typeface="Cambria Math" panose="02040503050406030204" pitchFamily="18" charset="0"/>
                          </a:rPr>
                          <m:t>𝑨</m:t>
                        </m:r>
                      </m:e>
                    </m:acc>
                    <m:acc>
                      <m:accPr>
                        <m:chr m:val="̅"/>
                        <m:ctrlPr>
                          <a:rPr lang="zh-CN" altLang="en-US" sz="2400" b="1" i="1">
                            <a:latin typeface="Cambria Math"/>
                          </a:rPr>
                        </m:ctrlPr>
                      </m:accPr>
                      <m:e>
                        <m:r>
                          <a:rPr lang="en-US" altLang="zh-CN" sz="2400" b="1" i="1" smtClean="0">
                            <a:latin typeface="Cambria Math" panose="02040503050406030204" pitchFamily="18" charset="0"/>
                          </a:rPr>
                          <m:t>𝑩</m:t>
                        </m:r>
                      </m:e>
                    </m:acc>
                    <m:acc>
                      <m:accPr>
                        <m:chr m:val="̅"/>
                        <m:ctrlPr>
                          <a:rPr lang="zh-CN" altLang="en-US" sz="2400" b="1" i="1">
                            <a:latin typeface="Cambria Math"/>
                          </a:rPr>
                        </m:ctrlPr>
                      </m:accPr>
                      <m:e>
                        <m:r>
                          <a:rPr lang="zh-CN" altLang="en-US" sz="2400" b="1" i="1">
                            <a:latin typeface="Cambria Math" panose="02040503050406030204" pitchFamily="18" charset="0"/>
                          </a:rPr>
                          <m:t>𝑪</m:t>
                        </m:r>
                      </m:e>
                    </m:acc>
                    <m:r>
                      <a:rPr lang="zh-CN" altLang="en-US" sz="2400" b="1" i="1">
                        <a:latin typeface="Cambria Math" panose="02040503050406030204" pitchFamily="18" charset="0"/>
                      </a:rPr>
                      <m:t>𝑫</m:t>
                    </m:r>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a:t>
                </a:r>
                <a:r>
                  <a:rPr lang="zh-CN" altLang="en-US" sz="2400" b="1" dirty="0"/>
                  <a:t> </a:t>
                </a:r>
                <a14:m>
                  <m:oMath xmlns:m="http://schemas.openxmlformats.org/officeDocument/2006/math">
                    <m:acc>
                      <m:accPr>
                        <m:chr m:val="̅"/>
                        <m:ctrlPr>
                          <a:rPr lang="zh-CN" altLang="en-US" sz="2400" b="1" i="1">
                            <a:latin typeface="Cambria Math"/>
                          </a:rPr>
                        </m:ctrlPr>
                      </m:accPr>
                      <m:e>
                        <m:r>
                          <a:rPr lang="zh-CN" altLang="en-US" sz="2400" b="1" i="1">
                            <a:latin typeface="Cambria Math" panose="02040503050406030204" pitchFamily="18" charset="0"/>
                          </a:rPr>
                          <m:t>𝑨</m:t>
                        </m:r>
                      </m:e>
                    </m:acc>
                    <m:r>
                      <a:rPr lang="zh-CN" altLang="en-US" sz="2400" b="1" i="1">
                        <a:latin typeface="Cambria Math" panose="02040503050406030204" pitchFamily="18" charset="0"/>
                      </a:rPr>
                      <m:t>𝑩</m:t>
                    </m:r>
                    <m:acc>
                      <m:accPr>
                        <m:chr m:val="̅"/>
                        <m:ctrlPr>
                          <a:rPr lang="zh-CN" altLang="en-US" sz="2400" b="1" i="1">
                            <a:latin typeface="Cambria Math"/>
                          </a:rPr>
                        </m:ctrlPr>
                      </m:accPr>
                      <m:e>
                        <m:r>
                          <a:rPr lang="zh-CN" altLang="en-US" sz="2400" b="1" i="1">
                            <a:latin typeface="Cambria Math" panose="02040503050406030204" pitchFamily="18" charset="0"/>
                          </a:rPr>
                          <m:t>𝑪</m:t>
                        </m:r>
                      </m:e>
                    </m:acc>
                    <m:acc>
                      <m:accPr>
                        <m:chr m:val="̅"/>
                        <m:ctrlPr>
                          <a:rPr lang="zh-CN" altLang="en-US" sz="2400" b="1" i="1">
                            <a:latin typeface="Cambria Math"/>
                          </a:rPr>
                        </m:ctrlPr>
                      </m:accPr>
                      <m:e>
                        <m:r>
                          <a:rPr lang="en-US" altLang="zh-CN" sz="2400" b="1" i="1" smtClean="0">
                            <a:latin typeface="Cambria Math" panose="02040503050406030204" pitchFamily="18" charset="0"/>
                          </a:rPr>
                          <m:t>𝑫</m:t>
                        </m:r>
                      </m:e>
                    </m:acc>
                    <m:r>
                      <a:rPr lang="zh-CN" altLang="en-US" sz="2400" b="1" i="1">
                        <a:latin typeface="Cambria Math" panose="02040503050406030204" pitchFamily="18" charset="0"/>
                      </a:rPr>
                      <m:t> </m:t>
                    </m:r>
                  </m:oMath>
                </a14:m>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714500" lvl="3"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7</a:t>
                </a:r>
                <a:r>
                  <a:rPr lang="zh-CN" altLang="en-US" sz="2400" b="1" dirty="0" smtClean="0">
                    <a:latin typeface="微软雅黑" panose="020B0503020204020204" pitchFamily="34" charset="-122"/>
                    <a:ea typeface="微软雅黑" panose="020B0503020204020204" pitchFamily="34" charset="-122"/>
                  </a:rPr>
                  <a:t>（</a:t>
                </a:r>
                <a:r>
                  <a:rPr lang="zh-CN" altLang="en-US" sz="2400" b="1" dirty="0"/>
                  <a:t> </a:t>
                </a:r>
                <a14:m>
                  <m:oMath xmlns:m="http://schemas.openxmlformats.org/officeDocument/2006/math">
                    <m:acc>
                      <m:accPr>
                        <m:chr m:val="̅"/>
                        <m:ctrlPr>
                          <a:rPr lang="zh-CN" altLang="en-US" sz="2400" b="1" i="1">
                            <a:latin typeface="Cambria Math"/>
                          </a:rPr>
                        </m:ctrlPr>
                      </m:accPr>
                      <m:e>
                        <m:r>
                          <a:rPr lang="zh-CN" altLang="en-US" sz="2400" b="1" i="1">
                            <a:latin typeface="Cambria Math" panose="02040503050406030204" pitchFamily="18" charset="0"/>
                          </a:rPr>
                          <m:t>𝑨</m:t>
                        </m:r>
                      </m:e>
                    </m:acc>
                    <m:r>
                      <a:rPr lang="zh-CN" altLang="en-US" sz="2400" b="1" i="1">
                        <a:latin typeface="Cambria Math" panose="02040503050406030204" pitchFamily="18" charset="0"/>
                      </a:rPr>
                      <m:t>𝑩</m:t>
                    </m:r>
                    <m:r>
                      <a:rPr lang="en-US" altLang="zh-CN" sz="2400" b="1" i="1" smtClean="0">
                        <a:latin typeface="Cambria Math" panose="02040503050406030204" pitchFamily="18" charset="0"/>
                      </a:rPr>
                      <m:t>𝑪</m:t>
                    </m:r>
                    <m:r>
                      <a:rPr lang="zh-CN" altLang="en-US" sz="2400" b="1" i="1">
                        <a:latin typeface="Cambria Math" panose="02040503050406030204" pitchFamily="18" charset="0"/>
                      </a:rPr>
                      <m:t>𝑫</m:t>
                    </m:r>
                  </m:oMath>
                </a14:m>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13</a:t>
                </a:r>
                <a:r>
                  <a:rPr lang="zh-CN" altLang="en-US" sz="2400" b="1" dirty="0" smtClean="0">
                    <a:latin typeface="微软雅黑" panose="020B0503020204020204" pitchFamily="34" charset="-122"/>
                    <a:ea typeface="微软雅黑" panose="020B0503020204020204" pitchFamily="34" charset="-122"/>
                  </a:rPr>
                  <a:t>（</a:t>
                </a:r>
                <a:r>
                  <a:rPr lang="zh-CN" altLang="en-US" sz="2400" b="1" dirty="0"/>
                  <a:t> </a:t>
                </a:r>
                <a14:m>
                  <m:oMath xmlns:m="http://schemas.openxmlformats.org/officeDocument/2006/math">
                    <m:r>
                      <a:rPr lang="zh-CN" altLang="en-US" sz="2400" b="1" i="1" smtClean="0">
                        <a:latin typeface="Cambria Math" panose="02040503050406030204" pitchFamily="18" charset="0"/>
                      </a:rPr>
                      <m:t>𝑨</m:t>
                    </m:r>
                    <m:r>
                      <a:rPr lang="zh-CN" altLang="en-US" sz="2400" b="1" i="1">
                        <a:latin typeface="Cambria Math" panose="02040503050406030204" pitchFamily="18" charset="0"/>
                      </a:rPr>
                      <m:t>𝑩</m:t>
                    </m:r>
                    <m:acc>
                      <m:accPr>
                        <m:chr m:val="̅"/>
                        <m:ctrlPr>
                          <a:rPr lang="zh-CN" altLang="en-US" sz="2400" b="1" i="1">
                            <a:latin typeface="Cambria Math"/>
                          </a:rPr>
                        </m:ctrlPr>
                      </m:accPr>
                      <m:e>
                        <m:r>
                          <a:rPr lang="zh-CN" altLang="en-US" sz="2400" b="1" i="1">
                            <a:latin typeface="Cambria Math" panose="02040503050406030204" pitchFamily="18" charset="0"/>
                          </a:rPr>
                          <m:t>𝑪</m:t>
                        </m:r>
                      </m:e>
                    </m:acc>
                    <m:r>
                      <a:rPr lang="zh-CN" altLang="en-US" sz="2400" b="1" i="1">
                        <a:latin typeface="Cambria Math" panose="02040503050406030204" pitchFamily="18" charset="0"/>
                      </a:rPr>
                      <m:t>𝑫</m:t>
                    </m:r>
                  </m:oMath>
                </a14:m>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714500" lvl="3"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它们与</a:t>
                </a: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5</a:t>
                </a:r>
                <a:r>
                  <a:rPr lang="zh-CN" altLang="en-US" sz="2400" b="1" dirty="0" smtClean="0">
                    <a:latin typeface="微软雅黑" panose="020B0503020204020204" pitchFamily="34" charset="-122"/>
                    <a:ea typeface="微软雅黑" panose="020B0503020204020204" pitchFamily="34" charset="-122"/>
                  </a:rPr>
                  <a:t>（</a:t>
                </a:r>
                <a:r>
                  <a:rPr lang="zh-CN" altLang="en-US" sz="2400" b="1" dirty="0"/>
                  <a:t> </a:t>
                </a:r>
                <a14:m>
                  <m:oMath xmlns:m="http://schemas.openxmlformats.org/officeDocument/2006/math">
                    <m:acc>
                      <m:accPr>
                        <m:chr m:val="̅"/>
                        <m:ctrlPr>
                          <a:rPr lang="zh-CN" altLang="en-US" sz="2400" b="1" i="1">
                            <a:latin typeface="Cambria Math"/>
                          </a:rPr>
                        </m:ctrlPr>
                      </m:accPr>
                      <m:e>
                        <m:r>
                          <a:rPr lang="zh-CN" altLang="en-US" sz="2400" b="1" i="1">
                            <a:latin typeface="Cambria Math" panose="02040503050406030204" pitchFamily="18" charset="0"/>
                          </a:rPr>
                          <m:t>𝑨</m:t>
                        </m:r>
                      </m:e>
                    </m:acc>
                    <m:r>
                      <a:rPr lang="zh-CN" altLang="en-US" sz="2400" b="1" i="1">
                        <a:latin typeface="Cambria Math" panose="02040503050406030204" pitchFamily="18" charset="0"/>
                      </a:rPr>
                      <m:t>𝑩</m:t>
                    </m:r>
                    <m:acc>
                      <m:accPr>
                        <m:chr m:val="̅"/>
                        <m:ctrlPr>
                          <a:rPr lang="zh-CN" altLang="en-US" sz="2400" b="1" i="1">
                            <a:latin typeface="Cambria Math"/>
                          </a:rPr>
                        </m:ctrlPr>
                      </m:accPr>
                      <m:e>
                        <m:r>
                          <a:rPr lang="zh-CN" altLang="en-US" sz="2400" b="1" i="1">
                            <a:latin typeface="Cambria Math" panose="02040503050406030204" pitchFamily="18" charset="0"/>
                          </a:rPr>
                          <m:t>𝑪</m:t>
                        </m:r>
                      </m:e>
                    </m:acc>
                    <m:r>
                      <a:rPr lang="zh-CN" altLang="en-US" sz="2400" b="1" i="1">
                        <a:latin typeface="Cambria Math" panose="02040503050406030204" pitchFamily="18" charset="0"/>
                      </a:rPr>
                      <m:t>𝑫</m:t>
                    </m:r>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小方格之间都只有一个变量不同，且是同一个变量的原变量和反变量。</a:t>
                </a:r>
              </a:p>
            </p:txBody>
          </p:sp>
        </mc:Choice>
        <mc:Fallback xmlns="">
          <p:sp>
            <p:nvSpPr>
              <p:cNvPr id="53" name="文本框 52"/>
              <p:cNvSpPr txBox="1">
                <a:spLocks noRot="1" noChangeAspect="1" noMove="1" noResize="1" noEditPoints="1" noAdjustHandles="1" noChangeArrowheads="1" noChangeShapeType="1" noTextEdit="1"/>
              </p:cNvSpPr>
              <p:nvPr/>
            </p:nvSpPr>
            <p:spPr>
              <a:xfrm>
                <a:off x="615276" y="1069807"/>
                <a:ext cx="8401161" cy="5082930"/>
              </a:xfrm>
              <a:prstGeom prst="rect">
                <a:avLst/>
              </a:prstGeom>
              <a:blipFill rotWithShape="1">
                <a:blip r:embed="rId3"/>
                <a:stretch>
                  <a:fillRect l="-653" b="-48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120855"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a:t>
            </a:r>
            <a:r>
              <a:rPr lang="zh-CN" altLang="en-US" dirty="0" smtClean="0">
                <a:effectLst>
                  <a:outerShdw blurRad="38100" dist="38100" dir="2700000" algn="tl">
                    <a:srgbClr val="000000">
                      <a:alpha val="43137"/>
                    </a:srgbClr>
                  </a:outerShdw>
                </a:effectLst>
              </a:rPr>
              <a:t>        </a:t>
            </a:r>
            <a:r>
              <a:rPr lang="en-US" altLang="zh-CN" sz="2400" dirty="0" smtClean="0">
                <a:solidFill>
                  <a:srgbClr val="FF0000"/>
                </a:solidFill>
              </a:rPr>
              <a:t>3</a:t>
            </a:r>
            <a:r>
              <a:rPr lang="zh-CN" altLang="en-US" sz="2400" dirty="0">
                <a:solidFill>
                  <a:srgbClr val="FF0000"/>
                </a:solidFill>
              </a:rPr>
              <a:t>、卡诺图上的相邻关系</a:t>
            </a:r>
            <a:endParaRPr lang="zh-CN" altLang="en-US" dirty="0">
              <a:solidFill>
                <a:srgbClr val="FF0000"/>
              </a:solidFill>
              <a:effectLst>
                <a:outerShdw blurRad="38100" dist="38100" dir="2700000" algn="tl">
                  <a:srgbClr val="000000">
                    <a:alpha val="43137"/>
                  </a:srgbClr>
                </a:outerShdw>
              </a:effectLst>
            </a:endParaRPr>
          </a:p>
        </p:txBody>
      </p:sp>
      <p:graphicFrame>
        <p:nvGraphicFramePr>
          <p:cNvPr id="20" name="表格 19"/>
          <p:cNvGraphicFramePr>
            <a:graphicFrameLocks noGrp="1"/>
          </p:cNvGraphicFramePr>
          <p:nvPr>
            <p:extLst>
              <p:ext uri="{D42A27DB-BD31-4B8C-83A1-F6EECF244321}">
                <p14:modId xmlns:p14="http://schemas.microsoft.com/office/powerpoint/2010/main" val="3586453051"/>
              </p:ext>
            </p:extLst>
          </p:nvPr>
        </p:nvGraphicFramePr>
        <p:xfrm>
          <a:off x="9659798" y="3545063"/>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1</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1</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800" b="1" dirty="0" smtClean="0">
                          <a:solidFill>
                            <a:srgbClr val="FF0000"/>
                          </a:solidFill>
                          <a:latin typeface="华文中宋" panose="02010600040101010101" pitchFamily="2" charset="-122"/>
                          <a:ea typeface="华文中宋" panose="02010600040101010101" pitchFamily="2" charset="-122"/>
                        </a:rPr>
                        <a:t>1</a:t>
                      </a:r>
                      <a:endParaRPr lang="zh-CN" altLang="en-US" sz="28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1</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dirty="0" smtClean="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1</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22" name="直接连接符 8"/>
          <p:cNvCxnSpPr>
            <a:cxnSpLocks noChangeShapeType="1"/>
          </p:cNvCxnSpPr>
          <p:nvPr/>
        </p:nvCxnSpPr>
        <p:spPr bwMode="auto">
          <a:xfrm rot="16200000" flipV="1">
            <a:off x="9268877" y="3161261"/>
            <a:ext cx="392907" cy="357187"/>
          </a:xfrm>
          <a:prstGeom prst="line">
            <a:avLst/>
          </a:prstGeom>
          <a:noFill/>
          <a:ln w="28575" algn="ctr">
            <a:solidFill>
              <a:srgbClr val="0000CC"/>
            </a:solidFill>
            <a:round/>
            <a:headEnd/>
            <a:tailEnd/>
          </a:ln>
        </p:spPr>
      </p:cxnSp>
      <p:sp>
        <p:nvSpPr>
          <p:cNvPr id="25" name="TextBox 9"/>
          <p:cNvSpPr txBox="1">
            <a:spLocks noChangeArrowheads="1"/>
          </p:cNvSpPr>
          <p:nvPr/>
        </p:nvSpPr>
        <p:spPr bwMode="auto">
          <a:xfrm>
            <a:off x="9758223" y="317517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26" name="TextBox 10"/>
          <p:cNvSpPr txBox="1">
            <a:spLocks noChangeArrowheads="1"/>
          </p:cNvSpPr>
          <p:nvPr/>
        </p:nvSpPr>
        <p:spPr bwMode="auto">
          <a:xfrm>
            <a:off x="10347186" y="317517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27" name="TextBox 11"/>
          <p:cNvSpPr txBox="1">
            <a:spLocks noChangeArrowheads="1"/>
          </p:cNvSpPr>
          <p:nvPr/>
        </p:nvSpPr>
        <p:spPr bwMode="auto">
          <a:xfrm>
            <a:off x="11506061" y="317517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28" name="TextBox 12"/>
          <p:cNvSpPr txBox="1">
            <a:spLocks noChangeArrowheads="1"/>
          </p:cNvSpPr>
          <p:nvPr/>
        </p:nvSpPr>
        <p:spPr bwMode="auto">
          <a:xfrm>
            <a:off x="10934561" y="317517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29" name="TextBox 13"/>
          <p:cNvSpPr txBox="1">
            <a:spLocks noChangeArrowheads="1"/>
          </p:cNvSpPr>
          <p:nvPr/>
        </p:nvSpPr>
        <p:spPr bwMode="auto">
          <a:xfrm>
            <a:off x="9218473" y="357522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30" name="TextBox 14"/>
          <p:cNvSpPr txBox="1">
            <a:spLocks noChangeArrowheads="1"/>
          </p:cNvSpPr>
          <p:nvPr/>
        </p:nvSpPr>
        <p:spPr bwMode="auto">
          <a:xfrm>
            <a:off x="9218473" y="411779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31" name="TextBox 15"/>
          <p:cNvSpPr txBox="1">
            <a:spLocks noChangeArrowheads="1"/>
          </p:cNvSpPr>
          <p:nvPr/>
        </p:nvSpPr>
        <p:spPr bwMode="auto">
          <a:xfrm>
            <a:off x="9218473" y="519519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32" name="TextBox 16"/>
          <p:cNvSpPr txBox="1">
            <a:spLocks noChangeArrowheads="1"/>
          </p:cNvSpPr>
          <p:nvPr/>
        </p:nvSpPr>
        <p:spPr bwMode="auto">
          <a:xfrm>
            <a:off x="9235936" y="4632378"/>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33" name="TextBox 17"/>
          <p:cNvSpPr txBox="1">
            <a:spLocks noChangeArrowheads="1"/>
          </p:cNvSpPr>
          <p:nvPr/>
        </p:nvSpPr>
        <p:spPr bwMode="auto">
          <a:xfrm>
            <a:off x="9016437" y="3237088"/>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34" name="TextBox 18"/>
          <p:cNvSpPr txBox="1">
            <a:spLocks noChangeArrowheads="1"/>
          </p:cNvSpPr>
          <p:nvPr/>
        </p:nvSpPr>
        <p:spPr bwMode="auto">
          <a:xfrm>
            <a:off x="9363779" y="2952703"/>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35" name="TextBox 18"/>
          <p:cNvSpPr txBox="1">
            <a:spLocks noChangeArrowheads="1"/>
          </p:cNvSpPr>
          <p:nvPr/>
        </p:nvSpPr>
        <p:spPr bwMode="auto">
          <a:xfrm>
            <a:off x="8952958" y="2790004"/>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Tree>
    <p:extLst>
      <p:ext uri="{BB962C8B-B14F-4D97-AF65-F5344CB8AC3E}">
        <p14:creationId xmlns:p14="http://schemas.microsoft.com/office/powerpoint/2010/main" val="428371855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par>
                                <p:cTn id="8" presetID="6" presetClass="entr" presetSubtype="16"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ircle(in)">
                                      <p:cBhvr>
                                        <p:cTn id="10" dur="2000"/>
                                        <p:tgtEl>
                                          <p:spTgt spid="2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2000"/>
                                        <p:tgtEl>
                                          <p:spTgt spid="2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circle(in)">
                                      <p:cBhvr>
                                        <p:cTn id="16" dur="2000"/>
                                        <p:tgtEl>
                                          <p:spTgt spid="26"/>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ircle(in)">
                                      <p:cBhvr>
                                        <p:cTn id="19" dur="2000"/>
                                        <p:tgtEl>
                                          <p:spTgt spid="2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circle(in)">
                                      <p:cBhvr>
                                        <p:cTn id="22" dur="2000"/>
                                        <p:tgtEl>
                                          <p:spTgt spid="2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circle(in)">
                                      <p:cBhvr>
                                        <p:cTn id="25" dur="2000"/>
                                        <p:tgtEl>
                                          <p:spTgt spid="2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circle(in)">
                                      <p:cBhvr>
                                        <p:cTn id="28" dur="2000"/>
                                        <p:tgtEl>
                                          <p:spTgt spid="30"/>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circle(in)">
                                      <p:cBhvr>
                                        <p:cTn id="31" dur="2000"/>
                                        <p:tgtEl>
                                          <p:spTgt spid="31"/>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circle(in)">
                                      <p:cBhvr>
                                        <p:cTn id="34" dur="2000"/>
                                        <p:tgtEl>
                                          <p:spTgt spid="32"/>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circle(in)">
                                      <p:cBhvr>
                                        <p:cTn id="37" dur="2000"/>
                                        <p:tgtEl>
                                          <p:spTgt spid="33"/>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circle(in)">
                                      <p:cBhvr>
                                        <p:cTn id="40" dur="2000"/>
                                        <p:tgtEl>
                                          <p:spTgt spid="34"/>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circle(in)">
                                      <p:cBhvr>
                                        <p:cTn id="43"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111</a:t>
            </a:fld>
            <a:endParaRPr lang="zh-CN" altLang="en-US"/>
          </a:p>
        </p:txBody>
      </p:sp>
      <p:sp>
        <p:nvSpPr>
          <p:cNvPr id="53" name="文本框 52"/>
          <p:cNvSpPr txBox="1"/>
          <p:nvPr/>
        </p:nvSpPr>
        <p:spPr>
          <a:xfrm>
            <a:off x="615276" y="1069807"/>
            <a:ext cx="8401161" cy="230832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2</a:t>
            </a:r>
            <a:r>
              <a:rPr lang="zh-CN" altLang="en-US" sz="2400" b="1" dirty="0" smtClean="0">
                <a:solidFill>
                  <a:srgbClr val="FF0000"/>
                </a:solidFill>
                <a:latin typeface="微软雅黑" panose="020B0503020204020204" pitchFamily="34" charset="-122"/>
                <a:ea typeface="微软雅黑" panose="020B0503020204020204" pitchFamily="34" charset="-122"/>
              </a:rPr>
              <a:t>）相对相邻</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首尾</a:t>
            </a:r>
            <a:r>
              <a:rPr lang="zh-CN" altLang="en-US" sz="2400" b="1" dirty="0">
                <a:latin typeface="微软雅黑" panose="020B0503020204020204" pitchFamily="34" charset="-122"/>
                <a:ea typeface="微软雅黑" panose="020B0503020204020204" pitchFamily="34" charset="-122"/>
              </a:rPr>
              <a:t>相邻：同一列的两端边界上，或同一行的两端边界上的两个小方格是相邻的。</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举例：</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120855"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a:t>
            </a:r>
            <a:r>
              <a:rPr lang="zh-CN" altLang="en-US" dirty="0" smtClean="0">
                <a:effectLst>
                  <a:outerShdw blurRad="38100" dist="38100" dir="2700000" algn="tl">
                    <a:srgbClr val="000000">
                      <a:alpha val="43137"/>
                    </a:srgbClr>
                  </a:outerShdw>
                </a:effectLst>
              </a:rPr>
              <a:t>        </a:t>
            </a:r>
            <a:r>
              <a:rPr lang="en-US" altLang="zh-CN" sz="2400" dirty="0" smtClean="0">
                <a:solidFill>
                  <a:srgbClr val="FF0000"/>
                </a:solidFill>
              </a:rPr>
              <a:t>3</a:t>
            </a:r>
            <a:r>
              <a:rPr lang="zh-CN" altLang="en-US" sz="2400" dirty="0">
                <a:solidFill>
                  <a:srgbClr val="FF0000"/>
                </a:solidFill>
              </a:rPr>
              <a:t>、卡诺图上的相邻关系</a:t>
            </a:r>
            <a:endParaRPr lang="zh-CN" altLang="en-US" dirty="0">
              <a:solidFill>
                <a:srgbClr val="FF0000"/>
              </a:solidFill>
              <a:effectLst>
                <a:outerShdw blurRad="38100" dist="38100" dir="2700000" algn="tl">
                  <a:srgbClr val="000000">
                    <a:alpha val="43137"/>
                  </a:srgbClr>
                </a:outerShdw>
              </a:effectLst>
            </a:endParaRPr>
          </a:p>
        </p:txBody>
      </p:sp>
      <p:graphicFrame>
        <p:nvGraphicFramePr>
          <p:cNvPr id="20" name="表格 19"/>
          <p:cNvGraphicFramePr>
            <a:graphicFrameLocks noGrp="1"/>
          </p:cNvGraphicFramePr>
          <p:nvPr>
            <p:extLst>
              <p:ext uri="{D42A27DB-BD31-4B8C-83A1-F6EECF244321}">
                <p14:modId xmlns:p14="http://schemas.microsoft.com/office/powerpoint/2010/main" val="47603694"/>
              </p:ext>
            </p:extLst>
          </p:nvPr>
        </p:nvGraphicFramePr>
        <p:xfrm>
          <a:off x="2364262" y="4291768"/>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8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dirty="0" smtClean="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22" name="直接连接符 8"/>
          <p:cNvCxnSpPr>
            <a:cxnSpLocks noChangeShapeType="1"/>
          </p:cNvCxnSpPr>
          <p:nvPr/>
        </p:nvCxnSpPr>
        <p:spPr bwMode="auto">
          <a:xfrm rot="16200000" flipV="1">
            <a:off x="1973341" y="3907966"/>
            <a:ext cx="392907" cy="357187"/>
          </a:xfrm>
          <a:prstGeom prst="line">
            <a:avLst/>
          </a:prstGeom>
          <a:noFill/>
          <a:ln w="28575" algn="ctr">
            <a:solidFill>
              <a:srgbClr val="0000CC"/>
            </a:solidFill>
            <a:round/>
            <a:headEnd/>
            <a:tailEnd/>
          </a:ln>
        </p:spPr>
      </p:cxnSp>
      <p:sp>
        <p:nvSpPr>
          <p:cNvPr id="25" name="TextBox 9"/>
          <p:cNvSpPr txBox="1">
            <a:spLocks noChangeArrowheads="1"/>
          </p:cNvSpPr>
          <p:nvPr/>
        </p:nvSpPr>
        <p:spPr bwMode="auto">
          <a:xfrm>
            <a:off x="2462687" y="392188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26" name="TextBox 10"/>
          <p:cNvSpPr txBox="1">
            <a:spLocks noChangeArrowheads="1"/>
          </p:cNvSpPr>
          <p:nvPr/>
        </p:nvSpPr>
        <p:spPr bwMode="auto">
          <a:xfrm>
            <a:off x="3051650" y="392188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27" name="TextBox 11"/>
          <p:cNvSpPr txBox="1">
            <a:spLocks noChangeArrowheads="1"/>
          </p:cNvSpPr>
          <p:nvPr/>
        </p:nvSpPr>
        <p:spPr bwMode="auto">
          <a:xfrm>
            <a:off x="4210525" y="392188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28" name="TextBox 12"/>
          <p:cNvSpPr txBox="1">
            <a:spLocks noChangeArrowheads="1"/>
          </p:cNvSpPr>
          <p:nvPr/>
        </p:nvSpPr>
        <p:spPr bwMode="auto">
          <a:xfrm>
            <a:off x="3639025" y="3921881"/>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29" name="TextBox 13"/>
          <p:cNvSpPr txBox="1">
            <a:spLocks noChangeArrowheads="1"/>
          </p:cNvSpPr>
          <p:nvPr/>
        </p:nvSpPr>
        <p:spPr bwMode="auto">
          <a:xfrm>
            <a:off x="1922937" y="432193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30" name="TextBox 14"/>
          <p:cNvSpPr txBox="1">
            <a:spLocks noChangeArrowheads="1"/>
          </p:cNvSpPr>
          <p:nvPr/>
        </p:nvSpPr>
        <p:spPr bwMode="auto">
          <a:xfrm>
            <a:off x="1922937" y="486450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31" name="TextBox 15"/>
          <p:cNvSpPr txBox="1">
            <a:spLocks noChangeArrowheads="1"/>
          </p:cNvSpPr>
          <p:nvPr/>
        </p:nvSpPr>
        <p:spPr bwMode="auto">
          <a:xfrm>
            <a:off x="1922937" y="5941902"/>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32" name="TextBox 16"/>
          <p:cNvSpPr txBox="1">
            <a:spLocks noChangeArrowheads="1"/>
          </p:cNvSpPr>
          <p:nvPr/>
        </p:nvSpPr>
        <p:spPr bwMode="auto">
          <a:xfrm>
            <a:off x="1940400" y="5379083"/>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33" name="TextBox 17"/>
          <p:cNvSpPr txBox="1">
            <a:spLocks noChangeArrowheads="1"/>
          </p:cNvSpPr>
          <p:nvPr/>
        </p:nvSpPr>
        <p:spPr bwMode="auto">
          <a:xfrm>
            <a:off x="1720901" y="3983793"/>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34" name="TextBox 18"/>
          <p:cNvSpPr txBox="1">
            <a:spLocks noChangeArrowheads="1"/>
          </p:cNvSpPr>
          <p:nvPr/>
        </p:nvSpPr>
        <p:spPr bwMode="auto">
          <a:xfrm>
            <a:off x="2068243" y="3699408"/>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35" name="TextBox 18"/>
          <p:cNvSpPr txBox="1">
            <a:spLocks noChangeArrowheads="1"/>
          </p:cNvSpPr>
          <p:nvPr/>
        </p:nvSpPr>
        <p:spPr bwMode="auto">
          <a:xfrm>
            <a:off x="1657422" y="3536709"/>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graphicFrame>
        <p:nvGraphicFramePr>
          <p:cNvPr id="36" name="表格 35"/>
          <p:cNvGraphicFramePr>
            <a:graphicFrameLocks noGrp="1"/>
          </p:cNvGraphicFramePr>
          <p:nvPr>
            <p:extLst>
              <p:ext uri="{D42A27DB-BD31-4B8C-83A1-F6EECF244321}">
                <p14:modId xmlns:p14="http://schemas.microsoft.com/office/powerpoint/2010/main" val="1879968195"/>
              </p:ext>
            </p:extLst>
          </p:nvPr>
        </p:nvGraphicFramePr>
        <p:xfrm>
          <a:off x="6439733" y="4268570"/>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8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smtClean="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37" name="直接连接符 8"/>
          <p:cNvCxnSpPr>
            <a:cxnSpLocks noChangeShapeType="1"/>
          </p:cNvCxnSpPr>
          <p:nvPr/>
        </p:nvCxnSpPr>
        <p:spPr bwMode="auto">
          <a:xfrm rot="16200000" flipV="1">
            <a:off x="6048812" y="3884768"/>
            <a:ext cx="392907" cy="357187"/>
          </a:xfrm>
          <a:prstGeom prst="line">
            <a:avLst/>
          </a:prstGeom>
          <a:noFill/>
          <a:ln w="28575" algn="ctr">
            <a:solidFill>
              <a:srgbClr val="0000CC"/>
            </a:solidFill>
            <a:round/>
            <a:headEnd/>
            <a:tailEnd/>
          </a:ln>
        </p:spPr>
      </p:cxnSp>
      <p:sp>
        <p:nvSpPr>
          <p:cNvPr id="38" name="TextBox 9"/>
          <p:cNvSpPr txBox="1">
            <a:spLocks noChangeArrowheads="1"/>
          </p:cNvSpPr>
          <p:nvPr/>
        </p:nvSpPr>
        <p:spPr bwMode="auto">
          <a:xfrm>
            <a:off x="6538158" y="389868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39" name="TextBox 10"/>
          <p:cNvSpPr txBox="1">
            <a:spLocks noChangeArrowheads="1"/>
          </p:cNvSpPr>
          <p:nvPr/>
        </p:nvSpPr>
        <p:spPr bwMode="auto">
          <a:xfrm>
            <a:off x="7127121" y="389868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40" name="TextBox 11"/>
          <p:cNvSpPr txBox="1">
            <a:spLocks noChangeArrowheads="1"/>
          </p:cNvSpPr>
          <p:nvPr/>
        </p:nvSpPr>
        <p:spPr bwMode="auto">
          <a:xfrm>
            <a:off x="8285996" y="389868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41" name="TextBox 12"/>
          <p:cNvSpPr txBox="1">
            <a:spLocks noChangeArrowheads="1"/>
          </p:cNvSpPr>
          <p:nvPr/>
        </p:nvSpPr>
        <p:spPr bwMode="auto">
          <a:xfrm>
            <a:off x="7714496" y="3898683"/>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42" name="TextBox 13"/>
          <p:cNvSpPr txBox="1">
            <a:spLocks noChangeArrowheads="1"/>
          </p:cNvSpPr>
          <p:nvPr/>
        </p:nvSpPr>
        <p:spPr bwMode="auto">
          <a:xfrm>
            <a:off x="5998408" y="429873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43" name="TextBox 14"/>
          <p:cNvSpPr txBox="1">
            <a:spLocks noChangeArrowheads="1"/>
          </p:cNvSpPr>
          <p:nvPr/>
        </p:nvSpPr>
        <p:spPr bwMode="auto">
          <a:xfrm>
            <a:off x="5998408" y="484130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44" name="TextBox 15"/>
          <p:cNvSpPr txBox="1">
            <a:spLocks noChangeArrowheads="1"/>
          </p:cNvSpPr>
          <p:nvPr/>
        </p:nvSpPr>
        <p:spPr bwMode="auto">
          <a:xfrm>
            <a:off x="5998408" y="591870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45" name="TextBox 16"/>
          <p:cNvSpPr txBox="1">
            <a:spLocks noChangeArrowheads="1"/>
          </p:cNvSpPr>
          <p:nvPr/>
        </p:nvSpPr>
        <p:spPr bwMode="auto">
          <a:xfrm>
            <a:off x="6015871" y="5355885"/>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46" name="TextBox 17"/>
          <p:cNvSpPr txBox="1">
            <a:spLocks noChangeArrowheads="1"/>
          </p:cNvSpPr>
          <p:nvPr/>
        </p:nvSpPr>
        <p:spPr bwMode="auto">
          <a:xfrm>
            <a:off x="5796372" y="3960595"/>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47" name="TextBox 18"/>
          <p:cNvSpPr txBox="1">
            <a:spLocks noChangeArrowheads="1"/>
          </p:cNvSpPr>
          <p:nvPr/>
        </p:nvSpPr>
        <p:spPr bwMode="auto">
          <a:xfrm>
            <a:off x="6143714" y="3676210"/>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48" name="TextBox 18"/>
          <p:cNvSpPr txBox="1">
            <a:spLocks noChangeArrowheads="1"/>
          </p:cNvSpPr>
          <p:nvPr/>
        </p:nvSpPr>
        <p:spPr bwMode="auto">
          <a:xfrm>
            <a:off x="5732893" y="3513511"/>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Tree>
    <p:extLst>
      <p:ext uri="{BB962C8B-B14F-4D97-AF65-F5344CB8AC3E}">
        <p14:creationId xmlns:p14="http://schemas.microsoft.com/office/powerpoint/2010/main" val="92666452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par>
                                <p:cTn id="8" presetID="6" presetClass="entr" presetSubtype="16"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ircle(in)">
                                      <p:cBhvr>
                                        <p:cTn id="10" dur="2000"/>
                                        <p:tgtEl>
                                          <p:spTgt spid="2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2000"/>
                                        <p:tgtEl>
                                          <p:spTgt spid="2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circle(in)">
                                      <p:cBhvr>
                                        <p:cTn id="16" dur="2000"/>
                                        <p:tgtEl>
                                          <p:spTgt spid="26"/>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ircle(in)">
                                      <p:cBhvr>
                                        <p:cTn id="19" dur="2000"/>
                                        <p:tgtEl>
                                          <p:spTgt spid="2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circle(in)">
                                      <p:cBhvr>
                                        <p:cTn id="22" dur="2000"/>
                                        <p:tgtEl>
                                          <p:spTgt spid="2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circle(in)">
                                      <p:cBhvr>
                                        <p:cTn id="25" dur="2000"/>
                                        <p:tgtEl>
                                          <p:spTgt spid="2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circle(in)">
                                      <p:cBhvr>
                                        <p:cTn id="28" dur="2000"/>
                                        <p:tgtEl>
                                          <p:spTgt spid="30"/>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circle(in)">
                                      <p:cBhvr>
                                        <p:cTn id="31" dur="2000"/>
                                        <p:tgtEl>
                                          <p:spTgt spid="31"/>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circle(in)">
                                      <p:cBhvr>
                                        <p:cTn id="34" dur="2000"/>
                                        <p:tgtEl>
                                          <p:spTgt spid="32"/>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circle(in)">
                                      <p:cBhvr>
                                        <p:cTn id="37" dur="2000"/>
                                        <p:tgtEl>
                                          <p:spTgt spid="33"/>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circle(in)">
                                      <p:cBhvr>
                                        <p:cTn id="40" dur="2000"/>
                                        <p:tgtEl>
                                          <p:spTgt spid="34"/>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circle(in)">
                                      <p:cBhvr>
                                        <p:cTn id="43" dur="20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circle(in)">
                                      <p:cBhvr>
                                        <p:cTn id="48" dur="2000"/>
                                        <p:tgtEl>
                                          <p:spTgt spid="36"/>
                                        </p:tgtEl>
                                      </p:cBhvr>
                                    </p:animEffect>
                                  </p:childTnLst>
                                </p:cTn>
                              </p:par>
                              <p:par>
                                <p:cTn id="49" presetID="6" presetClass="entr" presetSubtype="16"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circle(in)">
                                      <p:cBhvr>
                                        <p:cTn id="51" dur="2000"/>
                                        <p:tgtEl>
                                          <p:spTgt spid="37"/>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circle(in)">
                                      <p:cBhvr>
                                        <p:cTn id="54" dur="2000"/>
                                        <p:tgtEl>
                                          <p:spTgt spid="38"/>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circle(in)">
                                      <p:cBhvr>
                                        <p:cTn id="57" dur="2000"/>
                                        <p:tgtEl>
                                          <p:spTgt spid="39"/>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circle(in)">
                                      <p:cBhvr>
                                        <p:cTn id="60" dur="2000"/>
                                        <p:tgtEl>
                                          <p:spTgt spid="40"/>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circle(in)">
                                      <p:cBhvr>
                                        <p:cTn id="63" dur="2000"/>
                                        <p:tgtEl>
                                          <p:spTgt spid="41"/>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circle(in)">
                                      <p:cBhvr>
                                        <p:cTn id="66" dur="2000"/>
                                        <p:tgtEl>
                                          <p:spTgt spid="42"/>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circle(in)">
                                      <p:cBhvr>
                                        <p:cTn id="69" dur="2000"/>
                                        <p:tgtEl>
                                          <p:spTgt spid="43"/>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circle(in)">
                                      <p:cBhvr>
                                        <p:cTn id="72" dur="2000"/>
                                        <p:tgtEl>
                                          <p:spTgt spid="44"/>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circle(in)">
                                      <p:cBhvr>
                                        <p:cTn id="75" dur="2000"/>
                                        <p:tgtEl>
                                          <p:spTgt spid="45"/>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circle(in)">
                                      <p:cBhvr>
                                        <p:cTn id="78" dur="2000"/>
                                        <p:tgtEl>
                                          <p:spTgt spid="46"/>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circle(in)">
                                      <p:cBhvr>
                                        <p:cTn id="81" dur="2000"/>
                                        <p:tgtEl>
                                          <p:spTgt spid="47"/>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circle(in)">
                                      <p:cBhvr>
                                        <p:cTn id="84"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8" grpId="0"/>
      <p:bldP spid="39" grpId="0"/>
      <p:bldP spid="40" grpId="0"/>
      <p:bldP spid="41" grpId="0"/>
      <p:bldP spid="42" grpId="0"/>
      <p:bldP spid="43" grpId="0"/>
      <p:bldP spid="44" grpId="0"/>
      <p:bldP spid="45" grpId="0"/>
      <p:bldP spid="46" grpId="0"/>
      <p:bldP spid="47" grpId="0"/>
      <p:bldP spid="4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112</a:t>
            </a:fld>
            <a:endParaRPr lang="zh-CN" altLang="en-US"/>
          </a:p>
        </p:txBody>
      </p:sp>
      <p:sp>
        <p:nvSpPr>
          <p:cNvPr id="53" name="文本框 52"/>
          <p:cNvSpPr txBox="1"/>
          <p:nvPr/>
        </p:nvSpPr>
        <p:spPr>
          <a:xfrm>
            <a:off x="615276" y="1069807"/>
            <a:ext cx="8401161" cy="1754326"/>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smtClean="0">
                <a:solidFill>
                  <a:srgbClr val="FF0000"/>
                </a:solidFill>
                <a:latin typeface="微软雅黑" panose="020B0503020204020204" pitchFamily="34" charset="-122"/>
                <a:ea typeface="微软雅黑" panose="020B0503020204020204" pitchFamily="34" charset="-122"/>
              </a:rPr>
              <a:t>）重叠相邻</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指五</a:t>
            </a:r>
            <a:r>
              <a:rPr lang="zh-CN" altLang="en-US" sz="2400" b="1" dirty="0">
                <a:latin typeface="微软雅黑" panose="020B0503020204020204" pitchFamily="34" charset="-122"/>
                <a:ea typeface="微软雅黑" panose="020B0503020204020204" pitchFamily="34" charset="-122"/>
              </a:rPr>
              <a:t>变量卡诺</a:t>
            </a:r>
            <a:r>
              <a:rPr lang="zh-CN" altLang="en-US" sz="2400" b="1" dirty="0" smtClean="0">
                <a:latin typeface="微软雅黑" panose="020B0503020204020204" pitchFamily="34" charset="-122"/>
                <a:ea typeface="微软雅黑" panose="020B0503020204020204" pitchFamily="34" charset="-122"/>
              </a:rPr>
              <a:t>图上，三种表现形式：</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举例：</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120855"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a:t>
            </a:r>
            <a:r>
              <a:rPr lang="zh-CN" altLang="en-US" dirty="0" smtClean="0">
                <a:effectLst>
                  <a:outerShdw blurRad="38100" dist="38100" dir="2700000" algn="tl">
                    <a:srgbClr val="000000">
                      <a:alpha val="43137"/>
                    </a:srgbClr>
                  </a:outerShdw>
                </a:effectLst>
              </a:rPr>
              <a:t>        </a:t>
            </a:r>
            <a:r>
              <a:rPr lang="en-US" altLang="zh-CN" sz="2400" dirty="0" smtClean="0">
                <a:solidFill>
                  <a:srgbClr val="FF0000"/>
                </a:solidFill>
              </a:rPr>
              <a:t>3</a:t>
            </a:r>
            <a:r>
              <a:rPr lang="zh-CN" altLang="en-US" sz="2400" dirty="0">
                <a:solidFill>
                  <a:srgbClr val="FF0000"/>
                </a:solidFill>
              </a:rPr>
              <a:t>、卡诺图上的相邻关系</a:t>
            </a:r>
            <a:endParaRPr lang="zh-CN" altLang="en-US" dirty="0">
              <a:solidFill>
                <a:srgbClr val="FF0000"/>
              </a:solidFill>
              <a:effectLst>
                <a:outerShdw blurRad="38100" dist="38100" dir="2700000" algn="tl">
                  <a:srgbClr val="000000">
                    <a:alpha val="43137"/>
                  </a:srgbClr>
                </a:outerShdw>
              </a:effectLst>
            </a:endParaRPr>
          </a:p>
        </p:txBody>
      </p:sp>
      <p:pic>
        <p:nvPicPr>
          <p:cNvPr id="49" name="图片 48"/>
          <p:cNvPicPr>
            <a:picLocks noChangeAspect="1"/>
          </p:cNvPicPr>
          <p:nvPr/>
        </p:nvPicPr>
        <p:blipFill rotWithShape="1">
          <a:blip r:embed="rId3"/>
          <a:srcRect l="26440" r="20100" b="26136"/>
          <a:stretch/>
        </p:blipFill>
        <p:spPr>
          <a:xfrm>
            <a:off x="1377022" y="2824131"/>
            <a:ext cx="6809223" cy="3733985"/>
          </a:xfrm>
          <a:prstGeom prst="rect">
            <a:avLst/>
          </a:prstGeom>
          <a:solidFill>
            <a:schemeClr val="tx2">
              <a:lumMod val="20000"/>
              <a:lumOff val="80000"/>
            </a:schemeClr>
          </a:solidFill>
        </p:spPr>
      </p:pic>
      <mc:AlternateContent xmlns:mc="http://schemas.openxmlformats.org/markup-compatibility/2006" xmlns:a14="http://schemas.microsoft.com/office/drawing/2010/main">
        <mc:Choice Requires="a14">
          <p:sp>
            <p:nvSpPr>
              <p:cNvPr id="7" name="矩形 6"/>
              <p:cNvSpPr/>
              <p:nvPr/>
            </p:nvSpPr>
            <p:spPr>
              <a:xfrm>
                <a:off x="8394672" y="3884141"/>
                <a:ext cx="2539055" cy="1200329"/>
              </a:xfrm>
              <a:prstGeom prst="rect">
                <a:avLst/>
              </a:prstGeom>
            </p:spPr>
            <p:txBody>
              <a:bodyPr wrap="square">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m</a:t>
                </a:r>
                <a:r>
                  <a:rPr lang="en-US" altLang="zh-CN" sz="2400" b="1" baseline="-25000"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en-US" sz="2400" b="1" i="1" dirty="0">
                            <a:latin typeface="Cambria Math"/>
                          </a:rPr>
                        </m:ctrlPr>
                      </m:accPr>
                      <m:e>
                        <m:r>
                          <a:rPr lang="zh-CN" altLang="en-US" sz="2400" b="1" i="1" dirty="0">
                            <a:latin typeface="Cambria Math" panose="02040503050406030204" pitchFamily="18" charset="0"/>
                          </a:rPr>
                          <m:t>𝑨</m:t>
                        </m:r>
                      </m:e>
                    </m:acc>
                    <m:acc>
                      <m:accPr>
                        <m:chr m:val="̅"/>
                        <m:ctrlPr>
                          <a:rPr lang="zh-CN" altLang="en-US" sz="2400" b="1" i="1" dirty="0">
                            <a:latin typeface="Cambria Math"/>
                          </a:rPr>
                        </m:ctrlPr>
                      </m:accPr>
                      <m:e>
                        <m:r>
                          <a:rPr lang="zh-CN" altLang="en-US" sz="2400" b="1" i="1" dirty="0">
                            <a:latin typeface="Cambria Math" panose="02040503050406030204" pitchFamily="18" charset="0"/>
                          </a:rPr>
                          <m:t>𝑩</m:t>
                        </m:r>
                      </m:e>
                    </m:acc>
                    <m:r>
                      <a:rPr lang="zh-CN" altLang="en-US" sz="2400" b="1" i="1" dirty="0">
                        <a:latin typeface="Cambria Math" panose="02040503050406030204" pitchFamily="18" charset="0"/>
                      </a:rPr>
                      <m:t>𝑪𝑫𝑬</m:t>
                    </m:r>
                  </m:oMath>
                </a14:m>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a:lnSpc>
                    <a:spcPct val="150000"/>
                  </a:lnSpc>
                </a:pP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23</a:t>
                </a:r>
                <a:r>
                  <a:rPr lang="zh-CN" altLang="en-US" sz="2400" b="1" dirty="0">
                    <a:latin typeface="微软雅黑" panose="020B0503020204020204" pitchFamily="34" charset="-122"/>
                    <a:ea typeface="微软雅黑" panose="020B0503020204020204" pitchFamily="34" charset="-122"/>
                  </a:rPr>
                  <a:t>（</a:t>
                </a:r>
                <a14:m>
                  <m:oMath xmlns:m="http://schemas.openxmlformats.org/officeDocument/2006/math">
                    <m:r>
                      <a:rPr lang="zh-CN" altLang="en-US" sz="2400" b="1" i="1" dirty="0">
                        <a:latin typeface="Cambria Math" panose="02040503050406030204" pitchFamily="18" charset="0"/>
                      </a:rPr>
                      <m:t>𝑨</m:t>
                    </m:r>
                    <m:acc>
                      <m:accPr>
                        <m:chr m:val="̅"/>
                        <m:ctrlPr>
                          <a:rPr lang="zh-CN" altLang="en-US" sz="2400" b="1" i="1" dirty="0">
                            <a:latin typeface="Cambria Math"/>
                          </a:rPr>
                        </m:ctrlPr>
                      </m:accPr>
                      <m:e>
                        <m:r>
                          <a:rPr lang="zh-CN" altLang="en-US" sz="2400" b="1" i="1" dirty="0">
                            <a:latin typeface="Cambria Math" panose="02040503050406030204" pitchFamily="18" charset="0"/>
                          </a:rPr>
                          <m:t>𝑩</m:t>
                        </m:r>
                      </m:e>
                    </m:acc>
                    <m:r>
                      <a:rPr lang="zh-CN" altLang="en-US" sz="2400" b="1" i="1" dirty="0">
                        <a:latin typeface="Cambria Math" panose="02040503050406030204" pitchFamily="18" charset="0"/>
                      </a:rPr>
                      <m:t>𝑪𝑫𝑬</m:t>
                    </m:r>
                  </m:oMath>
                </a14:m>
                <a:r>
                  <a:rPr lang="zh-CN" altLang="en-US" sz="2400" b="1" dirty="0">
                    <a:latin typeface="微软雅黑" panose="020B0503020204020204" pitchFamily="34" charset="-122"/>
                    <a:ea typeface="微软雅黑" panose="020B0503020204020204" pitchFamily="34" charset="-122"/>
                  </a:rPr>
                  <a:t>）</a:t>
                </a:r>
                <a:endParaRPr lang="zh-CN" altLang="en-US" sz="2400" b="1" dirty="0"/>
              </a:p>
            </p:txBody>
          </p:sp>
        </mc:Choice>
        <mc:Fallback xmlns="">
          <p:sp>
            <p:nvSpPr>
              <p:cNvPr id="7" name="矩形 6"/>
              <p:cNvSpPr>
                <a:spLocks noRot="1" noChangeAspect="1" noMove="1" noResize="1" noEditPoints="1" noAdjustHandles="1" noChangeArrowheads="1" noChangeShapeType="1" noTextEdit="1"/>
              </p:cNvSpPr>
              <p:nvPr/>
            </p:nvSpPr>
            <p:spPr>
              <a:xfrm>
                <a:off x="8394672" y="3884141"/>
                <a:ext cx="2539055" cy="1200329"/>
              </a:xfrm>
              <a:prstGeom prst="rect">
                <a:avLst/>
              </a:prstGeom>
              <a:blipFill rotWithShape="1">
                <a:blip r:embed="rId4"/>
                <a:stretch>
                  <a:fillRect l="-3597" b="-55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698863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113</a:t>
            </a:fld>
            <a:endParaRPr lang="zh-CN" altLang="en-US"/>
          </a:p>
        </p:txBody>
      </p:sp>
      <p:sp>
        <p:nvSpPr>
          <p:cNvPr id="53" name="文本框 52"/>
          <p:cNvSpPr txBox="1"/>
          <p:nvPr/>
        </p:nvSpPr>
        <p:spPr>
          <a:xfrm>
            <a:off x="615276" y="1069807"/>
            <a:ext cx="8401161" cy="1754326"/>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smtClean="0">
                <a:solidFill>
                  <a:srgbClr val="FF0000"/>
                </a:solidFill>
                <a:latin typeface="微软雅黑" panose="020B0503020204020204" pitchFamily="34" charset="-122"/>
                <a:ea typeface="微软雅黑" panose="020B0503020204020204" pitchFamily="34" charset="-122"/>
              </a:rPr>
              <a:t>）重叠相邻</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指五</a:t>
            </a:r>
            <a:r>
              <a:rPr lang="zh-CN" altLang="en-US" sz="2400" b="1" dirty="0">
                <a:latin typeface="微软雅黑" panose="020B0503020204020204" pitchFamily="34" charset="-122"/>
                <a:ea typeface="微软雅黑" panose="020B0503020204020204" pitchFamily="34" charset="-122"/>
              </a:rPr>
              <a:t>变量卡诺</a:t>
            </a:r>
            <a:r>
              <a:rPr lang="zh-CN" altLang="en-US" sz="2400" b="1" dirty="0" smtClean="0">
                <a:latin typeface="微软雅黑" panose="020B0503020204020204" pitchFamily="34" charset="-122"/>
                <a:ea typeface="微软雅黑" panose="020B0503020204020204" pitchFamily="34" charset="-122"/>
              </a:rPr>
              <a:t>图上，三种表现形式：</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举例：</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B</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120855"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a:t>
            </a:r>
            <a:r>
              <a:rPr lang="zh-CN" altLang="en-US" dirty="0" smtClean="0">
                <a:effectLst>
                  <a:outerShdw blurRad="38100" dist="38100" dir="2700000" algn="tl">
                    <a:srgbClr val="000000">
                      <a:alpha val="43137"/>
                    </a:srgbClr>
                  </a:outerShdw>
                </a:effectLst>
              </a:rPr>
              <a:t>        </a:t>
            </a:r>
            <a:r>
              <a:rPr lang="en-US" altLang="zh-CN" sz="2400" dirty="0" smtClean="0">
                <a:solidFill>
                  <a:srgbClr val="FF0000"/>
                </a:solidFill>
              </a:rPr>
              <a:t>3</a:t>
            </a:r>
            <a:r>
              <a:rPr lang="zh-CN" altLang="en-US" sz="2400" dirty="0">
                <a:solidFill>
                  <a:srgbClr val="FF0000"/>
                </a:solidFill>
              </a:rPr>
              <a:t>、卡诺图上的相邻关系</a:t>
            </a:r>
            <a:endParaRPr lang="zh-CN" altLang="en-US" dirty="0">
              <a:solidFill>
                <a:srgbClr val="FF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7" name="矩形 6"/>
              <p:cNvSpPr/>
              <p:nvPr/>
            </p:nvSpPr>
            <p:spPr>
              <a:xfrm>
                <a:off x="8797794" y="3884141"/>
                <a:ext cx="2539055" cy="1142364"/>
              </a:xfrm>
              <a:prstGeom prst="rect">
                <a:avLst/>
              </a:prstGeom>
            </p:spPr>
            <p:txBody>
              <a:bodyPr wrap="square">
                <a:spAutoFit/>
              </a:bodyPr>
              <a:lstStyle/>
              <a:p>
                <a:pPr>
                  <a:lnSpc>
                    <a:spcPct val="150000"/>
                  </a:lnSpc>
                </a:pP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a:t>
                </a:r>
                <a:r>
                  <a:rPr lang="zh-CN" altLang="en-US" sz="2400" b="1" dirty="0"/>
                  <a:t> </a:t>
                </a:r>
                <a14:m>
                  <m:oMath xmlns:m="http://schemas.openxmlformats.org/officeDocument/2006/math">
                    <m:acc>
                      <m:accPr>
                        <m:chr m:val="̅"/>
                        <m:ctrlPr>
                          <a:rPr lang="zh-CN" altLang="en-US" sz="2400" b="1" i="1" dirty="0">
                            <a:latin typeface="Cambria Math"/>
                          </a:rPr>
                        </m:ctrlPr>
                      </m:accPr>
                      <m:e>
                        <m:r>
                          <a:rPr lang="en-US" altLang="zh-CN" sz="2400" b="1" i="1" dirty="0">
                            <a:latin typeface="Cambria Math" panose="02040503050406030204" pitchFamily="18" charset="0"/>
                          </a:rPr>
                          <m:t>𝑨</m:t>
                        </m:r>
                      </m:e>
                    </m:acc>
                    <m:r>
                      <a:rPr lang="zh-CN" altLang="en-US" sz="2400" b="1" i="1">
                        <a:latin typeface="Cambria Math" panose="02040503050406030204" pitchFamily="18" charset="0"/>
                      </a:rPr>
                      <m:t>𝑩</m:t>
                    </m:r>
                    <m:acc>
                      <m:accPr>
                        <m:chr m:val="̅"/>
                        <m:ctrlPr>
                          <a:rPr lang="zh-CN" altLang="en-US" sz="2400" b="1" i="1">
                            <a:latin typeface="Cambria Math"/>
                          </a:rPr>
                        </m:ctrlPr>
                      </m:accPr>
                      <m:e>
                        <m:r>
                          <a:rPr lang="zh-CN" altLang="en-US" sz="2400" b="1" i="1">
                            <a:latin typeface="Cambria Math" panose="02040503050406030204" pitchFamily="18" charset="0"/>
                          </a:rPr>
                          <m:t>𝑪</m:t>
                        </m:r>
                      </m:e>
                    </m:acc>
                    <m:acc>
                      <m:accPr>
                        <m:chr m:val="̅"/>
                        <m:ctrlPr>
                          <a:rPr lang="zh-CN" altLang="en-US" sz="2400" b="1" i="1">
                            <a:latin typeface="Cambria Math"/>
                          </a:rPr>
                        </m:ctrlPr>
                      </m:accPr>
                      <m:e>
                        <m:r>
                          <a:rPr lang="en-US" altLang="zh-CN" sz="2400" b="1" i="1">
                            <a:latin typeface="Cambria Math" panose="02040503050406030204" pitchFamily="18" charset="0"/>
                          </a:rPr>
                          <m:t>𝑫</m:t>
                        </m:r>
                      </m:e>
                    </m:acc>
                    <m:acc>
                      <m:accPr>
                        <m:chr m:val="̅"/>
                        <m:ctrlPr>
                          <a:rPr lang="zh-CN" altLang="en-US" sz="2400" b="1" i="1" dirty="0">
                            <a:latin typeface="Cambria Math"/>
                          </a:rPr>
                        </m:ctrlPr>
                      </m:accPr>
                      <m:e>
                        <m:r>
                          <a:rPr lang="en-US" altLang="zh-CN" sz="2400" b="1" i="1" dirty="0">
                            <a:latin typeface="Cambria Math" panose="02040503050406030204" pitchFamily="18" charset="0"/>
                          </a:rPr>
                          <m:t>𝑬</m:t>
                        </m:r>
                      </m:e>
                    </m:acc>
                    <m:r>
                      <a:rPr lang="en-US" altLang="zh-CN" sz="2400" b="1" i="1" dirty="0">
                        <a:latin typeface="Cambria Math" panose="02040503050406030204" pitchFamily="18" charset="0"/>
                      </a:rPr>
                      <m:t> </m:t>
                    </m:r>
                  </m:oMath>
                </a14:m>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a:lnSpc>
                    <a:spcPct val="150000"/>
                  </a:lnSpc>
                </a:pP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a:t>
                </a:r>
                <a:r>
                  <a:rPr lang="zh-CN" altLang="en-US" sz="2400" b="1" dirty="0"/>
                  <a:t> </a:t>
                </a:r>
                <a14:m>
                  <m:oMath xmlns:m="http://schemas.openxmlformats.org/officeDocument/2006/math">
                    <m:acc>
                      <m:accPr>
                        <m:chr m:val="̅"/>
                        <m:ctrlPr>
                          <a:rPr lang="zh-CN" altLang="en-US" sz="2400" b="1" i="1" dirty="0">
                            <a:latin typeface="Cambria Math"/>
                          </a:rPr>
                        </m:ctrlPr>
                      </m:accPr>
                      <m:e>
                        <m:r>
                          <a:rPr lang="en-US" altLang="zh-CN" sz="2400" b="1" i="1" dirty="0">
                            <a:latin typeface="Cambria Math" panose="02040503050406030204" pitchFamily="18" charset="0"/>
                          </a:rPr>
                          <m:t>𝑨</m:t>
                        </m:r>
                      </m:e>
                    </m:acc>
                    <m:r>
                      <a:rPr lang="zh-CN" altLang="en-US" sz="2400" b="1" i="1">
                        <a:latin typeface="Cambria Math" panose="02040503050406030204" pitchFamily="18" charset="0"/>
                      </a:rPr>
                      <m:t>𝑩</m:t>
                    </m:r>
                    <m:r>
                      <a:rPr lang="zh-CN" altLang="en-US" sz="2400" b="1" i="1" dirty="0">
                        <a:latin typeface="Cambria Math" panose="02040503050406030204" pitchFamily="18" charset="0"/>
                      </a:rPr>
                      <m:t>𝑪</m:t>
                    </m:r>
                    <m:acc>
                      <m:accPr>
                        <m:chr m:val="̅"/>
                        <m:ctrlPr>
                          <a:rPr lang="zh-CN" altLang="en-US" sz="2400" b="1" i="1">
                            <a:latin typeface="Cambria Math"/>
                          </a:rPr>
                        </m:ctrlPr>
                      </m:accPr>
                      <m:e>
                        <m:r>
                          <a:rPr lang="en-US" altLang="zh-CN" sz="2400" b="1" i="1">
                            <a:latin typeface="Cambria Math" panose="02040503050406030204" pitchFamily="18" charset="0"/>
                          </a:rPr>
                          <m:t>𝑫</m:t>
                        </m:r>
                      </m:e>
                    </m:acc>
                    <m:acc>
                      <m:accPr>
                        <m:chr m:val="̅"/>
                        <m:ctrlPr>
                          <a:rPr lang="zh-CN" altLang="en-US" sz="2400" b="1" i="1" dirty="0">
                            <a:latin typeface="Cambria Math"/>
                          </a:rPr>
                        </m:ctrlPr>
                      </m:accPr>
                      <m:e>
                        <m:r>
                          <a:rPr lang="en-US" altLang="zh-CN" sz="2400" b="1" i="1" dirty="0">
                            <a:latin typeface="Cambria Math" panose="02040503050406030204" pitchFamily="18" charset="0"/>
                          </a:rPr>
                          <m:t>𝑬</m:t>
                        </m:r>
                      </m:e>
                    </m:acc>
                    <m:r>
                      <a:rPr lang="en-US" altLang="zh-CN" sz="2400" b="1" i="1" dirty="0">
                        <a:latin typeface="Cambria Math" panose="02040503050406030204" pitchFamily="18" charset="0"/>
                      </a:rPr>
                      <m:t> </m:t>
                    </m:r>
                  </m:oMath>
                </a14:m>
                <a:r>
                  <a:rPr lang="zh-CN" altLang="en-US" sz="2400" b="1" dirty="0">
                    <a:latin typeface="微软雅黑" panose="020B0503020204020204" pitchFamily="34" charset="-122"/>
                    <a:ea typeface="微软雅黑" panose="020B0503020204020204" pitchFamily="34" charset="-122"/>
                  </a:rPr>
                  <a:t>）</a:t>
                </a:r>
                <a:endParaRPr lang="zh-CN" altLang="en-US" sz="2400" b="1" dirty="0"/>
              </a:p>
            </p:txBody>
          </p:sp>
        </mc:Choice>
        <mc:Fallback xmlns="">
          <p:sp>
            <p:nvSpPr>
              <p:cNvPr id="7" name="矩形 6"/>
              <p:cNvSpPr>
                <a:spLocks noRot="1" noChangeAspect="1" noMove="1" noResize="1" noEditPoints="1" noAdjustHandles="1" noChangeArrowheads="1" noChangeShapeType="1" noTextEdit="1"/>
              </p:cNvSpPr>
              <p:nvPr/>
            </p:nvSpPr>
            <p:spPr>
              <a:xfrm>
                <a:off x="8797794" y="3884141"/>
                <a:ext cx="2539055" cy="1142364"/>
              </a:xfrm>
              <a:prstGeom prst="rect">
                <a:avLst/>
              </a:prstGeom>
              <a:blipFill rotWithShape="1">
                <a:blip r:embed="rId3"/>
                <a:stretch>
                  <a:fillRect l="-3597" r="-3118" b="-10638"/>
                </a:stretch>
              </a:blipFill>
            </p:spPr>
            <p:txBody>
              <a:bodyPr/>
              <a:lstStyle/>
              <a:p>
                <a:r>
                  <a:rPr lang="zh-CN" altLang="en-US">
                    <a:noFill/>
                  </a:rPr>
                  <a:t> </a:t>
                </a:r>
              </a:p>
            </p:txBody>
          </p:sp>
        </mc:Fallback>
      </mc:AlternateContent>
      <p:pic>
        <p:nvPicPr>
          <p:cNvPr id="50" name="图片 49"/>
          <p:cNvPicPr>
            <a:picLocks noChangeAspect="1"/>
          </p:cNvPicPr>
          <p:nvPr/>
        </p:nvPicPr>
        <p:blipFill rotWithShape="1">
          <a:blip r:embed="rId4"/>
          <a:srcRect l="27202" r="19324" b="24416"/>
          <a:stretch/>
        </p:blipFill>
        <p:spPr>
          <a:xfrm>
            <a:off x="1356851" y="2902791"/>
            <a:ext cx="7092076" cy="3498009"/>
          </a:xfrm>
          <a:prstGeom prst="rect">
            <a:avLst/>
          </a:prstGeom>
          <a:solidFill>
            <a:schemeClr val="tx2">
              <a:lumMod val="20000"/>
              <a:lumOff val="80000"/>
            </a:schemeClr>
          </a:solidFill>
        </p:spPr>
      </p:pic>
    </p:spTree>
    <p:extLst>
      <p:ext uri="{BB962C8B-B14F-4D97-AF65-F5344CB8AC3E}">
        <p14:creationId xmlns:p14="http://schemas.microsoft.com/office/powerpoint/2010/main" val="12583854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114</a:t>
            </a:fld>
            <a:endParaRPr lang="zh-CN" altLang="en-US"/>
          </a:p>
        </p:txBody>
      </p:sp>
      <p:sp>
        <p:nvSpPr>
          <p:cNvPr id="53" name="文本框 52"/>
          <p:cNvSpPr txBox="1"/>
          <p:nvPr/>
        </p:nvSpPr>
        <p:spPr>
          <a:xfrm>
            <a:off x="615276" y="1069807"/>
            <a:ext cx="8401161" cy="1754326"/>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smtClean="0">
                <a:solidFill>
                  <a:srgbClr val="FF0000"/>
                </a:solidFill>
                <a:latin typeface="微软雅黑" panose="020B0503020204020204" pitchFamily="34" charset="-122"/>
                <a:ea typeface="微软雅黑" panose="020B0503020204020204" pitchFamily="34" charset="-122"/>
              </a:rPr>
              <a:t>）重叠相邻</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指五</a:t>
            </a:r>
            <a:r>
              <a:rPr lang="zh-CN" altLang="en-US" sz="2400" b="1" dirty="0">
                <a:latin typeface="微软雅黑" panose="020B0503020204020204" pitchFamily="34" charset="-122"/>
                <a:ea typeface="微软雅黑" panose="020B0503020204020204" pitchFamily="34" charset="-122"/>
              </a:rPr>
              <a:t>变量卡诺</a:t>
            </a:r>
            <a:r>
              <a:rPr lang="zh-CN" altLang="en-US" sz="2400" b="1" dirty="0" smtClean="0">
                <a:latin typeface="微软雅黑" panose="020B0503020204020204" pitchFamily="34" charset="-122"/>
                <a:ea typeface="微软雅黑" panose="020B0503020204020204" pitchFamily="34" charset="-122"/>
              </a:rPr>
              <a:t>图上，三种表现形式：</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举例：</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C</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120855"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a:t>
            </a:r>
            <a:r>
              <a:rPr lang="zh-CN" altLang="en-US" dirty="0" smtClean="0">
                <a:effectLst>
                  <a:outerShdw blurRad="38100" dist="38100" dir="2700000" algn="tl">
                    <a:srgbClr val="000000">
                      <a:alpha val="43137"/>
                    </a:srgbClr>
                  </a:outerShdw>
                </a:effectLst>
              </a:rPr>
              <a:t>        </a:t>
            </a:r>
            <a:r>
              <a:rPr lang="en-US" altLang="zh-CN" sz="2400" dirty="0" smtClean="0">
                <a:solidFill>
                  <a:srgbClr val="FF0000"/>
                </a:solidFill>
              </a:rPr>
              <a:t>3</a:t>
            </a:r>
            <a:r>
              <a:rPr lang="zh-CN" altLang="en-US" sz="2400" dirty="0">
                <a:solidFill>
                  <a:srgbClr val="FF0000"/>
                </a:solidFill>
              </a:rPr>
              <a:t>、卡诺图上的相邻关系</a:t>
            </a:r>
            <a:endParaRPr lang="zh-CN" altLang="en-US" dirty="0">
              <a:solidFill>
                <a:srgbClr val="FF000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7" name="矩形 6"/>
              <p:cNvSpPr/>
              <p:nvPr/>
            </p:nvSpPr>
            <p:spPr>
              <a:xfrm>
                <a:off x="8355331" y="3589181"/>
                <a:ext cx="2539055" cy="1141595"/>
              </a:xfrm>
              <a:prstGeom prst="rect">
                <a:avLst/>
              </a:prstGeom>
            </p:spPr>
            <p:txBody>
              <a:bodyPr wrap="square">
                <a:spAutoFit/>
              </a:bodyPr>
              <a:lstStyle/>
              <a:p>
                <a:pPr>
                  <a:lnSpc>
                    <a:spcPct val="150000"/>
                  </a:lnSpc>
                </a:pP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a:t>
                </a:r>
                <a:r>
                  <a:rPr lang="zh-CN" altLang="en-US" sz="2400" b="1" dirty="0"/>
                  <a:t> </a:t>
                </a:r>
                <a14:m>
                  <m:oMath xmlns:m="http://schemas.openxmlformats.org/officeDocument/2006/math">
                    <m:acc>
                      <m:accPr>
                        <m:chr m:val="̅"/>
                        <m:ctrlPr>
                          <a:rPr lang="zh-CN" altLang="en-US" sz="2400" b="1" i="1" dirty="0">
                            <a:latin typeface="Cambria Math"/>
                          </a:rPr>
                        </m:ctrlPr>
                      </m:accPr>
                      <m:e>
                        <m:r>
                          <a:rPr lang="en-US" altLang="zh-CN" sz="2400" b="1" i="1" dirty="0">
                            <a:latin typeface="Cambria Math" panose="02040503050406030204" pitchFamily="18" charset="0"/>
                          </a:rPr>
                          <m:t>𝑨</m:t>
                        </m:r>
                      </m:e>
                    </m:acc>
                    <m:r>
                      <a:rPr lang="zh-CN" altLang="en-US" sz="2400" b="1" i="1">
                        <a:latin typeface="Cambria Math" panose="02040503050406030204" pitchFamily="18" charset="0"/>
                      </a:rPr>
                      <m:t>𝑩</m:t>
                    </m:r>
                    <m:acc>
                      <m:accPr>
                        <m:chr m:val="̅"/>
                        <m:ctrlPr>
                          <a:rPr lang="zh-CN" altLang="en-US" sz="2400" b="1" i="1" smtClean="0">
                            <a:latin typeface="Cambria Math"/>
                          </a:rPr>
                        </m:ctrlPr>
                      </m:accPr>
                      <m:e>
                        <m:r>
                          <a:rPr lang="en-US" altLang="zh-CN" sz="2400" b="1" i="1" smtClean="0">
                            <a:latin typeface="Cambria Math"/>
                          </a:rPr>
                          <m:t>𝑪</m:t>
                        </m:r>
                      </m:e>
                    </m:acc>
                    <m:r>
                      <a:rPr lang="en-US" altLang="zh-CN" sz="2400" b="1" i="1" dirty="0" smtClean="0">
                        <a:latin typeface="Cambria Math"/>
                      </a:rPr>
                      <m:t>𝑫𝑬</m:t>
                    </m:r>
                    <m:r>
                      <a:rPr lang="en-US" altLang="zh-CN" sz="2400" b="1" i="1" dirty="0">
                        <a:latin typeface="Cambria Math" panose="02040503050406030204" pitchFamily="18" charset="0"/>
                      </a:rPr>
                      <m:t> </m:t>
                    </m:r>
                  </m:oMath>
                </a14:m>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15</a:t>
                </a:r>
                <a:r>
                  <a:rPr lang="zh-CN" altLang="en-US" sz="2400" b="1" dirty="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en-US" sz="2400" b="1" i="1" dirty="0">
                            <a:latin typeface="Cambria Math"/>
                          </a:rPr>
                        </m:ctrlPr>
                      </m:accPr>
                      <m:e>
                        <m:r>
                          <a:rPr lang="zh-CN" altLang="en-US" sz="2400" b="1" i="1" dirty="0">
                            <a:latin typeface="Cambria Math" panose="02040503050406030204" pitchFamily="18" charset="0"/>
                          </a:rPr>
                          <m:t>𝑨</m:t>
                        </m:r>
                      </m:e>
                    </m:acc>
                    <m:r>
                      <a:rPr lang="zh-CN" altLang="en-US" sz="2400" b="1" i="1">
                        <a:latin typeface="Cambria Math" panose="02040503050406030204" pitchFamily="18" charset="0"/>
                      </a:rPr>
                      <m:t>𝑩</m:t>
                    </m:r>
                    <m:r>
                      <a:rPr lang="zh-CN" altLang="en-US" sz="2400" b="1" i="1" dirty="0">
                        <a:latin typeface="Cambria Math" panose="02040503050406030204" pitchFamily="18" charset="0"/>
                      </a:rPr>
                      <m:t>𝑪𝑫𝑬</m:t>
                    </m:r>
                  </m:oMath>
                </a14:m>
                <a:r>
                  <a:rPr lang="zh-CN" altLang="en-US" sz="2400" b="1" dirty="0">
                    <a:latin typeface="微软雅黑" panose="020B0503020204020204" pitchFamily="34" charset="-122"/>
                    <a:ea typeface="微软雅黑" panose="020B0503020204020204" pitchFamily="34" charset="-122"/>
                  </a:rPr>
                  <a:t>）</a:t>
                </a:r>
                <a:endParaRPr lang="zh-CN" altLang="en-US" sz="2400" b="1" dirty="0"/>
              </a:p>
            </p:txBody>
          </p:sp>
        </mc:Choice>
        <mc:Fallback>
          <p:sp>
            <p:nvSpPr>
              <p:cNvPr id="7" name="矩形 6"/>
              <p:cNvSpPr>
                <a:spLocks noRot="1" noChangeAspect="1" noMove="1" noResize="1" noEditPoints="1" noAdjustHandles="1" noChangeArrowheads="1" noChangeShapeType="1" noTextEdit="1"/>
              </p:cNvSpPr>
              <p:nvPr/>
            </p:nvSpPr>
            <p:spPr>
              <a:xfrm>
                <a:off x="8355331" y="3589181"/>
                <a:ext cx="2539055" cy="1141595"/>
              </a:xfrm>
              <a:prstGeom prst="rect">
                <a:avLst/>
              </a:prstGeom>
              <a:blipFill rotWithShape="1">
                <a:blip r:embed="rId3"/>
                <a:stretch>
                  <a:fillRect l="-3846" r="-3125" b="-11230"/>
                </a:stretch>
              </a:blipFill>
            </p:spPr>
            <p:txBody>
              <a:bodyPr/>
              <a:lstStyle/>
              <a:p>
                <a:r>
                  <a:rPr lang="zh-CN" altLang="en-US">
                    <a:noFill/>
                  </a:rPr>
                  <a:t> </a:t>
                </a:r>
              </a:p>
            </p:txBody>
          </p:sp>
        </mc:Fallback>
      </mc:AlternateContent>
      <p:pic>
        <p:nvPicPr>
          <p:cNvPr id="19" name="图片 18"/>
          <p:cNvPicPr>
            <a:picLocks noChangeAspect="1"/>
          </p:cNvPicPr>
          <p:nvPr/>
        </p:nvPicPr>
        <p:blipFill rotWithShape="1">
          <a:blip r:embed="rId4"/>
          <a:srcRect l="26924" r="19896" b="29856"/>
          <a:stretch/>
        </p:blipFill>
        <p:spPr>
          <a:xfrm>
            <a:off x="845574" y="2824132"/>
            <a:ext cx="6980903" cy="3654550"/>
          </a:xfrm>
          <a:prstGeom prst="rect">
            <a:avLst/>
          </a:prstGeom>
          <a:solidFill>
            <a:schemeClr val="tx2">
              <a:lumMod val="20000"/>
              <a:lumOff val="80000"/>
            </a:schemeClr>
          </a:solidFill>
        </p:spPr>
      </p:pic>
      <p:sp>
        <p:nvSpPr>
          <p:cNvPr id="20" name="矩形 19"/>
          <p:cNvSpPr/>
          <p:nvPr/>
        </p:nvSpPr>
        <p:spPr>
          <a:xfrm>
            <a:off x="8355331" y="4867374"/>
            <a:ext cx="2539055" cy="581057"/>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对折相邻</a:t>
            </a:r>
          </a:p>
        </p:txBody>
      </p:sp>
      <p:pic>
        <p:nvPicPr>
          <p:cNvPr id="22" name="图片 21">
            <a:hlinkClick r:id="rId5" action="ppaction://hlinksldjump"/>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563851" y="612661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11422868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115</a:t>
            </a:fld>
            <a:endParaRPr lang="zh-CN" altLang="en-US"/>
          </a:p>
        </p:txBody>
      </p:sp>
      <p:sp>
        <p:nvSpPr>
          <p:cNvPr id="53" name="文本框 52"/>
          <p:cNvSpPr txBox="1"/>
          <p:nvPr/>
        </p:nvSpPr>
        <p:spPr>
          <a:xfrm>
            <a:off x="570271" y="1063927"/>
            <a:ext cx="11051458" cy="2954655"/>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solidFill>
                  <a:srgbClr val="0000FF"/>
                </a:solidFill>
                <a:latin typeface="微软雅黑" panose="020B0503020204020204" pitchFamily="34" charset="-122"/>
                <a:ea typeface="微软雅黑" panose="020B0503020204020204" pitchFamily="34" charset="-122"/>
              </a:rPr>
              <a:t>4</a:t>
            </a:r>
            <a:r>
              <a:rPr lang="zh-CN" altLang="en-US" sz="2800" b="1" dirty="0" smtClean="0">
                <a:solidFill>
                  <a:srgbClr val="0000FF"/>
                </a:solidFill>
                <a:latin typeface="微软雅黑" panose="020B0503020204020204" pitchFamily="34" charset="-122"/>
                <a:ea typeface="微软雅黑" panose="020B0503020204020204" pitchFamily="34" charset="-122"/>
              </a:rPr>
              <a:t>、利用</a:t>
            </a:r>
            <a:r>
              <a:rPr lang="zh-CN" altLang="en-US" sz="2800" b="1" dirty="0">
                <a:solidFill>
                  <a:srgbClr val="0000FF"/>
                </a:solidFill>
                <a:latin typeface="微软雅黑" panose="020B0503020204020204" pitchFamily="34" charset="-122"/>
                <a:ea typeface="微软雅黑" panose="020B0503020204020204" pitchFamily="34" charset="-122"/>
              </a:rPr>
              <a:t>卡诺图消去变量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当把</a:t>
            </a:r>
            <a:r>
              <a:rPr lang="en-US" altLang="zh-CN" sz="2400" b="1" dirty="0" smtClean="0">
                <a:latin typeface="微软雅黑" panose="020B0503020204020204" pitchFamily="34" charset="-122"/>
                <a:ea typeface="微软雅黑" panose="020B0503020204020204" pitchFamily="34" charset="-122"/>
              </a:rPr>
              <a:t>2</a:t>
            </a:r>
            <a:r>
              <a:rPr lang="en-US" altLang="zh-CN" sz="2400" b="1" baseline="30000"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相邻项合并为一项时，可以消</a:t>
            </a:r>
            <a:r>
              <a:rPr lang="zh-CN" altLang="en-US" sz="2400" b="1" dirty="0" smtClean="0">
                <a:latin typeface="微软雅黑" panose="020B0503020204020204" pitchFamily="34" charset="-122"/>
                <a:ea typeface="微软雅黑" panose="020B0503020204020204" pitchFamily="34" charset="-122"/>
              </a:rPr>
              <a:t>去</a:t>
            </a:r>
            <a:r>
              <a:rPr lang="en-US" altLang="zh-CN" sz="2400" b="1"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变量</a:t>
            </a:r>
            <a:r>
              <a:rPr lang="en-US" altLang="zh-CN" sz="2400" b="1" dirty="0" smtClean="0">
                <a:latin typeface="微软雅黑" panose="020B0503020204020204" pitchFamily="34" charset="-122"/>
                <a:ea typeface="微软雅黑" panose="020B0503020204020204" pitchFamily="34" charset="-122"/>
              </a:rPr>
              <a:t>(0≤m≤n,n</a:t>
            </a:r>
            <a:r>
              <a:rPr lang="zh-CN" altLang="en-US" sz="2400" b="1" dirty="0" smtClean="0">
                <a:latin typeface="微软雅黑" panose="020B0503020204020204" pitchFamily="34" charset="-122"/>
                <a:ea typeface="微软雅黑" panose="020B0503020204020204" pitchFamily="34" charset="-122"/>
              </a:rPr>
              <a:t>是</a:t>
            </a:r>
            <a:r>
              <a:rPr lang="zh-CN" altLang="en-US" sz="2400" b="1" dirty="0">
                <a:latin typeface="微软雅黑" panose="020B0503020204020204" pitchFamily="34" charset="-122"/>
                <a:ea typeface="微软雅黑" panose="020B0503020204020204" pitchFamily="34" charset="-122"/>
              </a:rPr>
              <a:t>卡诺图输入变量的数目）</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卡诺图中消去</a:t>
            </a:r>
            <a:r>
              <a:rPr lang="zh-CN" altLang="en-US" sz="2400" b="1" dirty="0" smtClean="0">
                <a:latin typeface="微软雅黑" panose="020B0503020204020204" pitchFamily="34" charset="-122"/>
                <a:ea typeface="微软雅黑" panose="020B0503020204020204" pitchFamily="34" charset="-122"/>
              </a:rPr>
              <a:t>变量：就是</a:t>
            </a:r>
            <a:r>
              <a:rPr lang="zh-CN" altLang="en-US" sz="2400" b="1" dirty="0">
                <a:latin typeface="微软雅黑" panose="020B0503020204020204" pitchFamily="34" charset="-122"/>
                <a:ea typeface="微软雅黑" panose="020B0503020204020204" pitchFamily="34" charset="-122"/>
              </a:rPr>
              <a:t>对比</a:t>
            </a:r>
            <a:r>
              <a:rPr lang="zh-CN" altLang="en-US" sz="2400" b="1" dirty="0" smtClean="0">
                <a:latin typeface="微软雅黑" panose="020B0503020204020204" pitchFamily="34" charset="-122"/>
                <a:ea typeface="微软雅黑" panose="020B0503020204020204" pitchFamily="34" charset="-122"/>
              </a:rPr>
              <a:t>这</a:t>
            </a:r>
            <a:r>
              <a:rPr lang="en-US" altLang="zh-CN" sz="2400" b="1" dirty="0" smtClean="0">
                <a:latin typeface="微软雅黑" panose="020B0503020204020204" pitchFamily="34" charset="-122"/>
                <a:ea typeface="微软雅黑" panose="020B0503020204020204" pitchFamily="34" charset="-122"/>
              </a:rPr>
              <a:t>2</a:t>
            </a:r>
            <a:r>
              <a:rPr lang="en-US" altLang="zh-CN" sz="2400" b="1" baseline="30000"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相邻项，</a:t>
            </a:r>
            <a:r>
              <a:rPr lang="zh-CN" altLang="en-US" sz="2400" b="1" dirty="0" smtClean="0">
                <a:solidFill>
                  <a:srgbClr val="FF0000"/>
                </a:solidFill>
                <a:latin typeface="微软雅黑" panose="020B0503020204020204" pitchFamily="34" charset="-122"/>
                <a:ea typeface="微软雅黑" panose="020B0503020204020204" pitchFamily="34" charset="-122"/>
              </a:rPr>
              <a:t>值发生</a:t>
            </a:r>
            <a:r>
              <a:rPr lang="zh-CN" altLang="en-US" sz="2400" b="1" dirty="0">
                <a:solidFill>
                  <a:srgbClr val="FF0000"/>
                </a:solidFill>
                <a:latin typeface="微软雅黑" panose="020B0503020204020204" pitchFamily="34" charset="-122"/>
                <a:ea typeface="微软雅黑" panose="020B0503020204020204" pitchFamily="34" charset="-122"/>
              </a:rPr>
              <a:t>了变化的变量</a:t>
            </a:r>
            <a:r>
              <a:rPr lang="zh-CN" altLang="en-US" sz="2400" b="1" dirty="0">
                <a:latin typeface="微软雅黑" panose="020B0503020204020204" pitchFamily="34" charset="-122"/>
                <a:ea typeface="微软雅黑" panose="020B0503020204020204" pitchFamily="34" charset="-122"/>
              </a:rPr>
              <a:t>就是</a:t>
            </a:r>
            <a:r>
              <a:rPr lang="zh-CN" altLang="en-US" sz="2400" b="1" dirty="0">
                <a:solidFill>
                  <a:srgbClr val="FF0000"/>
                </a:solidFill>
                <a:latin typeface="微软雅黑" panose="020B0503020204020204" pitchFamily="34" charset="-122"/>
                <a:ea typeface="微软雅黑" panose="020B0503020204020204" pitchFamily="34" charset="-122"/>
              </a:rPr>
              <a:t>被消去的变量</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标题 2"/>
          <p:cNvSpPr>
            <a:spLocks noGrp="1"/>
          </p:cNvSpPr>
          <p:nvPr>
            <p:ph type="title"/>
          </p:nvPr>
        </p:nvSpPr>
        <p:spPr>
          <a:xfrm>
            <a:off x="2321725" y="97943"/>
            <a:ext cx="2854959" cy="732155"/>
          </a:xfrm>
        </p:spPr>
        <p:txBody>
          <a:bodyPr>
            <a:normAutofit fontScale="90000"/>
          </a:bodyPr>
          <a:lstStyle/>
          <a:p>
            <a:r>
              <a:rPr lang="zh-CN" altLang="en-US" dirty="0">
                <a:effectLst>
                  <a:outerShdw blurRad="38100" dist="38100" dir="2700000" algn="tl">
                    <a:srgbClr val="000000">
                      <a:alpha val="43137"/>
                    </a:srgbClr>
                  </a:outerShdw>
                </a:effectLst>
              </a:rPr>
              <a:t>卡诺图</a:t>
            </a:r>
            <a:r>
              <a:rPr lang="zh-CN" altLang="en-US" dirty="0" smtClean="0">
                <a:effectLst>
                  <a:outerShdw blurRad="38100" dist="38100" dir="2700000" algn="tl">
                    <a:srgbClr val="000000">
                      <a:alpha val="43137"/>
                    </a:srgbClr>
                  </a:outerShdw>
                </a:effectLst>
              </a:rPr>
              <a:t>化简法</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5299693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116</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标题 2"/>
          <p:cNvSpPr>
            <a:spLocks noGrp="1"/>
          </p:cNvSpPr>
          <p:nvPr>
            <p:ph type="title"/>
          </p:nvPr>
        </p:nvSpPr>
        <p:spPr>
          <a:xfrm>
            <a:off x="2321725" y="97943"/>
            <a:ext cx="7333552"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          </a:t>
            </a:r>
            <a:r>
              <a:rPr lang="en-US" altLang="zh-CN" sz="2400" dirty="0" smtClean="0">
                <a:solidFill>
                  <a:srgbClr val="FF0000"/>
                </a:solidFill>
              </a:rPr>
              <a:t>4</a:t>
            </a:r>
            <a:r>
              <a:rPr lang="zh-CN" altLang="en-US" sz="2400" dirty="0">
                <a:solidFill>
                  <a:srgbClr val="FF0000"/>
                </a:solidFill>
              </a:rPr>
              <a:t>、利用卡诺图消去变量</a:t>
            </a:r>
            <a:endParaRPr lang="zh-CN" altLang="en-US" dirty="0">
              <a:solidFill>
                <a:srgbClr val="FF0000"/>
              </a:solidFill>
              <a:effectLst>
                <a:outerShdw blurRad="38100" dist="38100" dir="2700000" algn="tl">
                  <a:srgbClr val="000000">
                    <a:alpha val="43137"/>
                  </a:srgbClr>
                </a:outerShdw>
              </a:effectLst>
            </a:endParaRPr>
          </a:p>
        </p:txBody>
      </p:sp>
      <p:sp>
        <p:nvSpPr>
          <p:cNvPr id="36" name="文本框 52"/>
          <p:cNvSpPr txBox="1"/>
          <p:nvPr/>
        </p:nvSpPr>
        <p:spPr>
          <a:xfrm>
            <a:off x="570271" y="1063927"/>
            <a:ext cx="11051458" cy="1135054"/>
          </a:xfrm>
          <a:prstGeom prst="rect">
            <a:avLst/>
          </a:prstGeom>
          <a:noFill/>
        </p:spPr>
        <p:txBody>
          <a:bodyPr wrap="square" rtlCol="0">
            <a:spAutoFit/>
          </a:bodyPr>
          <a:lstStyle/>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卡诺图中消去</a:t>
            </a:r>
            <a:r>
              <a:rPr lang="zh-CN" altLang="en-US" sz="2400" b="1" dirty="0" smtClean="0">
                <a:latin typeface="微软雅黑" panose="020B0503020204020204" pitchFamily="34" charset="-122"/>
                <a:ea typeface="微软雅黑" panose="020B0503020204020204" pitchFamily="34" charset="-122"/>
              </a:rPr>
              <a:t>变量：就是</a:t>
            </a:r>
            <a:r>
              <a:rPr lang="zh-CN" altLang="en-US" sz="2400" b="1" dirty="0">
                <a:latin typeface="微软雅黑" panose="020B0503020204020204" pitchFamily="34" charset="-122"/>
                <a:ea typeface="微软雅黑" panose="020B0503020204020204" pitchFamily="34" charset="-122"/>
              </a:rPr>
              <a:t>对比</a:t>
            </a:r>
            <a:r>
              <a:rPr lang="zh-CN" altLang="en-US" sz="2400" b="1" dirty="0" smtClean="0">
                <a:latin typeface="微软雅黑" panose="020B0503020204020204" pitchFamily="34" charset="-122"/>
                <a:ea typeface="微软雅黑" panose="020B0503020204020204" pitchFamily="34" charset="-122"/>
              </a:rPr>
              <a:t>这</a:t>
            </a:r>
            <a:r>
              <a:rPr lang="en-US" altLang="zh-CN" sz="2400" b="1" dirty="0" smtClean="0">
                <a:latin typeface="微软雅黑" panose="020B0503020204020204" pitchFamily="34" charset="-122"/>
                <a:ea typeface="微软雅黑" panose="020B0503020204020204" pitchFamily="34" charset="-122"/>
              </a:rPr>
              <a:t>2</a:t>
            </a:r>
            <a:r>
              <a:rPr lang="en-US" altLang="zh-CN" sz="2400" b="1" baseline="30000"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相邻项，</a:t>
            </a:r>
            <a:r>
              <a:rPr lang="zh-CN" altLang="en-US" sz="2400" b="1" dirty="0" smtClean="0">
                <a:solidFill>
                  <a:srgbClr val="FF0000"/>
                </a:solidFill>
                <a:latin typeface="微软雅黑" panose="020B0503020204020204" pitchFamily="34" charset="-122"/>
                <a:ea typeface="微软雅黑" panose="020B0503020204020204" pitchFamily="34" charset="-122"/>
              </a:rPr>
              <a:t>值发生</a:t>
            </a:r>
            <a:r>
              <a:rPr lang="zh-CN" altLang="en-US" sz="2400" b="1" dirty="0">
                <a:solidFill>
                  <a:srgbClr val="FF0000"/>
                </a:solidFill>
                <a:latin typeface="微软雅黑" panose="020B0503020204020204" pitchFamily="34" charset="-122"/>
                <a:ea typeface="微软雅黑" panose="020B0503020204020204" pitchFamily="34" charset="-122"/>
              </a:rPr>
              <a:t>了变化的变量</a:t>
            </a:r>
            <a:r>
              <a:rPr lang="zh-CN" altLang="en-US" sz="2400" b="1" dirty="0">
                <a:latin typeface="微软雅黑" panose="020B0503020204020204" pitchFamily="34" charset="-122"/>
                <a:ea typeface="微软雅黑" panose="020B0503020204020204" pitchFamily="34" charset="-122"/>
              </a:rPr>
              <a:t>就是</a:t>
            </a:r>
            <a:r>
              <a:rPr lang="zh-CN" altLang="en-US" sz="2400" b="1" dirty="0">
                <a:solidFill>
                  <a:srgbClr val="FF0000"/>
                </a:solidFill>
                <a:latin typeface="微软雅黑" panose="020B0503020204020204" pitchFamily="34" charset="-122"/>
                <a:ea typeface="微软雅黑" panose="020B0503020204020204" pitchFamily="34" charset="-122"/>
              </a:rPr>
              <a:t>被消去的变量</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graphicFrame>
        <p:nvGraphicFramePr>
          <p:cNvPr id="37" name="对象 36"/>
          <p:cNvGraphicFramePr>
            <a:graphicFrameLocks noChangeAspect="1"/>
          </p:cNvGraphicFramePr>
          <p:nvPr>
            <p:extLst>
              <p:ext uri="{D42A27DB-BD31-4B8C-83A1-F6EECF244321}">
                <p14:modId xmlns:p14="http://schemas.microsoft.com/office/powerpoint/2010/main" val="3163649198"/>
              </p:ext>
            </p:extLst>
          </p:nvPr>
        </p:nvGraphicFramePr>
        <p:xfrm>
          <a:off x="4917901" y="5604498"/>
          <a:ext cx="3023153" cy="442336"/>
        </p:xfrm>
        <a:graphic>
          <a:graphicData uri="http://schemas.openxmlformats.org/presentationml/2006/ole">
            <mc:AlternateContent xmlns:mc="http://schemas.openxmlformats.org/markup-compatibility/2006">
              <mc:Choice xmlns:v="urn:schemas-microsoft-com:vml" Requires="v">
                <p:oleObj spid="_x0000_s173117" name="公式" r:id="rId4" imgW="1498320" imgH="215640" progId="Equation.3">
                  <p:embed/>
                </p:oleObj>
              </mc:Choice>
              <mc:Fallback>
                <p:oleObj name="公式" r:id="rId4" imgW="149832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7901" y="5604498"/>
                        <a:ext cx="3023153" cy="442336"/>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8" name="矩形 37"/>
              <p:cNvSpPr/>
              <p:nvPr/>
            </p:nvSpPr>
            <p:spPr>
              <a:xfrm>
                <a:off x="1233961" y="5579942"/>
                <a:ext cx="3066865" cy="462434"/>
              </a:xfrm>
              <a:prstGeom prst="rect">
                <a:avLst/>
              </a:prstGeom>
            </p:spPr>
            <p:txBody>
              <a:bodyPr wrap="none">
                <a:spAutoFit/>
              </a:bodyPr>
              <a:lstStyle/>
              <a:p>
                <a14:m>
                  <m:oMath xmlns:m="http://schemas.openxmlformats.org/officeDocument/2006/math">
                    <m:acc>
                      <m:accPr>
                        <m:chr m:val="̅"/>
                        <m:ctrlPr>
                          <a:rPr lang="zh-CN" altLang="en-US" sz="2400" b="1" i="1">
                            <a:solidFill>
                              <a:prstClr val="black"/>
                            </a:solidFill>
                            <a:latin typeface="Cambria Math"/>
                          </a:rPr>
                        </m:ctrlPr>
                      </m:accPr>
                      <m:e>
                        <m:r>
                          <a:rPr lang="zh-CN" altLang="en-US" sz="2400" b="1" i="1">
                            <a:solidFill>
                              <a:prstClr val="black"/>
                            </a:solidFill>
                            <a:latin typeface="Cambria Math" panose="02040503050406030204" pitchFamily="18" charset="0"/>
                          </a:rPr>
                          <m:t>𝑨</m:t>
                        </m:r>
                      </m:e>
                    </m:acc>
                    <m:acc>
                      <m:accPr>
                        <m:chr m:val="̅"/>
                        <m:ctrlPr>
                          <a:rPr lang="zh-CN" altLang="en-US" sz="2400" b="1" i="1">
                            <a:solidFill>
                              <a:prstClr val="black"/>
                            </a:solidFill>
                            <a:latin typeface="Cambria Math"/>
                          </a:rPr>
                        </m:ctrlPr>
                      </m:accPr>
                      <m:e>
                        <m:r>
                          <a:rPr lang="zh-CN" altLang="en-US" sz="2400" b="1" i="1">
                            <a:solidFill>
                              <a:prstClr val="black"/>
                            </a:solidFill>
                            <a:latin typeface="Cambria Math" panose="02040503050406030204" pitchFamily="18" charset="0"/>
                          </a:rPr>
                          <m:t>𝑩</m:t>
                        </m:r>
                      </m:e>
                    </m:acc>
                    <m:acc>
                      <m:accPr>
                        <m:chr m:val="̅"/>
                        <m:ctrlPr>
                          <a:rPr lang="zh-CN" altLang="en-US" sz="2400" b="1" i="1">
                            <a:solidFill>
                              <a:prstClr val="black"/>
                            </a:solidFill>
                            <a:latin typeface="Cambria Math"/>
                          </a:rPr>
                        </m:ctrlPr>
                      </m:accPr>
                      <m:e>
                        <m:r>
                          <a:rPr lang="zh-CN" altLang="en-US" sz="2400" b="1" i="1">
                            <a:solidFill>
                              <a:prstClr val="black"/>
                            </a:solidFill>
                            <a:latin typeface="Cambria Math" panose="02040503050406030204" pitchFamily="18" charset="0"/>
                          </a:rPr>
                          <m:t>𝑪</m:t>
                        </m:r>
                      </m:e>
                    </m:acc>
                    <m:r>
                      <a:rPr lang="zh-CN" altLang="en-US" sz="2400" b="1" i="1">
                        <a:solidFill>
                          <a:prstClr val="black"/>
                        </a:solidFill>
                        <a:latin typeface="Cambria Math" panose="02040503050406030204" pitchFamily="18" charset="0"/>
                      </a:rPr>
                      <m:t>𝑫</m:t>
                    </m:r>
                  </m:oMath>
                </a14:m>
                <a:r>
                  <a:rPr lang="en-US" altLang="zh-CN" sz="2400"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zh-CN" altLang="en-US" sz="2400" b="1" i="1" dirty="0">
                        <a:solidFill>
                          <a:prstClr val="black"/>
                        </a:solidFill>
                        <a:latin typeface="Cambria Math" panose="02040503050406030204" pitchFamily="18" charset="0"/>
                      </a:rPr>
                      <m:t>𝑨</m:t>
                    </m:r>
                    <m:acc>
                      <m:accPr>
                        <m:chr m:val="̅"/>
                        <m:ctrlPr>
                          <a:rPr lang="zh-CN" altLang="en-US" sz="2400" b="1" i="1" dirty="0">
                            <a:solidFill>
                              <a:prstClr val="black"/>
                            </a:solidFill>
                            <a:latin typeface="Cambria Math"/>
                          </a:rPr>
                        </m:ctrlPr>
                      </m:accPr>
                      <m:e>
                        <m:r>
                          <a:rPr lang="zh-CN" altLang="en-US" sz="2400" b="1" i="1" dirty="0">
                            <a:solidFill>
                              <a:prstClr val="black"/>
                            </a:solidFill>
                            <a:latin typeface="Cambria Math" panose="02040503050406030204" pitchFamily="18" charset="0"/>
                          </a:rPr>
                          <m:t>𝑩</m:t>
                        </m:r>
                      </m:e>
                    </m:acc>
                    <m:acc>
                      <m:accPr>
                        <m:chr m:val="̅"/>
                        <m:ctrlPr>
                          <a:rPr lang="zh-CN" altLang="en-US" sz="2400" b="1" i="1">
                            <a:solidFill>
                              <a:prstClr val="black"/>
                            </a:solidFill>
                            <a:latin typeface="Cambria Math"/>
                          </a:rPr>
                        </m:ctrlPr>
                      </m:accPr>
                      <m:e>
                        <m:r>
                          <a:rPr lang="zh-CN" altLang="en-US" sz="2400" b="1" i="1">
                            <a:solidFill>
                              <a:prstClr val="black"/>
                            </a:solidFill>
                            <a:latin typeface="Cambria Math" panose="02040503050406030204" pitchFamily="18" charset="0"/>
                          </a:rPr>
                          <m:t>𝑪</m:t>
                        </m:r>
                      </m:e>
                    </m:acc>
                    <m:r>
                      <a:rPr lang="zh-CN" altLang="en-US" sz="2400" b="1" i="1" dirty="0">
                        <a:solidFill>
                          <a:prstClr val="black"/>
                        </a:solidFill>
                        <a:latin typeface="Cambria Math" panose="02040503050406030204" pitchFamily="18" charset="0"/>
                      </a:rPr>
                      <m:t>𝑫</m:t>
                    </m:r>
                  </m:oMath>
                </a14:m>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rPr>
                  <a:t> </a:t>
                </a:r>
                <a14:m>
                  <m:oMath xmlns:m="http://schemas.openxmlformats.org/officeDocument/2006/math">
                    <m:acc>
                      <m:accPr>
                        <m:chr m:val="̅"/>
                        <m:ctrlPr>
                          <a:rPr lang="zh-CN" altLang="en-US" sz="2400" b="1" i="1" dirty="0">
                            <a:solidFill>
                              <a:prstClr val="black"/>
                            </a:solidFill>
                            <a:latin typeface="Cambria Math"/>
                          </a:rPr>
                        </m:ctrlPr>
                      </m:accPr>
                      <m:e>
                        <m:r>
                          <a:rPr lang="zh-CN" altLang="en-US" sz="2400" b="1" i="1" dirty="0">
                            <a:solidFill>
                              <a:prstClr val="black"/>
                            </a:solidFill>
                            <a:latin typeface="Cambria Math" panose="02040503050406030204" pitchFamily="18" charset="0"/>
                          </a:rPr>
                          <m:t>𝑩</m:t>
                        </m:r>
                      </m:e>
                    </m:acc>
                    <m:acc>
                      <m:accPr>
                        <m:chr m:val="̅"/>
                        <m:ctrlPr>
                          <a:rPr lang="zh-CN" altLang="en-US" sz="2400" b="1" i="1">
                            <a:solidFill>
                              <a:prstClr val="black"/>
                            </a:solidFill>
                            <a:latin typeface="Cambria Math"/>
                          </a:rPr>
                        </m:ctrlPr>
                      </m:accPr>
                      <m:e>
                        <m:r>
                          <a:rPr lang="zh-CN" altLang="en-US" sz="2400" b="1" i="1">
                            <a:solidFill>
                              <a:prstClr val="black"/>
                            </a:solidFill>
                            <a:latin typeface="Cambria Math" panose="02040503050406030204" pitchFamily="18" charset="0"/>
                          </a:rPr>
                          <m:t>𝑪</m:t>
                        </m:r>
                      </m:e>
                    </m:acc>
                    <m:r>
                      <a:rPr lang="zh-CN" altLang="en-US" sz="2400" b="1" i="1" dirty="0">
                        <a:solidFill>
                          <a:prstClr val="black"/>
                        </a:solidFill>
                        <a:latin typeface="Cambria Math" panose="02040503050406030204" pitchFamily="18" charset="0"/>
                      </a:rPr>
                      <m:t>𝑫</m:t>
                    </m:r>
                  </m:oMath>
                </a14:m>
                <a:endParaRPr lang="zh-CN" altLang="en-US" b="1" dirty="0"/>
              </a:p>
            </p:txBody>
          </p:sp>
        </mc:Choice>
        <mc:Fallback xmlns="">
          <p:sp>
            <p:nvSpPr>
              <p:cNvPr id="38" name="矩形 37"/>
              <p:cNvSpPr>
                <a:spLocks noRot="1" noChangeAspect="1" noMove="1" noResize="1" noEditPoints="1" noAdjustHandles="1" noChangeArrowheads="1" noChangeShapeType="1" noTextEdit="1"/>
              </p:cNvSpPr>
              <p:nvPr/>
            </p:nvSpPr>
            <p:spPr>
              <a:xfrm>
                <a:off x="1233961" y="5579942"/>
                <a:ext cx="3066865" cy="462434"/>
              </a:xfrm>
              <a:prstGeom prst="rect">
                <a:avLst/>
              </a:prstGeom>
              <a:blipFill rotWithShape="1">
                <a:blip r:embed="rId6"/>
                <a:stretch>
                  <a:fillRect l="-397" t="-11842" r="-6746" b="-27632"/>
                </a:stretch>
              </a:blipFill>
            </p:spPr>
            <p:txBody>
              <a:bodyPr/>
              <a:lstStyle/>
              <a:p>
                <a:r>
                  <a:rPr lang="zh-CN" altLang="en-US">
                    <a:noFill/>
                  </a:rPr>
                  <a:t> </a:t>
                </a:r>
              </a:p>
            </p:txBody>
          </p:sp>
        </mc:Fallback>
      </mc:AlternateContent>
      <p:graphicFrame>
        <p:nvGraphicFramePr>
          <p:cNvPr id="39" name="表格 38"/>
          <p:cNvGraphicFramePr>
            <a:graphicFrameLocks noGrp="1"/>
          </p:cNvGraphicFramePr>
          <p:nvPr>
            <p:extLst>
              <p:ext uri="{D42A27DB-BD31-4B8C-83A1-F6EECF244321}">
                <p14:modId xmlns:p14="http://schemas.microsoft.com/office/powerpoint/2010/main" val="2629887306"/>
              </p:ext>
            </p:extLst>
          </p:nvPr>
        </p:nvGraphicFramePr>
        <p:xfrm>
          <a:off x="1687292" y="3433591"/>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8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dirty="0" smtClean="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40" name="直接连接符 8"/>
          <p:cNvCxnSpPr>
            <a:cxnSpLocks noChangeShapeType="1"/>
          </p:cNvCxnSpPr>
          <p:nvPr/>
        </p:nvCxnSpPr>
        <p:spPr bwMode="auto">
          <a:xfrm rot="16200000" flipV="1">
            <a:off x="1296371" y="3049789"/>
            <a:ext cx="392907" cy="357187"/>
          </a:xfrm>
          <a:prstGeom prst="line">
            <a:avLst/>
          </a:prstGeom>
          <a:noFill/>
          <a:ln w="28575" algn="ctr">
            <a:solidFill>
              <a:srgbClr val="0000CC"/>
            </a:solidFill>
            <a:round/>
            <a:headEnd/>
            <a:tailEnd/>
          </a:ln>
        </p:spPr>
      </p:cxnSp>
      <p:sp>
        <p:nvSpPr>
          <p:cNvPr id="41" name="TextBox 9"/>
          <p:cNvSpPr txBox="1">
            <a:spLocks noChangeArrowheads="1"/>
          </p:cNvSpPr>
          <p:nvPr/>
        </p:nvSpPr>
        <p:spPr bwMode="auto">
          <a:xfrm>
            <a:off x="1785717" y="306370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42" name="TextBox 10"/>
          <p:cNvSpPr txBox="1">
            <a:spLocks noChangeArrowheads="1"/>
          </p:cNvSpPr>
          <p:nvPr/>
        </p:nvSpPr>
        <p:spPr bwMode="auto">
          <a:xfrm>
            <a:off x="2374680" y="306370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43" name="TextBox 11"/>
          <p:cNvSpPr txBox="1">
            <a:spLocks noChangeArrowheads="1"/>
          </p:cNvSpPr>
          <p:nvPr/>
        </p:nvSpPr>
        <p:spPr bwMode="auto">
          <a:xfrm>
            <a:off x="3533555" y="306370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44" name="TextBox 12"/>
          <p:cNvSpPr txBox="1">
            <a:spLocks noChangeArrowheads="1"/>
          </p:cNvSpPr>
          <p:nvPr/>
        </p:nvSpPr>
        <p:spPr bwMode="auto">
          <a:xfrm>
            <a:off x="2962055" y="3063704"/>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45" name="TextBox 13"/>
          <p:cNvSpPr txBox="1">
            <a:spLocks noChangeArrowheads="1"/>
          </p:cNvSpPr>
          <p:nvPr/>
        </p:nvSpPr>
        <p:spPr bwMode="auto">
          <a:xfrm>
            <a:off x="1245967" y="346375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46" name="TextBox 14"/>
          <p:cNvSpPr txBox="1">
            <a:spLocks noChangeArrowheads="1"/>
          </p:cNvSpPr>
          <p:nvPr/>
        </p:nvSpPr>
        <p:spPr bwMode="auto">
          <a:xfrm>
            <a:off x="1245967" y="400632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47" name="TextBox 15"/>
          <p:cNvSpPr txBox="1">
            <a:spLocks noChangeArrowheads="1"/>
          </p:cNvSpPr>
          <p:nvPr/>
        </p:nvSpPr>
        <p:spPr bwMode="auto">
          <a:xfrm>
            <a:off x="1245967" y="508372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48" name="TextBox 16"/>
          <p:cNvSpPr txBox="1">
            <a:spLocks noChangeArrowheads="1"/>
          </p:cNvSpPr>
          <p:nvPr/>
        </p:nvSpPr>
        <p:spPr bwMode="auto">
          <a:xfrm>
            <a:off x="1263430" y="452090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49" name="TextBox 17"/>
          <p:cNvSpPr txBox="1">
            <a:spLocks noChangeArrowheads="1"/>
          </p:cNvSpPr>
          <p:nvPr/>
        </p:nvSpPr>
        <p:spPr bwMode="auto">
          <a:xfrm>
            <a:off x="1043931" y="3125616"/>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50" name="TextBox 18"/>
          <p:cNvSpPr txBox="1">
            <a:spLocks noChangeArrowheads="1"/>
          </p:cNvSpPr>
          <p:nvPr/>
        </p:nvSpPr>
        <p:spPr bwMode="auto">
          <a:xfrm>
            <a:off x="1391273" y="2841231"/>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51" name="TextBox 18"/>
          <p:cNvSpPr txBox="1">
            <a:spLocks noChangeArrowheads="1"/>
          </p:cNvSpPr>
          <p:nvPr/>
        </p:nvSpPr>
        <p:spPr bwMode="auto">
          <a:xfrm>
            <a:off x="980452" y="2678532"/>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graphicFrame>
        <p:nvGraphicFramePr>
          <p:cNvPr id="52" name="表格 51"/>
          <p:cNvGraphicFramePr>
            <a:graphicFrameLocks noGrp="1"/>
          </p:cNvGraphicFramePr>
          <p:nvPr>
            <p:extLst>
              <p:ext uri="{D42A27DB-BD31-4B8C-83A1-F6EECF244321}">
                <p14:modId xmlns:p14="http://schemas.microsoft.com/office/powerpoint/2010/main" val="1105699183"/>
              </p:ext>
            </p:extLst>
          </p:nvPr>
        </p:nvGraphicFramePr>
        <p:xfrm>
          <a:off x="5272090" y="3460803"/>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8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smtClean="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54" name="直接连接符 8"/>
          <p:cNvCxnSpPr>
            <a:cxnSpLocks noChangeShapeType="1"/>
          </p:cNvCxnSpPr>
          <p:nvPr/>
        </p:nvCxnSpPr>
        <p:spPr bwMode="auto">
          <a:xfrm rot="16200000" flipV="1">
            <a:off x="4881169" y="3077001"/>
            <a:ext cx="392907" cy="357187"/>
          </a:xfrm>
          <a:prstGeom prst="line">
            <a:avLst/>
          </a:prstGeom>
          <a:noFill/>
          <a:ln w="28575" algn="ctr">
            <a:solidFill>
              <a:srgbClr val="0000CC"/>
            </a:solidFill>
            <a:round/>
            <a:headEnd/>
            <a:tailEnd/>
          </a:ln>
        </p:spPr>
      </p:cxnSp>
      <p:sp>
        <p:nvSpPr>
          <p:cNvPr id="55" name="TextBox 9"/>
          <p:cNvSpPr txBox="1">
            <a:spLocks noChangeArrowheads="1"/>
          </p:cNvSpPr>
          <p:nvPr/>
        </p:nvSpPr>
        <p:spPr bwMode="auto">
          <a:xfrm>
            <a:off x="5370515" y="30909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56" name="TextBox 10"/>
          <p:cNvSpPr txBox="1">
            <a:spLocks noChangeArrowheads="1"/>
          </p:cNvSpPr>
          <p:nvPr/>
        </p:nvSpPr>
        <p:spPr bwMode="auto">
          <a:xfrm>
            <a:off x="5959478" y="30909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57" name="TextBox 11"/>
          <p:cNvSpPr txBox="1">
            <a:spLocks noChangeArrowheads="1"/>
          </p:cNvSpPr>
          <p:nvPr/>
        </p:nvSpPr>
        <p:spPr bwMode="auto">
          <a:xfrm>
            <a:off x="7118353" y="30909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58" name="TextBox 12"/>
          <p:cNvSpPr txBox="1">
            <a:spLocks noChangeArrowheads="1"/>
          </p:cNvSpPr>
          <p:nvPr/>
        </p:nvSpPr>
        <p:spPr bwMode="auto">
          <a:xfrm>
            <a:off x="6546853" y="309091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59" name="TextBox 13"/>
          <p:cNvSpPr txBox="1">
            <a:spLocks noChangeArrowheads="1"/>
          </p:cNvSpPr>
          <p:nvPr/>
        </p:nvSpPr>
        <p:spPr bwMode="auto">
          <a:xfrm>
            <a:off x="4830765" y="34909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60" name="TextBox 14"/>
          <p:cNvSpPr txBox="1">
            <a:spLocks noChangeArrowheads="1"/>
          </p:cNvSpPr>
          <p:nvPr/>
        </p:nvSpPr>
        <p:spPr bwMode="auto">
          <a:xfrm>
            <a:off x="4830765" y="403353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61" name="TextBox 15"/>
          <p:cNvSpPr txBox="1">
            <a:spLocks noChangeArrowheads="1"/>
          </p:cNvSpPr>
          <p:nvPr/>
        </p:nvSpPr>
        <p:spPr bwMode="auto">
          <a:xfrm>
            <a:off x="4830765" y="511093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62" name="TextBox 16"/>
          <p:cNvSpPr txBox="1">
            <a:spLocks noChangeArrowheads="1"/>
          </p:cNvSpPr>
          <p:nvPr/>
        </p:nvSpPr>
        <p:spPr bwMode="auto">
          <a:xfrm>
            <a:off x="4848228" y="4548118"/>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63" name="TextBox 17"/>
          <p:cNvSpPr txBox="1">
            <a:spLocks noChangeArrowheads="1"/>
          </p:cNvSpPr>
          <p:nvPr/>
        </p:nvSpPr>
        <p:spPr bwMode="auto">
          <a:xfrm>
            <a:off x="4628729" y="3152828"/>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64" name="TextBox 18"/>
          <p:cNvSpPr txBox="1">
            <a:spLocks noChangeArrowheads="1"/>
          </p:cNvSpPr>
          <p:nvPr/>
        </p:nvSpPr>
        <p:spPr bwMode="auto">
          <a:xfrm>
            <a:off x="4976071" y="2868443"/>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65" name="TextBox 18"/>
          <p:cNvSpPr txBox="1">
            <a:spLocks noChangeArrowheads="1"/>
          </p:cNvSpPr>
          <p:nvPr/>
        </p:nvSpPr>
        <p:spPr bwMode="auto">
          <a:xfrm>
            <a:off x="4565250" y="2705744"/>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graphicFrame>
        <p:nvGraphicFramePr>
          <p:cNvPr id="78" name="Object 2"/>
          <p:cNvGraphicFramePr>
            <a:graphicFrameLocks noChangeAspect="1"/>
          </p:cNvGraphicFramePr>
          <p:nvPr>
            <p:extLst>
              <p:ext uri="{D42A27DB-BD31-4B8C-83A1-F6EECF244321}">
                <p14:modId xmlns:p14="http://schemas.microsoft.com/office/powerpoint/2010/main" val="1978279545"/>
              </p:ext>
            </p:extLst>
          </p:nvPr>
        </p:nvGraphicFramePr>
        <p:xfrm>
          <a:off x="8375166" y="5594925"/>
          <a:ext cx="3246563" cy="447451"/>
        </p:xfrm>
        <a:graphic>
          <a:graphicData uri="http://schemas.openxmlformats.org/presentationml/2006/ole">
            <mc:AlternateContent xmlns:mc="http://schemas.openxmlformats.org/markup-compatibility/2006">
              <mc:Choice xmlns:v="urn:schemas-microsoft-com:vml" Requires="v">
                <p:oleObj spid="_x0000_s173118" name="Equation" r:id="rId7" imgW="1485900" imgH="203200" progId="">
                  <p:embed/>
                </p:oleObj>
              </mc:Choice>
              <mc:Fallback>
                <p:oleObj name="Equation" r:id="rId7" imgW="1485900" imgH="203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5166" y="5594925"/>
                        <a:ext cx="3246563" cy="4474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 name="TextBox 32"/>
          <p:cNvSpPr txBox="1">
            <a:spLocks noChangeArrowheads="1"/>
          </p:cNvSpPr>
          <p:nvPr/>
        </p:nvSpPr>
        <p:spPr bwMode="auto">
          <a:xfrm>
            <a:off x="5185292" y="2201058"/>
            <a:ext cx="19030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400" b="1" dirty="0">
                <a:solidFill>
                  <a:srgbClr val="0000FF"/>
                </a:solidFill>
                <a:latin typeface="华文中宋" panose="02010600040101010101" pitchFamily="2" charset="-122"/>
                <a:ea typeface="华文中宋" panose="02010600040101010101" pitchFamily="2" charset="-122"/>
              </a:rPr>
              <a:t>2</a:t>
            </a:r>
            <a:r>
              <a:rPr lang="zh-CN" altLang="en-US" sz="2400" b="1" dirty="0">
                <a:solidFill>
                  <a:srgbClr val="0000FF"/>
                </a:solidFill>
                <a:latin typeface="华文中宋" panose="02010600040101010101" pitchFamily="2" charset="-122"/>
                <a:ea typeface="华文中宋" panose="02010600040101010101" pitchFamily="2" charset="-122"/>
              </a:rPr>
              <a:t>个格子相邻</a:t>
            </a:r>
          </a:p>
        </p:txBody>
      </p:sp>
      <p:graphicFrame>
        <p:nvGraphicFramePr>
          <p:cNvPr id="81" name="表格 80"/>
          <p:cNvGraphicFramePr>
            <a:graphicFrameLocks noGrp="1"/>
          </p:cNvGraphicFramePr>
          <p:nvPr>
            <p:extLst>
              <p:ext uri="{D42A27DB-BD31-4B8C-83A1-F6EECF244321}">
                <p14:modId xmlns:p14="http://schemas.microsoft.com/office/powerpoint/2010/main" val="57908791"/>
              </p:ext>
            </p:extLst>
          </p:nvPr>
        </p:nvGraphicFramePr>
        <p:xfrm>
          <a:off x="8723213" y="3484185"/>
          <a:ext cx="2357440" cy="2073442"/>
        </p:xfrm>
        <a:graphic>
          <a:graphicData uri="http://schemas.openxmlformats.org/drawingml/2006/table">
            <a:tbl>
              <a:tblPr firstRow="1" bandRow="1">
                <a:tableStyleId>{16D9F66E-5EB9-4882-86FB-DCBF35E3C3E4}</a:tableStyleId>
              </a:tblPr>
              <a:tblGrid>
                <a:gridCol w="589360"/>
                <a:gridCol w="589360"/>
                <a:gridCol w="589360"/>
                <a:gridCol w="589360"/>
              </a:tblGrid>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dirty="0" smtClean="0">
                        <a:solidFill>
                          <a:srgbClr val="FF0000"/>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algn="ctr"/>
                      <a:endParaRPr lang="zh-CN" altLang="en-US" sz="2000" b="1">
                        <a:latin typeface="华文中宋" panose="02010600040101010101" pitchFamily="2" charset="-122"/>
                        <a:ea typeface="华文中宋" panose="02010600040101010101" pitchFamily="2" charset="-122"/>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endParaRPr lang="zh-CN" altLang="en-US" sz="2000" b="1" dirty="0">
                        <a:solidFill>
                          <a:schemeClr val="accent4">
                            <a:lumMod val="75000"/>
                          </a:schemeClr>
                        </a:solidFill>
                        <a:latin typeface="华文中宋" panose="02010600040101010101" pitchFamily="2" charset="-122"/>
                        <a:ea typeface="华文中宋" panose="02010600040101010101" pitchFamily="2" charset="-122"/>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82" name="直接连接符 8"/>
          <p:cNvCxnSpPr>
            <a:cxnSpLocks noChangeShapeType="1"/>
          </p:cNvCxnSpPr>
          <p:nvPr/>
        </p:nvCxnSpPr>
        <p:spPr bwMode="auto">
          <a:xfrm rot="16200000" flipV="1">
            <a:off x="8332292" y="3100383"/>
            <a:ext cx="392907" cy="357187"/>
          </a:xfrm>
          <a:prstGeom prst="line">
            <a:avLst/>
          </a:prstGeom>
          <a:noFill/>
          <a:ln w="28575" algn="ctr">
            <a:solidFill>
              <a:srgbClr val="0000CC"/>
            </a:solidFill>
            <a:round/>
            <a:headEnd/>
            <a:tailEnd/>
          </a:ln>
        </p:spPr>
      </p:cxnSp>
      <p:sp>
        <p:nvSpPr>
          <p:cNvPr id="83" name="TextBox 9"/>
          <p:cNvSpPr txBox="1">
            <a:spLocks noChangeArrowheads="1"/>
          </p:cNvSpPr>
          <p:nvPr/>
        </p:nvSpPr>
        <p:spPr bwMode="auto">
          <a:xfrm>
            <a:off x="8821638" y="311429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84" name="TextBox 10"/>
          <p:cNvSpPr txBox="1">
            <a:spLocks noChangeArrowheads="1"/>
          </p:cNvSpPr>
          <p:nvPr/>
        </p:nvSpPr>
        <p:spPr bwMode="auto">
          <a:xfrm>
            <a:off x="9410601" y="311429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85" name="TextBox 11"/>
          <p:cNvSpPr txBox="1">
            <a:spLocks noChangeArrowheads="1"/>
          </p:cNvSpPr>
          <p:nvPr/>
        </p:nvSpPr>
        <p:spPr bwMode="auto">
          <a:xfrm>
            <a:off x="10569476" y="311429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86" name="TextBox 12"/>
          <p:cNvSpPr txBox="1">
            <a:spLocks noChangeArrowheads="1"/>
          </p:cNvSpPr>
          <p:nvPr/>
        </p:nvSpPr>
        <p:spPr bwMode="auto">
          <a:xfrm>
            <a:off x="9997976" y="3114298"/>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87" name="TextBox 13"/>
          <p:cNvSpPr txBox="1">
            <a:spLocks noChangeArrowheads="1"/>
          </p:cNvSpPr>
          <p:nvPr/>
        </p:nvSpPr>
        <p:spPr bwMode="auto">
          <a:xfrm>
            <a:off x="8281888" y="351434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88" name="TextBox 14"/>
          <p:cNvSpPr txBox="1">
            <a:spLocks noChangeArrowheads="1"/>
          </p:cNvSpPr>
          <p:nvPr/>
        </p:nvSpPr>
        <p:spPr bwMode="auto">
          <a:xfrm>
            <a:off x="8281888" y="405692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89" name="TextBox 15"/>
          <p:cNvSpPr txBox="1">
            <a:spLocks noChangeArrowheads="1"/>
          </p:cNvSpPr>
          <p:nvPr/>
        </p:nvSpPr>
        <p:spPr bwMode="auto">
          <a:xfrm>
            <a:off x="8281888" y="513431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90" name="TextBox 16"/>
          <p:cNvSpPr txBox="1">
            <a:spLocks noChangeArrowheads="1"/>
          </p:cNvSpPr>
          <p:nvPr/>
        </p:nvSpPr>
        <p:spPr bwMode="auto">
          <a:xfrm>
            <a:off x="8299351" y="4571500"/>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91" name="TextBox 17"/>
          <p:cNvSpPr txBox="1">
            <a:spLocks noChangeArrowheads="1"/>
          </p:cNvSpPr>
          <p:nvPr/>
        </p:nvSpPr>
        <p:spPr bwMode="auto">
          <a:xfrm>
            <a:off x="8079852" y="3176210"/>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92" name="TextBox 18"/>
          <p:cNvSpPr txBox="1">
            <a:spLocks noChangeArrowheads="1"/>
          </p:cNvSpPr>
          <p:nvPr/>
        </p:nvSpPr>
        <p:spPr bwMode="auto">
          <a:xfrm>
            <a:off x="8427194" y="2891825"/>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93" name="TextBox 18"/>
          <p:cNvSpPr txBox="1">
            <a:spLocks noChangeArrowheads="1"/>
          </p:cNvSpPr>
          <p:nvPr/>
        </p:nvSpPr>
        <p:spPr bwMode="auto">
          <a:xfrm>
            <a:off x="8016373" y="2729126"/>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Tree>
    <p:extLst>
      <p:ext uri="{BB962C8B-B14F-4D97-AF65-F5344CB8AC3E}">
        <p14:creationId xmlns:p14="http://schemas.microsoft.com/office/powerpoint/2010/main" val="161178138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circle(in)">
                                      <p:cBhvr>
                                        <p:cTn id="13" dur="2000"/>
                                        <p:tgtEl>
                                          <p:spTgt spid="39"/>
                                        </p:tgtEl>
                                      </p:cBhvr>
                                    </p:animEffect>
                                  </p:childTnLst>
                                </p:cTn>
                              </p:par>
                              <p:par>
                                <p:cTn id="14" presetID="6" presetClass="entr" presetSubtype="16"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circle(in)">
                                      <p:cBhvr>
                                        <p:cTn id="16" dur="2000"/>
                                        <p:tgtEl>
                                          <p:spTgt spid="40"/>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circle(in)">
                                      <p:cBhvr>
                                        <p:cTn id="19" dur="2000"/>
                                        <p:tgtEl>
                                          <p:spTgt spid="4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circle(in)">
                                      <p:cBhvr>
                                        <p:cTn id="22" dur="2000"/>
                                        <p:tgtEl>
                                          <p:spTgt spid="4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circle(in)">
                                      <p:cBhvr>
                                        <p:cTn id="25" dur="2000"/>
                                        <p:tgtEl>
                                          <p:spTgt spid="4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circle(in)">
                                      <p:cBhvr>
                                        <p:cTn id="28" dur="2000"/>
                                        <p:tgtEl>
                                          <p:spTgt spid="44"/>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circle(in)">
                                      <p:cBhvr>
                                        <p:cTn id="31" dur="2000"/>
                                        <p:tgtEl>
                                          <p:spTgt spid="45"/>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circle(in)">
                                      <p:cBhvr>
                                        <p:cTn id="34" dur="2000"/>
                                        <p:tgtEl>
                                          <p:spTgt spid="46"/>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circle(in)">
                                      <p:cBhvr>
                                        <p:cTn id="37" dur="2000"/>
                                        <p:tgtEl>
                                          <p:spTgt spid="47"/>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circle(in)">
                                      <p:cBhvr>
                                        <p:cTn id="40" dur="2000"/>
                                        <p:tgtEl>
                                          <p:spTgt spid="48"/>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circle(in)">
                                      <p:cBhvr>
                                        <p:cTn id="43" dur="2000"/>
                                        <p:tgtEl>
                                          <p:spTgt spid="49"/>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circle(in)">
                                      <p:cBhvr>
                                        <p:cTn id="46" dur="2000"/>
                                        <p:tgtEl>
                                          <p:spTgt spid="50"/>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circle(in)">
                                      <p:cBhvr>
                                        <p:cTn id="49" dur="20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500" fill="hold"/>
                                        <p:tgtEl>
                                          <p:spTgt spid="38"/>
                                        </p:tgtEl>
                                        <p:attrNameLst>
                                          <p:attrName>ppt_x</p:attrName>
                                        </p:attrNameLst>
                                      </p:cBhvr>
                                      <p:tavLst>
                                        <p:tav tm="0">
                                          <p:val>
                                            <p:strVal val="#ppt_x"/>
                                          </p:val>
                                        </p:tav>
                                        <p:tav tm="100000">
                                          <p:val>
                                            <p:strVal val="#ppt_x"/>
                                          </p:val>
                                        </p:tav>
                                      </p:tavLst>
                                    </p:anim>
                                    <p:anim calcmode="lin" valueType="num">
                                      <p:cBhvr additive="base">
                                        <p:cTn id="5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circle(in)">
                                      <p:cBhvr>
                                        <p:cTn id="60" dur="2000"/>
                                        <p:tgtEl>
                                          <p:spTgt spid="52"/>
                                        </p:tgtEl>
                                      </p:cBhvr>
                                    </p:animEffect>
                                  </p:childTnLst>
                                </p:cTn>
                              </p:par>
                              <p:par>
                                <p:cTn id="61" presetID="6" presetClass="entr" presetSubtype="16"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circle(in)">
                                      <p:cBhvr>
                                        <p:cTn id="63" dur="2000"/>
                                        <p:tgtEl>
                                          <p:spTgt spid="54"/>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circle(in)">
                                      <p:cBhvr>
                                        <p:cTn id="66" dur="2000"/>
                                        <p:tgtEl>
                                          <p:spTgt spid="55"/>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circle(in)">
                                      <p:cBhvr>
                                        <p:cTn id="69" dur="2000"/>
                                        <p:tgtEl>
                                          <p:spTgt spid="56"/>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circle(in)">
                                      <p:cBhvr>
                                        <p:cTn id="72" dur="2000"/>
                                        <p:tgtEl>
                                          <p:spTgt spid="57"/>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circle(in)">
                                      <p:cBhvr>
                                        <p:cTn id="75" dur="2000"/>
                                        <p:tgtEl>
                                          <p:spTgt spid="58"/>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circle(in)">
                                      <p:cBhvr>
                                        <p:cTn id="78" dur="2000"/>
                                        <p:tgtEl>
                                          <p:spTgt spid="59"/>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animEffect transition="in" filter="circle(in)">
                                      <p:cBhvr>
                                        <p:cTn id="81" dur="2000"/>
                                        <p:tgtEl>
                                          <p:spTgt spid="60"/>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circle(in)">
                                      <p:cBhvr>
                                        <p:cTn id="84" dur="2000"/>
                                        <p:tgtEl>
                                          <p:spTgt spid="61"/>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circle(in)">
                                      <p:cBhvr>
                                        <p:cTn id="87" dur="2000"/>
                                        <p:tgtEl>
                                          <p:spTgt spid="62"/>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circle(in)">
                                      <p:cBhvr>
                                        <p:cTn id="90" dur="2000"/>
                                        <p:tgtEl>
                                          <p:spTgt spid="63"/>
                                        </p:tgtEl>
                                      </p:cBhvr>
                                    </p:animEffect>
                                  </p:childTnLst>
                                </p:cTn>
                              </p:par>
                              <p:par>
                                <p:cTn id="91" presetID="6" presetClass="entr" presetSubtype="16"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circle(in)">
                                      <p:cBhvr>
                                        <p:cTn id="93" dur="2000"/>
                                        <p:tgtEl>
                                          <p:spTgt spid="64"/>
                                        </p:tgtEl>
                                      </p:cBhvr>
                                    </p:animEffect>
                                  </p:childTnLst>
                                </p:cTn>
                              </p:par>
                              <p:par>
                                <p:cTn id="94" presetID="6" presetClass="entr" presetSubtype="16"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circle(in)">
                                      <p:cBhvr>
                                        <p:cTn id="96" dur="2000"/>
                                        <p:tgtEl>
                                          <p:spTgt spid="65"/>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1000"/>
                                        <p:tgtEl>
                                          <p:spTgt spid="37"/>
                                        </p:tgtEl>
                                      </p:cBhvr>
                                    </p:animEffect>
                                    <p:anim calcmode="lin" valueType="num">
                                      <p:cBhvr>
                                        <p:cTn id="102" dur="1000" fill="hold"/>
                                        <p:tgtEl>
                                          <p:spTgt spid="37"/>
                                        </p:tgtEl>
                                        <p:attrNameLst>
                                          <p:attrName>ppt_x</p:attrName>
                                        </p:attrNameLst>
                                      </p:cBhvr>
                                      <p:tavLst>
                                        <p:tav tm="0">
                                          <p:val>
                                            <p:strVal val="#ppt_x"/>
                                          </p:val>
                                        </p:tav>
                                        <p:tav tm="100000">
                                          <p:val>
                                            <p:strVal val="#ppt_x"/>
                                          </p:val>
                                        </p:tav>
                                      </p:tavLst>
                                    </p:anim>
                                    <p:anim calcmode="lin" valueType="num">
                                      <p:cBhvr>
                                        <p:cTn id="10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6" presetClass="entr" presetSubtype="16" fill="hold" nodeType="clickEffect">
                                  <p:stCondLst>
                                    <p:cond delay="0"/>
                                  </p:stCondLst>
                                  <p:childTnLst>
                                    <p:set>
                                      <p:cBhvr>
                                        <p:cTn id="107" dur="1" fill="hold">
                                          <p:stCondLst>
                                            <p:cond delay="0"/>
                                          </p:stCondLst>
                                        </p:cTn>
                                        <p:tgtEl>
                                          <p:spTgt spid="81"/>
                                        </p:tgtEl>
                                        <p:attrNameLst>
                                          <p:attrName>style.visibility</p:attrName>
                                        </p:attrNameLst>
                                      </p:cBhvr>
                                      <p:to>
                                        <p:strVal val="visible"/>
                                      </p:to>
                                    </p:set>
                                    <p:animEffect transition="in" filter="circle(in)">
                                      <p:cBhvr>
                                        <p:cTn id="108" dur="2000"/>
                                        <p:tgtEl>
                                          <p:spTgt spid="81"/>
                                        </p:tgtEl>
                                      </p:cBhvr>
                                    </p:animEffect>
                                  </p:childTnLst>
                                </p:cTn>
                              </p:par>
                              <p:par>
                                <p:cTn id="109" presetID="6" presetClass="entr" presetSubtype="16" fill="hold" nodeType="with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circle(in)">
                                      <p:cBhvr>
                                        <p:cTn id="111" dur="2000"/>
                                        <p:tgtEl>
                                          <p:spTgt spid="82"/>
                                        </p:tgtEl>
                                      </p:cBhvr>
                                    </p:animEffect>
                                  </p:childTnLst>
                                </p:cTn>
                              </p:par>
                              <p:par>
                                <p:cTn id="112" presetID="6" presetClass="entr" presetSubtype="16" fill="hold" grpId="0" nodeType="withEffect">
                                  <p:stCondLst>
                                    <p:cond delay="0"/>
                                  </p:stCondLst>
                                  <p:childTnLst>
                                    <p:set>
                                      <p:cBhvr>
                                        <p:cTn id="113" dur="1" fill="hold">
                                          <p:stCondLst>
                                            <p:cond delay="0"/>
                                          </p:stCondLst>
                                        </p:cTn>
                                        <p:tgtEl>
                                          <p:spTgt spid="83"/>
                                        </p:tgtEl>
                                        <p:attrNameLst>
                                          <p:attrName>style.visibility</p:attrName>
                                        </p:attrNameLst>
                                      </p:cBhvr>
                                      <p:to>
                                        <p:strVal val="visible"/>
                                      </p:to>
                                    </p:set>
                                    <p:animEffect transition="in" filter="circle(in)">
                                      <p:cBhvr>
                                        <p:cTn id="114" dur="2000"/>
                                        <p:tgtEl>
                                          <p:spTgt spid="83"/>
                                        </p:tgtEl>
                                      </p:cBhvr>
                                    </p:animEffect>
                                  </p:childTnLst>
                                </p:cTn>
                              </p:par>
                              <p:par>
                                <p:cTn id="115" presetID="6" presetClass="entr" presetSubtype="16" fill="hold" grpId="0" nodeType="with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circle(in)">
                                      <p:cBhvr>
                                        <p:cTn id="117" dur="2000"/>
                                        <p:tgtEl>
                                          <p:spTgt spid="84"/>
                                        </p:tgtEl>
                                      </p:cBhvr>
                                    </p:animEffect>
                                  </p:childTnLst>
                                </p:cTn>
                              </p:par>
                              <p:par>
                                <p:cTn id="118" presetID="6" presetClass="entr" presetSubtype="16" fill="hold" grpId="0" nodeType="with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circle(in)">
                                      <p:cBhvr>
                                        <p:cTn id="120" dur="2000"/>
                                        <p:tgtEl>
                                          <p:spTgt spid="85"/>
                                        </p:tgtEl>
                                      </p:cBhvr>
                                    </p:animEffect>
                                  </p:childTnLst>
                                </p:cTn>
                              </p:par>
                              <p:par>
                                <p:cTn id="121" presetID="6" presetClass="entr" presetSubtype="16" fill="hold" grpId="0" nodeType="withEffect">
                                  <p:stCondLst>
                                    <p:cond delay="0"/>
                                  </p:stCondLst>
                                  <p:childTnLst>
                                    <p:set>
                                      <p:cBhvr>
                                        <p:cTn id="122" dur="1" fill="hold">
                                          <p:stCondLst>
                                            <p:cond delay="0"/>
                                          </p:stCondLst>
                                        </p:cTn>
                                        <p:tgtEl>
                                          <p:spTgt spid="86"/>
                                        </p:tgtEl>
                                        <p:attrNameLst>
                                          <p:attrName>style.visibility</p:attrName>
                                        </p:attrNameLst>
                                      </p:cBhvr>
                                      <p:to>
                                        <p:strVal val="visible"/>
                                      </p:to>
                                    </p:set>
                                    <p:animEffect transition="in" filter="circle(in)">
                                      <p:cBhvr>
                                        <p:cTn id="123" dur="2000"/>
                                        <p:tgtEl>
                                          <p:spTgt spid="86"/>
                                        </p:tgtEl>
                                      </p:cBhvr>
                                    </p:animEffect>
                                  </p:childTnLst>
                                </p:cTn>
                              </p:par>
                              <p:par>
                                <p:cTn id="124" presetID="6" presetClass="entr" presetSubtype="16" fill="hold" grpId="0" nodeType="withEffect">
                                  <p:stCondLst>
                                    <p:cond delay="0"/>
                                  </p:stCondLst>
                                  <p:childTnLst>
                                    <p:set>
                                      <p:cBhvr>
                                        <p:cTn id="125" dur="1" fill="hold">
                                          <p:stCondLst>
                                            <p:cond delay="0"/>
                                          </p:stCondLst>
                                        </p:cTn>
                                        <p:tgtEl>
                                          <p:spTgt spid="87"/>
                                        </p:tgtEl>
                                        <p:attrNameLst>
                                          <p:attrName>style.visibility</p:attrName>
                                        </p:attrNameLst>
                                      </p:cBhvr>
                                      <p:to>
                                        <p:strVal val="visible"/>
                                      </p:to>
                                    </p:set>
                                    <p:animEffect transition="in" filter="circle(in)">
                                      <p:cBhvr>
                                        <p:cTn id="126" dur="2000"/>
                                        <p:tgtEl>
                                          <p:spTgt spid="87"/>
                                        </p:tgtEl>
                                      </p:cBhvr>
                                    </p:animEffect>
                                  </p:childTnLst>
                                </p:cTn>
                              </p:par>
                              <p:par>
                                <p:cTn id="127" presetID="6" presetClass="entr" presetSubtype="16" fill="hold" grpId="0" nodeType="with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circle(in)">
                                      <p:cBhvr>
                                        <p:cTn id="129" dur="2000"/>
                                        <p:tgtEl>
                                          <p:spTgt spid="88"/>
                                        </p:tgtEl>
                                      </p:cBhvr>
                                    </p:animEffect>
                                  </p:childTnLst>
                                </p:cTn>
                              </p:par>
                              <p:par>
                                <p:cTn id="130" presetID="6" presetClass="entr" presetSubtype="16" fill="hold" grpId="0" nodeType="withEffect">
                                  <p:stCondLst>
                                    <p:cond delay="0"/>
                                  </p:stCondLst>
                                  <p:childTnLst>
                                    <p:set>
                                      <p:cBhvr>
                                        <p:cTn id="131" dur="1" fill="hold">
                                          <p:stCondLst>
                                            <p:cond delay="0"/>
                                          </p:stCondLst>
                                        </p:cTn>
                                        <p:tgtEl>
                                          <p:spTgt spid="89"/>
                                        </p:tgtEl>
                                        <p:attrNameLst>
                                          <p:attrName>style.visibility</p:attrName>
                                        </p:attrNameLst>
                                      </p:cBhvr>
                                      <p:to>
                                        <p:strVal val="visible"/>
                                      </p:to>
                                    </p:set>
                                    <p:animEffect transition="in" filter="circle(in)">
                                      <p:cBhvr>
                                        <p:cTn id="132" dur="2000"/>
                                        <p:tgtEl>
                                          <p:spTgt spid="89"/>
                                        </p:tgtEl>
                                      </p:cBhvr>
                                    </p:animEffect>
                                  </p:childTnLst>
                                </p:cTn>
                              </p:par>
                              <p:par>
                                <p:cTn id="133" presetID="6" presetClass="entr" presetSubtype="16" fill="hold" grpId="0" nodeType="withEffect">
                                  <p:stCondLst>
                                    <p:cond delay="0"/>
                                  </p:stCondLst>
                                  <p:childTnLst>
                                    <p:set>
                                      <p:cBhvr>
                                        <p:cTn id="134" dur="1" fill="hold">
                                          <p:stCondLst>
                                            <p:cond delay="0"/>
                                          </p:stCondLst>
                                        </p:cTn>
                                        <p:tgtEl>
                                          <p:spTgt spid="90"/>
                                        </p:tgtEl>
                                        <p:attrNameLst>
                                          <p:attrName>style.visibility</p:attrName>
                                        </p:attrNameLst>
                                      </p:cBhvr>
                                      <p:to>
                                        <p:strVal val="visible"/>
                                      </p:to>
                                    </p:set>
                                    <p:animEffect transition="in" filter="circle(in)">
                                      <p:cBhvr>
                                        <p:cTn id="135" dur="2000"/>
                                        <p:tgtEl>
                                          <p:spTgt spid="90"/>
                                        </p:tgtEl>
                                      </p:cBhvr>
                                    </p:animEffect>
                                  </p:childTnLst>
                                </p:cTn>
                              </p:par>
                              <p:par>
                                <p:cTn id="136" presetID="6" presetClass="entr" presetSubtype="16" fill="hold" grpId="0" nodeType="withEffect">
                                  <p:stCondLst>
                                    <p:cond delay="0"/>
                                  </p:stCondLst>
                                  <p:childTnLst>
                                    <p:set>
                                      <p:cBhvr>
                                        <p:cTn id="137" dur="1" fill="hold">
                                          <p:stCondLst>
                                            <p:cond delay="0"/>
                                          </p:stCondLst>
                                        </p:cTn>
                                        <p:tgtEl>
                                          <p:spTgt spid="91"/>
                                        </p:tgtEl>
                                        <p:attrNameLst>
                                          <p:attrName>style.visibility</p:attrName>
                                        </p:attrNameLst>
                                      </p:cBhvr>
                                      <p:to>
                                        <p:strVal val="visible"/>
                                      </p:to>
                                    </p:set>
                                    <p:animEffect transition="in" filter="circle(in)">
                                      <p:cBhvr>
                                        <p:cTn id="138" dur="2000"/>
                                        <p:tgtEl>
                                          <p:spTgt spid="91"/>
                                        </p:tgtEl>
                                      </p:cBhvr>
                                    </p:animEffect>
                                  </p:childTnLst>
                                </p:cTn>
                              </p:par>
                              <p:par>
                                <p:cTn id="139" presetID="6" presetClass="entr" presetSubtype="16" fill="hold" grpId="0" nodeType="withEffect">
                                  <p:stCondLst>
                                    <p:cond delay="0"/>
                                  </p:stCondLst>
                                  <p:childTnLst>
                                    <p:set>
                                      <p:cBhvr>
                                        <p:cTn id="140" dur="1" fill="hold">
                                          <p:stCondLst>
                                            <p:cond delay="0"/>
                                          </p:stCondLst>
                                        </p:cTn>
                                        <p:tgtEl>
                                          <p:spTgt spid="92"/>
                                        </p:tgtEl>
                                        <p:attrNameLst>
                                          <p:attrName>style.visibility</p:attrName>
                                        </p:attrNameLst>
                                      </p:cBhvr>
                                      <p:to>
                                        <p:strVal val="visible"/>
                                      </p:to>
                                    </p:set>
                                    <p:animEffect transition="in" filter="circle(in)">
                                      <p:cBhvr>
                                        <p:cTn id="141" dur="2000"/>
                                        <p:tgtEl>
                                          <p:spTgt spid="92"/>
                                        </p:tgtEl>
                                      </p:cBhvr>
                                    </p:animEffect>
                                  </p:childTnLst>
                                </p:cTn>
                              </p:par>
                              <p:par>
                                <p:cTn id="142" presetID="6" presetClass="entr" presetSubtype="16" fill="hold" grpId="0" nodeType="withEffect">
                                  <p:stCondLst>
                                    <p:cond delay="0"/>
                                  </p:stCondLst>
                                  <p:childTnLst>
                                    <p:set>
                                      <p:cBhvr>
                                        <p:cTn id="143" dur="1" fill="hold">
                                          <p:stCondLst>
                                            <p:cond delay="0"/>
                                          </p:stCondLst>
                                        </p:cTn>
                                        <p:tgtEl>
                                          <p:spTgt spid="93"/>
                                        </p:tgtEl>
                                        <p:attrNameLst>
                                          <p:attrName>style.visibility</p:attrName>
                                        </p:attrNameLst>
                                      </p:cBhvr>
                                      <p:to>
                                        <p:strVal val="visible"/>
                                      </p:to>
                                    </p:set>
                                    <p:animEffect transition="in" filter="circle(in)">
                                      <p:cBhvr>
                                        <p:cTn id="144" dur="2000"/>
                                        <p:tgtEl>
                                          <p:spTgt spid="93"/>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fade">
                                      <p:cBhvr>
                                        <p:cTn id="149" dur="1000"/>
                                        <p:tgtEl>
                                          <p:spTgt spid="78"/>
                                        </p:tgtEl>
                                      </p:cBhvr>
                                    </p:animEffect>
                                    <p:anim calcmode="lin" valueType="num">
                                      <p:cBhvr>
                                        <p:cTn id="150" dur="1000" fill="hold"/>
                                        <p:tgtEl>
                                          <p:spTgt spid="78"/>
                                        </p:tgtEl>
                                        <p:attrNameLst>
                                          <p:attrName>ppt_x</p:attrName>
                                        </p:attrNameLst>
                                      </p:cBhvr>
                                      <p:tavLst>
                                        <p:tav tm="0">
                                          <p:val>
                                            <p:strVal val="#ppt_x"/>
                                          </p:val>
                                        </p:tav>
                                        <p:tav tm="100000">
                                          <p:val>
                                            <p:strVal val="#ppt_x"/>
                                          </p:val>
                                        </p:tav>
                                      </p:tavLst>
                                    </p:anim>
                                    <p:anim calcmode="lin" valueType="num">
                                      <p:cBhvr>
                                        <p:cTn id="15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2" grpId="0"/>
      <p:bldP spid="43" grpId="0"/>
      <p:bldP spid="44" grpId="0"/>
      <p:bldP spid="45" grpId="0"/>
      <p:bldP spid="46" grpId="0"/>
      <p:bldP spid="47" grpId="0"/>
      <p:bldP spid="48" grpId="0"/>
      <p:bldP spid="49" grpId="0"/>
      <p:bldP spid="50" grpId="0"/>
      <p:bldP spid="51" grpId="0"/>
      <p:bldP spid="55" grpId="0"/>
      <p:bldP spid="56" grpId="0"/>
      <p:bldP spid="57" grpId="0"/>
      <p:bldP spid="58" grpId="0"/>
      <p:bldP spid="59" grpId="0"/>
      <p:bldP spid="60" grpId="0"/>
      <p:bldP spid="61" grpId="0"/>
      <p:bldP spid="62" grpId="0"/>
      <p:bldP spid="63" grpId="0"/>
      <p:bldP spid="64" grpId="0"/>
      <p:bldP spid="65" grpId="0"/>
      <p:bldP spid="79" grpId="0"/>
      <p:bldP spid="83" grpId="0"/>
      <p:bldP spid="84" grpId="0"/>
      <p:bldP spid="85" grpId="0"/>
      <p:bldP spid="86" grpId="0"/>
      <p:bldP spid="87" grpId="0"/>
      <p:bldP spid="88" grpId="0"/>
      <p:bldP spid="89" grpId="0"/>
      <p:bldP spid="90" grpId="0"/>
      <p:bldP spid="91" grpId="0"/>
      <p:bldP spid="92" grpId="0"/>
      <p:bldP spid="9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117</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标题 2"/>
          <p:cNvSpPr>
            <a:spLocks noGrp="1"/>
          </p:cNvSpPr>
          <p:nvPr>
            <p:ph type="title"/>
          </p:nvPr>
        </p:nvSpPr>
        <p:spPr>
          <a:xfrm>
            <a:off x="2321725" y="97943"/>
            <a:ext cx="7333552"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          </a:t>
            </a:r>
            <a:r>
              <a:rPr lang="en-US" altLang="zh-CN" sz="2400" dirty="0" smtClean="0">
                <a:solidFill>
                  <a:srgbClr val="FF0000"/>
                </a:solidFill>
              </a:rPr>
              <a:t>4</a:t>
            </a:r>
            <a:r>
              <a:rPr lang="zh-CN" altLang="en-US" sz="2400" dirty="0">
                <a:solidFill>
                  <a:srgbClr val="FF0000"/>
                </a:solidFill>
              </a:rPr>
              <a:t>、利用卡诺图消去变量</a:t>
            </a:r>
            <a:endParaRPr lang="zh-CN" altLang="en-US" dirty="0">
              <a:solidFill>
                <a:srgbClr val="FF0000"/>
              </a:solidFill>
              <a:effectLst>
                <a:outerShdw blurRad="38100" dist="38100" dir="2700000" algn="tl">
                  <a:srgbClr val="000000">
                    <a:alpha val="43137"/>
                  </a:srgbClr>
                </a:outerShdw>
              </a:effectLst>
            </a:endParaRPr>
          </a:p>
        </p:txBody>
      </p:sp>
      <p:sp>
        <p:nvSpPr>
          <p:cNvPr id="36" name="文本框 52"/>
          <p:cNvSpPr txBox="1"/>
          <p:nvPr/>
        </p:nvSpPr>
        <p:spPr>
          <a:xfrm>
            <a:off x="570271" y="1063927"/>
            <a:ext cx="11051458" cy="1135054"/>
          </a:xfrm>
          <a:prstGeom prst="rect">
            <a:avLst/>
          </a:prstGeom>
          <a:noFill/>
        </p:spPr>
        <p:txBody>
          <a:bodyPr wrap="square" rtlCol="0">
            <a:spAutoFit/>
          </a:bodyPr>
          <a:lstStyle/>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卡诺图中消去</a:t>
            </a:r>
            <a:r>
              <a:rPr lang="zh-CN" altLang="en-US" sz="2400" b="1" dirty="0" smtClean="0">
                <a:latin typeface="微软雅黑" panose="020B0503020204020204" pitchFamily="34" charset="-122"/>
                <a:ea typeface="微软雅黑" panose="020B0503020204020204" pitchFamily="34" charset="-122"/>
              </a:rPr>
              <a:t>变量：就是</a:t>
            </a:r>
            <a:r>
              <a:rPr lang="zh-CN" altLang="en-US" sz="2400" b="1" dirty="0">
                <a:latin typeface="微软雅黑" panose="020B0503020204020204" pitchFamily="34" charset="-122"/>
                <a:ea typeface="微软雅黑" panose="020B0503020204020204" pitchFamily="34" charset="-122"/>
              </a:rPr>
              <a:t>对比</a:t>
            </a:r>
            <a:r>
              <a:rPr lang="zh-CN" altLang="en-US" sz="2400" b="1" dirty="0" smtClean="0">
                <a:latin typeface="微软雅黑" panose="020B0503020204020204" pitchFamily="34" charset="-122"/>
                <a:ea typeface="微软雅黑" panose="020B0503020204020204" pitchFamily="34" charset="-122"/>
              </a:rPr>
              <a:t>这</a:t>
            </a:r>
            <a:r>
              <a:rPr lang="en-US" altLang="zh-CN" sz="2400" b="1" dirty="0" smtClean="0">
                <a:latin typeface="微软雅黑" panose="020B0503020204020204" pitchFamily="34" charset="-122"/>
                <a:ea typeface="微软雅黑" panose="020B0503020204020204" pitchFamily="34" charset="-122"/>
              </a:rPr>
              <a:t>2</a:t>
            </a:r>
            <a:r>
              <a:rPr lang="en-US" altLang="zh-CN" sz="2400" b="1" baseline="30000"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相邻项，</a:t>
            </a:r>
            <a:r>
              <a:rPr lang="zh-CN" altLang="en-US" sz="2400" b="1" dirty="0" smtClean="0">
                <a:solidFill>
                  <a:srgbClr val="FF0000"/>
                </a:solidFill>
                <a:latin typeface="微软雅黑" panose="020B0503020204020204" pitchFamily="34" charset="-122"/>
                <a:ea typeface="微软雅黑" panose="020B0503020204020204" pitchFamily="34" charset="-122"/>
              </a:rPr>
              <a:t>值发生</a:t>
            </a:r>
            <a:r>
              <a:rPr lang="zh-CN" altLang="en-US" sz="2400" b="1" dirty="0">
                <a:solidFill>
                  <a:srgbClr val="FF0000"/>
                </a:solidFill>
                <a:latin typeface="微软雅黑" panose="020B0503020204020204" pitchFamily="34" charset="-122"/>
                <a:ea typeface="微软雅黑" panose="020B0503020204020204" pitchFamily="34" charset="-122"/>
              </a:rPr>
              <a:t>了变化的变量</a:t>
            </a:r>
            <a:r>
              <a:rPr lang="zh-CN" altLang="en-US" sz="2400" b="1" dirty="0">
                <a:latin typeface="微软雅黑" panose="020B0503020204020204" pitchFamily="34" charset="-122"/>
                <a:ea typeface="微软雅黑" panose="020B0503020204020204" pitchFamily="34" charset="-122"/>
              </a:rPr>
              <a:t>就是</a:t>
            </a:r>
            <a:r>
              <a:rPr lang="zh-CN" altLang="en-US" sz="2400" b="1" dirty="0">
                <a:solidFill>
                  <a:srgbClr val="FF0000"/>
                </a:solidFill>
                <a:latin typeface="微软雅黑" panose="020B0503020204020204" pitchFamily="34" charset="-122"/>
                <a:ea typeface="微软雅黑" panose="020B0503020204020204" pitchFamily="34" charset="-122"/>
              </a:rPr>
              <a:t>被消去的变量</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graphicFrame>
        <p:nvGraphicFramePr>
          <p:cNvPr id="39" name="表格 38"/>
          <p:cNvGraphicFramePr>
            <a:graphicFrameLocks noGrp="1"/>
          </p:cNvGraphicFramePr>
          <p:nvPr>
            <p:extLst>
              <p:ext uri="{D42A27DB-BD31-4B8C-83A1-F6EECF244321}">
                <p14:modId xmlns:p14="http://schemas.microsoft.com/office/powerpoint/2010/main" val="1103529559"/>
              </p:ext>
            </p:extLst>
          </p:nvPr>
        </p:nvGraphicFramePr>
        <p:xfrm>
          <a:off x="743420" y="3187791"/>
          <a:ext cx="2245588" cy="2073442"/>
        </p:xfrm>
        <a:graphic>
          <a:graphicData uri="http://schemas.openxmlformats.org/drawingml/2006/table">
            <a:tbl>
              <a:tblPr firstRow="1" bandRow="1">
                <a:tableStyleId>{16D9F66E-5EB9-4882-86FB-DCBF35E3C3E4}</a:tableStyleId>
              </a:tblPr>
              <a:tblGrid>
                <a:gridCol w="561397"/>
                <a:gridCol w="561397"/>
                <a:gridCol w="561397"/>
                <a:gridCol w="561397"/>
              </a:tblGrid>
              <a:tr h="514287">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dirty="0" smtClean="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endParaRPr lang="zh-CN" altLang="en-US" sz="2000" b="1" kern="120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40" name="直接连接符 8"/>
          <p:cNvCxnSpPr>
            <a:cxnSpLocks noChangeShapeType="1"/>
          </p:cNvCxnSpPr>
          <p:nvPr/>
        </p:nvCxnSpPr>
        <p:spPr bwMode="auto">
          <a:xfrm rot="16200000" flipV="1">
            <a:off x="352499" y="2803989"/>
            <a:ext cx="392907" cy="357187"/>
          </a:xfrm>
          <a:prstGeom prst="line">
            <a:avLst/>
          </a:prstGeom>
          <a:noFill/>
          <a:ln w="28575" algn="ctr">
            <a:solidFill>
              <a:srgbClr val="0000CC"/>
            </a:solidFill>
            <a:round/>
            <a:headEnd/>
            <a:tailEnd/>
          </a:ln>
        </p:spPr>
      </p:cxnSp>
      <p:sp>
        <p:nvSpPr>
          <p:cNvPr id="41" name="TextBox 9"/>
          <p:cNvSpPr txBox="1">
            <a:spLocks noChangeArrowheads="1"/>
          </p:cNvSpPr>
          <p:nvPr/>
        </p:nvSpPr>
        <p:spPr bwMode="auto">
          <a:xfrm>
            <a:off x="841845" y="281790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42" name="TextBox 10"/>
          <p:cNvSpPr txBox="1">
            <a:spLocks noChangeArrowheads="1"/>
          </p:cNvSpPr>
          <p:nvPr/>
        </p:nvSpPr>
        <p:spPr bwMode="auto">
          <a:xfrm>
            <a:off x="1352152" y="281790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43" name="TextBox 11"/>
          <p:cNvSpPr txBox="1">
            <a:spLocks noChangeArrowheads="1"/>
          </p:cNvSpPr>
          <p:nvPr/>
        </p:nvSpPr>
        <p:spPr bwMode="auto">
          <a:xfrm>
            <a:off x="2511027" y="281790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44" name="TextBox 12"/>
          <p:cNvSpPr txBox="1">
            <a:spLocks noChangeArrowheads="1"/>
          </p:cNvSpPr>
          <p:nvPr/>
        </p:nvSpPr>
        <p:spPr bwMode="auto">
          <a:xfrm>
            <a:off x="1939527" y="2817904"/>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45" name="TextBox 13"/>
          <p:cNvSpPr txBox="1">
            <a:spLocks noChangeArrowheads="1"/>
          </p:cNvSpPr>
          <p:nvPr/>
        </p:nvSpPr>
        <p:spPr bwMode="auto">
          <a:xfrm>
            <a:off x="302095" y="321795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46" name="TextBox 14"/>
          <p:cNvSpPr txBox="1">
            <a:spLocks noChangeArrowheads="1"/>
          </p:cNvSpPr>
          <p:nvPr/>
        </p:nvSpPr>
        <p:spPr bwMode="auto">
          <a:xfrm>
            <a:off x="302095" y="376052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47" name="TextBox 15"/>
          <p:cNvSpPr txBox="1">
            <a:spLocks noChangeArrowheads="1"/>
          </p:cNvSpPr>
          <p:nvPr/>
        </p:nvSpPr>
        <p:spPr bwMode="auto">
          <a:xfrm>
            <a:off x="302095" y="483792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48" name="TextBox 16"/>
          <p:cNvSpPr txBox="1">
            <a:spLocks noChangeArrowheads="1"/>
          </p:cNvSpPr>
          <p:nvPr/>
        </p:nvSpPr>
        <p:spPr bwMode="auto">
          <a:xfrm>
            <a:off x="319558" y="427510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49" name="TextBox 17"/>
          <p:cNvSpPr txBox="1">
            <a:spLocks noChangeArrowheads="1"/>
          </p:cNvSpPr>
          <p:nvPr/>
        </p:nvSpPr>
        <p:spPr bwMode="auto">
          <a:xfrm>
            <a:off x="100059" y="2879816"/>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50" name="TextBox 18"/>
          <p:cNvSpPr txBox="1">
            <a:spLocks noChangeArrowheads="1"/>
          </p:cNvSpPr>
          <p:nvPr/>
        </p:nvSpPr>
        <p:spPr bwMode="auto">
          <a:xfrm>
            <a:off x="447401" y="2595431"/>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51" name="TextBox 18"/>
          <p:cNvSpPr txBox="1">
            <a:spLocks noChangeArrowheads="1"/>
          </p:cNvSpPr>
          <p:nvPr/>
        </p:nvSpPr>
        <p:spPr bwMode="auto">
          <a:xfrm>
            <a:off x="36580" y="2432732"/>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graphicFrame>
        <p:nvGraphicFramePr>
          <p:cNvPr id="52" name="表格 51"/>
          <p:cNvGraphicFramePr>
            <a:graphicFrameLocks noGrp="1"/>
          </p:cNvGraphicFramePr>
          <p:nvPr>
            <p:extLst>
              <p:ext uri="{D42A27DB-BD31-4B8C-83A1-F6EECF244321}">
                <p14:modId xmlns:p14="http://schemas.microsoft.com/office/powerpoint/2010/main" val="3170323672"/>
              </p:ext>
            </p:extLst>
          </p:nvPr>
        </p:nvGraphicFramePr>
        <p:xfrm>
          <a:off x="3807122" y="3215003"/>
          <a:ext cx="2254472" cy="2073442"/>
        </p:xfrm>
        <a:graphic>
          <a:graphicData uri="http://schemas.openxmlformats.org/drawingml/2006/table">
            <a:tbl>
              <a:tblPr firstRow="1" bandRow="1">
                <a:tableStyleId>{16D9F66E-5EB9-4882-86FB-DCBF35E3C3E4}</a:tableStyleId>
              </a:tblPr>
              <a:tblGrid>
                <a:gridCol w="563618"/>
                <a:gridCol w="563618"/>
                <a:gridCol w="563618"/>
                <a:gridCol w="563618"/>
              </a:tblGrid>
              <a:tr h="514287">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dirty="0" smtClean="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54" name="直接连接符 8"/>
          <p:cNvCxnSpPr>
            <a:cxnSpLocks noChangeShapeType="1"/>
          </p:cNvCxnSpPr>
          <p:nvPr/>
        </p:nvCxnSpPr>
        <p:spPr bwMode="auto">
          <a:xfrm rot="16200000" flipV="1">
            <a:off x="3416201" y="2831201"/>
            <a:ext cx="392907" cy="357187"/>
          </a:xfrm>
          <a:prstGeom prst="line">
            <a:avLst/>
          </a:prstGeom>
          <a:noFill/>
          <a:ln w="28575" algn="ctr">
            <a:solidFill>
              <a:srgbClr val="0000CC"/>
            </a:solidFill>
            <a:round/>
            <a:headEnd/>
            <a:tailEnd/>
          </a:ln>
        </p:spPr>
      </p:cxnSp>
      <p:sp>
        <p:nvSpPr>
          <p:cNvPr id="55" name="TextBox 9"/>
          <p:cNvSpPr txBox="1">
            <a:spLocks noChangeArrowheads="1"/>
          </p:cNvSpPr>
          <p:nvPr/>
        </p:nvSpPr>
        <p:spPr bwMode="auto">
          <a:xfrm>
            <a:off x="3905547" y="28451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56" name="TextBox 10"/>
          <p:cNvSpPr txBox="1">
            <a:spLocks noChangeArrowheads="1"/>
          </p:cNvSpPr>
          <p:nvPr/>
        </p:nvSpPr>
        <p:spPr bwMode="auto">
          <a:xfrm>
            <a:off x="4445350" y="28451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57" name="TextBox 11"/>
          <p:cNvSpPr txBox="1">
            <a:spLocks noChangeArrowheads="1"/>
          </p:cNvSpPr>
          <p:nvPr/>
        </p:nvSpPr>
        <p:spPr bwMode="auto">
          <a:xfrm>
            <a:off x="5574729" y="28451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58" name="TextBox 12"/>
          <p:cNvSpPr txBox="1">
            <a:spLocks noChangeArrowheads="1"/>
          </p:cNvSpPr>
          <p:nvPr/>
        </p:nvSpPr>
        <p:spPr bwMode="auto">
          <a:xfrm>
            <a:off x="5022893" y="284511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59" name="TextBox 13"/>
          <p:cNvSpPr txBox="1">
            <a:spLocks noChangeArrowheads="1"/>
          </p:cNvSpPr>
          <p:nvPr/>
        </p:nvSpPr>
        <p:spPr bwMode="auto">
          <a:xfrm>
            <a:off x="3365797" y="32451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60" name="TextBox 14"/>
          <p:cNvSpPr txBox="1">
            <a:spLocks noChangeArrowheads="1"/>
          </p:cNvSpPr>
          <p:nvPr/>
        </p:nvSpPr>
        <p:spPr bwMode="auto">
          <a:xfrm>
            <a:off x="3365797" y="378773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61" name="TextBox 15"/>
          <p:cNvSpPr txBox="1">
            <a:spLocks noChangeArrowheads="1"/>
          </p:cNvSpPr>
          <p:nvPr/>
        </p:nvSpPr>
        <p:spPr bwMode="auto">
          <a:xfrm>
            <a:off x="3365797" y="486513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62" name="TextBox 16"/>
          <p:cNvSpPr txBox="1">
            <a:spLocks noChangeArrowheads="1"/>
          </p:cNvSpPr>
          <p:nvPr/>
        </p:nvSpPr>
        <p:spPr bwMode="auto">
          <a:xfrm>
            <a:off x="3383260" y="4302318"/>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63" name="TextBox 17"/>
          <p:cNvSpPr txBox="1">
            <a:spLocks noChangeArrowheads="1"/>
          </p:cNvSpPr>
          <p:nvPr/>
        </p:nvSpPr>
        <p:spPr bwMode="auto">
          <a:xfrm>
            <a:off x="3163761" y="2907028"/>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64" name="TextBox 18"/>
          <p:cNvSpPr txBox="1">
            <a:spLocks noChangeArrowheads="1"/>
          </p:cNvSpPr>
          <p:nvPr/>
        </p:nvSpPr>
        <p:spPr bwMode="auto">
          <a:xfrm>
            <a:off x="3511103" y="2622643"/>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65" name="TextBox 18"/>
          <p:cNvSpPr txBox="1">
            <a:spLocks noChangeArrowheads="1"/>
          </p:cNvSpPr>
          <p:nvPr/>
        </p:nvSpPr>
        <p:spPr bwMode="auto">
          <a:xfrm>
            <a:off x="3100282" y="2459944"/>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
        <p:nvSpPr>
          <p:cNvPr id="79" name="TextBox 32"/>
          <p:cNvSpPr txBox="1">
            <a:spLocks noChangeArrowheads="1"/>
          </p:cNvSpPr>
          <p:nvPr/>
        </p:nvSpPr>
        <p:spPr bwMode="auto">
          <a:xfrm>
            <a:off x="5185292" y="1955258"/>
            <a:ext cx="19030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400" b="1" dirty="0" smtClean="0">
                <a:solidFill>
                  <a:srgbClr val="0000FF"/>
                </a:solidFill>
                <a:latin typeface="华文中宋" panose="02010600040101010101" pitchFamily="2" charset="-122"/>
                <a:ea typeface="华文中宋" panose="02010600040101010101" pitchFamily="2" charset="-122"/>
              </a:rPr>
              <a:t>4</a:t>
            </a:r>
            <a:r>
              <a:rPr lang="zh-CN" altLang="en-US" sz="2400" b="1" dirty="0" smtClean="0">
                <a:solidFill>
                  <a:srgbClr val="0000FF"/>
                </a:solidFill>
                <a:latin typeface="华文中宋" panose="02010600040101010101" pitchFamily="2" charset="-122"/>
                <a:ea typeface="华文中宋" panose="02010600040101010101" pitchFamily="2" charset="-122"/>
              </a:rPr>
              <a:t>个</a:t>
            </a:r>
            <a:r>
              <a:rPr lang="zh-CN" altLang="en-US" sz="2400" b="1" dirty="0">
                <a:solidFill>
                  <a:srgbClr val="0000FF"/>
                </a:solidFill>
                <a:latin typeface="华文中宋" panose="02010600040101010101" pitchFamily="2" charset="-122"/>
                <a:ea typeface="华文中宋" panose="02010600040101010101" pitchFamily="2" charset="-122"/>
              </a:rPr>
              <a:t>格子相邻</a:t>
            </a:r>
          </a:p>
        </p:txBody>
      </p:sp>
      <p:graphicFrame>
        <p:nvGraphicFramePr>
          <p:cNvPr id="81" name="表格 80"/>
          <p:cNvGraphicFramePr>
            <a:graphicFrameLocks noGrp="1"/>
          </p:cNvGraphicFramePr>
          <p:nvPr>
            <p:extLst>
              <p:ext uri="{D42A27DB-BD31-4B8C-83A1-F6EECF244321}">
                <p14:modId xmlns:p14="http://schemas.microsoft.com/office/powerpoint/2010/main" val="2352748566"/>
              </p:ext>
            </p:extLst>
          </p:nvPr>
        </p:nvGraphicFramePr>
        <p:xfrm>
          <a:off x="6815805" y="3238385"/>
          <a:ext cx="2230900" cy="2073442"/>
        </p:xfrm>
        <a:graphic>
          <a:graphicData uri="http://schemas.openxmlformats.org/drawingml/2006/table">
            <a:tbl>
              <a:tblPr firstRow="1" bandRow="1">
                <a:tableStyleId>{16D9F66E-5EB9-4882-86FB-DCBF35E3C3E4}</a:tableStyleId>
              </a:tblPr>
              <a:tblGrid>
                <a:gridCol w="557725"/>
                <a:gridCol w="557725"/>
                <a:gridCol w="557725"/>
                <a:gridCol w="557725"/>
              </a:tblGrid>
              <a:tr h="514287">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dirty="0" smtClean="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endParaRPr lang="zh-CN" altLang="en-US" sz="2000" b="1" kern="120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82" name="直接连接符 8"/>
          <p:cNvCxnSpPr>
            <a:cxnSpLocks noChangeShapeType="1"/>
          </p:cNvCxnSpPr>
          <p:nvPr/>
        </p:nvCxnSpPr>
        <p:spPr bwMode="auto">
          <a:xfrm rot="16200000" flipV="1">
            <a:off x="6424884" y="2854583"/>
            <a:ext cx="392907" cy="357187"/>
          </a:xfrm>
          <a:prstGeom prst="line">
            <a:avLst/>
          </a:prstGeom>
          <a:noFill/>
          <a:ln w="28575" algn="ctr">
            <a:solidFill>
              <a:srgbClr val="0000CC"/>
            </a:solidFill>
            <a:round/>
            <a:headEnd/>
            <a:tailEnd/>
          </a:ln>
        </p:spPr>
      </p:cxnSp>
      <p:sp>
        <p:nvSpPr>
          <p:cNvPr id="83" name="TextBox 9"/>
          <p:cNvSpPr txBox="1">
            <a:spLocks noChangeArrowheads="1"/>
          </p:cNvSpPr>
          <p:nvPr/>
        </p:nvSpPr>
        <p:spPr bwMode="auto">
          <a:xfrm>
            <a:off x="6874902" y="286849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84" name="TextBox 10"/>
          <p:cNvSpPr txBox="1">
            <a:spLocks noChangeArrowheads="1"/>
          </p:cNvSpPr>
          <p:nvPr/>
        </p:nvSpPr>
        <p:spPr bwMode="auto">
          <a:xfrm>
            <a:off x="7454033" y="286849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85" name="TextBox 11"/>
          <p:cNvSpPr txBox="1">
            <a:spLocks noChangeArrowheads="1"/>
          </p:cNvSpPr>
          <p:nvPr/>
        </p:nvSpPr>
        <p:spPr bwMode="auto">
          <a:xfrm>
            <a:off x="8563748" y="286849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86" name="TextBox 12"/>
          <p:cNvSpPr txBox="1">
            <a:spLocks noChangeArrowheads="1"/>
          </p:cNvSpPr>
          <p:nvPr/>
        </p:nvSpPr>
        <p:spPr bwMode="auto">
          <a:xfrm>
            <a:off x="7962752" y="2868498"/>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87" name="TextBox 13"/>
          <p:cNvSpPr txBox="1">
            <a:spLocks noChangeArrowheads="1"/>
          </p:cNvSpPr>
          <p:nvPr/>
        </p:nvSpPr>
        <p:spPr bwMode="auto">
          <a:xfrm>
            <a:off x="6374480" y="326854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88" name="TextBox 14"/>
          <p:cNvSpPr txBox="1">
            <a:spLocks noChangeArrowheads="1"/>
          </p:cNvSpPr>
          <p:nvPr/>
        </p:nvSpPr>
        <p:spPr bwMode="auto">
          <a:xfrm>
            <a:off x="6374480" y="381112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89" name="TextBox 15"/>
          <p:cNvSpPr txBox="1">
            <a:spLocks noChangeArrowheads="1"/>
          </p:cNvSpPr>
          <p:nvPr/>
        </p:nvSpPr>
        <p:spPr bwMode="auto">
          <a:xfrm>
            <a:off x="6374480" y="488851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90" name="TextBox 16"/>
          <p:cNvSpPr txBox="1">
            <a:spLocks noChangeArrowheads="1"/>
          </p:cNvSpPr>
          <p:nvPr/>
        </p:nvSpPr>
        <p:spPr bwMode="auto">
          <a:xfrm>
            <a:off x="6391943" y="4325700"/>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91" name="TextBox 17"/>
          <p:cNvSpPr txBox="1">
            <a:spLocks noChangeArrowheads="1"/>
          </p:cNvSpPr>
          <p:nvPr/>
        </p:nvSpPr>
        <p:spPr bwMode="auto">
          <a:xfrm>
            <a:off x="6172444" y="2930410"/>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92" name="TextBox 18"/>
          <p:cNvSpPr txBox="1">
            <a:spLocks noChangeArrowheads="1"/>
          </p:cNvSpPr>
          <p:nvPr/>
        </p:nvSpPr>
        <p:spPr bwMode="auto">
          <a:xfrm>
            <a:off x="6519786" y="2646025"/>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93" name="TextBox 18"/>
          <p:cNvSpPr txBox="1">
            <a:spLocks noChangeArrowheads="1"/>
          </p:cNvSpPr>
          <p:nvPr/>
        </p:nvSpPr>
        <p:spPr bwMode="auto">
          <a:xfrm>
            <a:off x="6108965" y="2483326"/>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graphicFrame>
        <p:nvGraphicFramePr>
          <p:cNvPr id="66" name="表格 65"/>
          <p:cNvGraphicFramePr>
            <a:graphicFrameLocks noGrp="1"/>
          </p:cNvGraphicFramePr>
          <p:nvPr>
            <p:extLst>
              <p:ext uri="{D42A27DB-BD31-4B8C-83A1-F6EECF244321}">
                <p14:modId xmlns:p14="http://schemas.microsoft.com/office/powerpoint/2010/main" val="1658678466"/>
              </p:ext>
            </p:extLst>
          </p:nvPr>
        </p:nvGraphicFramePr>
        <p:xfrm>
          <a:off x="9834560" y="3229630"/>
          <a:ext cx="2219788" cy="2073442"/>
        </p:xfrm>
        <a:graphic>
          <a:graphicData uri="http://schemas.openxmlformats.org/drawingml/2006/table">
            <a:tbl>
              <a:tblPr firstRow="1" bandRow="1">
                <a:tableStyleId>{16D9F66E-5EB9-4882-86FB-DCBF35E3C3E4}</a:tableStyleId>
              </a:tblPr>
              <a:tblGrid>
                <a:gridCol w="554947"/>
                <a:gridCol w="554947"/>
                <a:gridCol w="554947"/>
                <a:gridCol w="554947"/>
              </a:tblGrid>
              <a:tr h="514287">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dirty="0" smtClean="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endParaRPr lang="zh-CN" altLang="en-US" sz="2000" b="1" kern="120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67" name="直接连接符 8"/>
          <p:cNvCxnSpPr>
            <a:cxnSpLocks noChangeShapeType="1"/>
          </p:cNvCxnSpPr>
          <p:nvPr/>
        </p:nvCxnSpPr>
        <p:spPr bwMode="auto">
          <a:xfrm rot="16200000" flipV="1">
            <a:off x="9443639" y="2845828"/>
            <a:ext cx="392907" cy="357187"/>
          </a:xfrm>
          <a:prstGeom prst="line">
            <a:avLst/>
          </a:prstGeom>
          <a:noFill/>
          <a:ln w="28575" algn="ctr">
            <a:solidFill>
              <a:srgbClr val="0000CC"/>
            </a:solidFill>
            <a:round/>
            <a:headEnd/>
            <a:tailEnd/>
          </a:ln>
        </p:spPr>
      </p:cxnSp>
      <p:sp>
        <p:nvSpPr>
          <p:cNvPr id="68" name="TextBox 9"/>
          <p:cNvSpPr txBox="1">
            <a:spLocks noChangeArrowheads="1"/>
          </p:cNvSpPr>
          <p:nvPr/>
        </p:nvSpPr>
        <p:spPr bwMode="auto">
          <a:xfrm>
            <a:off x="9932985" y="285974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69" name="TextBox 10"/>
          <p:cNvSpPr txBox="1">
            <a:spLocks noChangeArrowheads="1"/>
          </p:cNvSpPr>
          <p:nvPr/>
        </p:nvSpPr>
        <p:spPr bwMode="auto">
          <a:xfrm>
            <a:off x="10443292" y="285974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70" name="TextBox 11"/>
          <p:cNvSpPr txBox="1">
            <a:spLocks noChangeArrowheads="1"/>
          </p:cNvSpPr>
          <p:nvPr/>
        </p:nvSpPr>
        <p:spPr bwMode="auto">
          <a:xfrm>
            <a:off x="11562839" y="285974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71" name="TextBox 12"/>
          <p:cNvSpPr txBox="1">
            <a:spLocks noChangeArrowheads="1"/>
          </p:cNvSpPr>
          <p:nvPr/>
        </p:nvSpPr>
        <p:spPr bwMode="auto">
          <a:xfrm>
            <a:off x="10981507" y="2859743"/>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72" name="TextBox 13"/>
          <p:cNvSpPr txBox="1">
            <a:spLocks noChangeArrowheads="1"/>
          </p:cNvSpPr>
          <p:nvPr/>
        </p:nvSpPr>
        <p:spPr bwMode="auto">
          <a:xfrm>
            <a:off x="9393235" y="325979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73" name="TextBox 14"/>
          <p:cNvSpPr txBox="1">
            <a:spLocks noChangeArrowheads="1"/>
          </p:cNvSpPr>
          <p:nvPr/>
        </p:nvSpPr>
        <p:spPr bwMode="auto">
          <a:xfrm>
            <a:off x="9393235" y="380236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74" name="TextBox 15"/>
          <p:cNvSpPr txBox="1">
            <a:spLocks noChangeArrowheads="1"/>
          </p:cNvSpPr>
          <p:nvPr/>
        </p:nvSpPr>
        <p:spPr bwMode="auto">
          <a:xfrm>
            <a:off x="9393235" y="487976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75" name="TextBox 16"/>
          <p:cNvSpPr txBox="1">
            <a:spLocks noChangeArrowheads="1"/>
          </p:cNvSpPr>
          <p:nvPr/>
        </p:nvSpPr>
        <p:spPr bwMode="auto">
          <a:xfrm>
            <a:off x="9410698" y="4316945"/>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76" name="TextBox 17"/>
          <p:cNvSpPr txBox="1">
            <a:spLocks noChangeArrowheads="1"/>
          </p:cNvSpPr>
          <p:nvPr/>
        </p:nvSpPr>
        <p:spPr bwMode="auto">
          <a:xfrm>
            <a:off x="9191199" y="2921655"/>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77" name="TextBox 18"/>
          <p:cNvSpPr txBox="1">
            <a:spLocks noChangeArrowheads="1"/>
          </p:cNvSpPr>
          <p:nvPr/>
        </p:nvSpPr>
        <p:spPr bwMode="auto">
          <a:xfrm>
            <a:off x="9538541" y="2637270"/>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80" name="TextBox 18"/>
          <p:cNvSpPr txBox="1">
            <a:spLocks noChangeArrowheads="1"/>
          </p:cNvSpPr>
          <p:nvPr/>
        </p:nvSpPr>
        <p:spPr bwMode="auto">
          <a:xfrm>
            <a:off x="9127720" y="2474571"/>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graphicFrame>
        <p:nvGraphicFramePr>
          <p:cNvPr id="9" name="对象 8"/>
          <p:cNvGraphicFramePr>
            <a:graphicFrameLocks noChangeAspect="1"/>
          </p:cNvGraphicFramePr>
          <p:nvPr>
            <p:extLst>
              <p:ext uri="{D42A27DB-BD31-4B8C-83A1-F6EECF244321}">
                <p14:modId xmlns:p14="http://schemas.microsoft.com/office/powerpoint/2010/main" val="1155906479"/>
              </p:ext>
            </p:extLst>
          </p:nvPr>
        </p:nvGraphicFramePr>
        <p:xfrm>
          <a:off x="1557167" y="5461871"/>
          <a:ext cx="642937" cy="422275"/>
        </p:xfrm>
        <a:graphic>
          <a:graphicData uri="http://schemas.openxmlformats.org/presentationml/2006/ole">
            <mc:AlternateContent xmlns:mc="http://schemas.openxmlformats.org/markup-compatibility/2006">
              <mc:Choice xmlns:v="urn:schemas-microsoft-com:vml" Requires="v">
                <p:oleObj spid="_x0000_s174206" name="Equation" r:id="rId4" imgW="253780" imgH="164957" progId="Equation.DSMT4">
                  <p:embed/>
                </p:oleObj>
              </mc:Choice>
              <mc:Fallback>
                <p:oleObj name="Equation" r:id="rId4" imgW="253780" imgH="164957"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167" y="5461871"/>
                        <a:ext cx="64293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285139740"/>
              </p:ext>
            </p:extLst>
          </p:nvPr>
        </p:nvGraphicFramePr>
        <p:xfrm>
          <a:off x="4680350" y="5454240"/>
          <a:ext cx="581025" cy="439738"/>
        </p:xfrm>
        <a:graphic>
          <a:graphicData uri="http://schemas.openxmlformats.org/presentationml/2006/ole">
            <mc:AlternateContent xmlns:mc="http://schemas.openxmlformats.org/markup-compatibility/2006">
              <mc:Choice xmlns:v="urn:schemas-microsoft-com:vml" Requires="v">
                <p:oleObj spid="_x0000_s174207" name="Equation" r:id="rId6" imgW="253890" imgH="190417" progId="Equation.DSMT4">
                  <p:embed/>
                </p:oleObj>
              </mc:Choice>
              <mc:Fallback>
                <p:oleObj name="Equation" r:id="rId6" imgW="253890" imgH="190417"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0350" y="5454240"/>
                        <a:ext cx="58102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568852739"/>
              </p:ext>
            </p:extLst>
          </p:nvPr>
        </p:nvGraphicFramePr>
        <p:xfrm>
          <a:off x="7620475" y="5426639"/>
          <a:ext cx="570192" cy="458894"/>
        </p:xfrm>
        <a:graphic>
          <a:graphicData uri="http://schemas.openxmlformats.org/presentationml/2006/ole">
            <mc:AlternateContent xmlns:mc="http://schemas.openxmlformats.org/markup-compatibility/2006">
              <mc:Choice xmlns:v="urn:schemas-microsoft-com:vml" Requires="v">
                <p:oleObj spid="_x0000_s174208" name="Equation" r:id="rId8" imgW="253780" imgH="203024" progId="Equation.DSMT4">
                  <p:embed/>
                </p:oleObj>
              </mc:Choice>
              <mc:Fallback>
                <p:oleObj name="Equation" r:id="rId8" imgW="253780" imgH="203024" progId="Equation.DSMT4">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475" y="5426639"/>
                        <a:ext cx="570192" cy="458894"/>
                      </a:xfrm>
                      <a:prstGeom prst="rect">
                        <a:avLst/>
                      </a:prstGeom>
                      <a:noFill/>
                      <a:ln>
                        <a:noFill/>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606251793"/>
              </p:ext>
            </p:extLst>
          </p:nvPr>
        </p:nvGraphicFramePr>
        <p:xfrm>
          <a:off x="10764889" y="5405079"/>
          <a:ext cx="581025" cy="439738"/>
        </p:xfrm>
        <a:graphic>
          <a:graphicData uri="http://schemas.openxmlformats.org/presentationml/2006/ole">
            <mc:AlternateContent xmlns:mc="http://schemas.openxmlformats.org/markup-compatibility/2006">
              <mc:Choice xmlns:v="urn:schemas-microsoft-com:vml" Requires="v">
                <p:oleObj spid="_x0000_s174209" name="Equation" r:id="rId10" imgW="253890" imgH="190417" progId="Equation.DSMT4">
                  <p:embed/>
                </p:oleObj>
              </mc:Choice>
              <mc:Fallback>
                <p:oleObj name="Equation" r:id="rId10" imgW="253890" imgH="190417" progId="Equation.DSMT4">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64889" y="5405079"/>
                        <a:ext cx="58102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6479418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circle(in)">
                                      <p:cBhvr>
                                        <p:cTn id="13" dur="2000"/>
                                        <p:tgtEl>
                                          <p:spTgt spid="39"/>
                                        </p:tgtEl>
                                      </p:cBhvr>
                                    </p:animEffect>
                                  </p:childTnLst>
                                </p:cTn>
                              </p:par>
                              <p:par>
                                <p:cTn id="14" presetID="6" presetClass="entr" presetSubtype="16"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circle(in)">
                                      <p:cBhvr>
                                        <p:cTn id="16" dur="2000"/>
                                        <p:tgtEl>
                                          <p:spTgt spid="40"/>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circle(in)">
                                      <p:cBhvr>
                                        <p:cTn id="19" dur="2000"/>
                                        <p:tgtEl>
                                          <p:spTgt spid="4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circle(in)">
                                      <p:cBhvr>
                                        <p:cTn id="22" dur="2000"/>
                                        <p:tgtEl>
                                          <p:spTgt spid="4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circle(in)">
                                      <p:cBhvr>
                                        <p:cTn id="25" dur="2000"/>
                                        <p:tgtEl>
                                          <p:spTgt spid="4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circle(in)">
                                      <p:cBhvr>
                                        <p:cTn id="28" dur="2000"/>
                                        <p:tgtEl>
                                          <p:spTgt spid="44"/>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circle(in)">
                                      <p:cBhvr>
                                        <p:cTn id="31" dur="2000"/>
                                        <p:tgtEl>
                                          <p:spTgt spid="45"/>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circle(in)">
                                      <p:cBhvr>
                                        <p:cTn id="34" dur="2000"/>
                                        <p:tgtEl>
                                          <p:spTgt spid="46"/>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circle(in)">
                                      <p:cBhvr>
                                        <p:cTn id="37" dur="2000"/>
                                        <p:tgtEl>
                                          <p:spTgt spid="47"/>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circle(in)">
                                      <p:cBhvr>
                                        <p:cTn id="40" dur="2000"/>
                                        <p:tgtEl>
                                          <p:spTgt spid="48"/>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circle(in)">
                                      <p:cBhvr>
                                        <p:cTn id="43" dur="2000"/>
                                        <p:tgtEl>
                                          <p:spTgt spid="49"/>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circle(in)">
                                      <p:cBhvr>
                                        <p:cTn id="46" dur="2000"/>
                                        <p:tgtEl>
                                          <p:spTgt spid="50"/>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circle(in)">
                                      <p:cBhvr>
                                        <p:cTn id="49" dur="20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circle(in)">
                                      <p:cBhvr>
                                        <p:cTn id="54" dur="2000"/>
                                        <p:tgtEl>
                                          <p:spTgt spid="52"/>
                                        </p:tgtEl>
                                      </p:cBhvr>
                                    </p:animEffect>
                                  </p:childTnLst>
                                </p:cTn>
                              </p:par>
                              <p:par>
                                <p:cTn id="55" presetID="6" presetClass="entr" presetSubtype="16"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circle(in)">
                                      <p:cBhvr>
                                        <p:cTn id="57" dur="2000"/>
                                        <p:tgtEl>
                                          <p:spTgt spid="54"/>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circle(in)">
                                      <p:cBhvr>
                                        <p:cTn id="60" dur="2000"/>
                                        <p:tgtEl>
                                          <p:spTgt spid="55"/>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circle(in)">
                                      <p:cBhvr>
                                        <p:cTn id="63" dur="2000"/>
                                        <p:tgtEl>
                                          <p:spTgt spid="56"/>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circle(in)">
                                      <p:cBhvr>
                                        <p:cTn id="66" dur="2000"/>
                                        <p:tgtEl>
                                          <p:spTgt spid="57"/>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circle(in)">
                                      <p:cBhvr>
                                        <p:cTn id="69" dur="2000"/>
                                        <p:tgtEl>
                                          <p:spTgt spid="58"/>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circle(in)">
                                      <p:cBhvr>
                                        <p:cTn id="72" dur="2000"/>
                                        <p:tgtEl>
                                          <p:spTgt spid="59"/>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circle(in)">
                                      <p:cBhvr>
                                        <p:cTn id="75" dur="2000"/>
                                        <p:tgtEl>
                                          <p:spTgt spid="60"/>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circle(in)">
                                      <p:cBhvr>
                                        <p:cTn id="78" dur="2000"/>
                                        <p:tgtEl>
                                          <p:spTgt spid="61"/>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animEffect transition="in" filter="circle(in)">
                                      <p:cBhvr>
                                        <p:cTn id="81" dur="2000"/>
                                        <p:tgtEl>
                                          <p:spTgt spid="62"/>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circle(in)">
                                      <p:cBhvr>
                                        <p:cTn id="84" dur="2000"/>
                                        <p:tgtEl>
                                          <p:spTgt spid="63"/>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circle(in)">
                                      <p:cBhvr>
                                        <p:cTn id="87" dur="2000"/>
                                        <p:tgtEl>
                                          <p:spTgt spid="64"/>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circle(in)">
                                      <p:cBhvr>
                                        <p:cTn id="90" dur="2000"/>
                                        <p:tgtEl>
                                          <p:spTgt spid="65"/>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nodeType="click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circle(in)">
                                      <p:cBhvr>
                                        <p:cTn id="95" dur="2000"/>
                                        <p:tgtEl>
                                          <p:spTgt spid="81"/>
                                        </p:tgtEl>
                                      </p:cBhvr>
                                    </p:animEffect>
                                  </p:childTnLst>
                                </p:cTn>
                              </p:par>
                              <p:par>
                                <p:cTn id="96" presetID="6" presetClass="entr" presetSubtype="16" fill="hold" nodeType="withEffect">
                                  <p:stCondLst>
                                    <p:cond delay="0"/>
                                  </p:stCondLst>
                                  <p:childTnLst>
                                    <p:set>
                                      <p:cBhvr>
                                        <p:cTn id="97" dur="1" fill="hold">
                                          <p:stCondLst>
                                            <p:cond delay="0"/>
                                          </p:stCondLst>
                                        </p:cTn>
                                        <p:tgtEl>
                                          <p:spTgt spid="82"/>
                                        </p:tgtEl>
                                        <p:attrNameLst>
                                          <p:attrName>style.visibility</p:attrName>
                                        </p:attrNameLst>
                                      </p:cBhvr>
                                      <p:to>
                                        <p:strVal val="visible"/>
                                      </p:to>
                                    </p:set>
                                    <p:animEffect transition="in" filter="circle(in)">
                                      <p:cBhvr>
                                        <p:cTn id="98" dur="2000"/>
                                        <p:tgtEl>
                                          <p:spTgt spid="82"/>
                                        </p:tgtEl>
                                      </p:cBhvr>
                                    </p:animEffect>
                                  </p:childTnLst>
                                </p:cTn>
                              </p:par>
                              <p:par>
                                <p:cTn id="99" presetID="6" presetClass="entr" presetSubtype="16" fill="hold" grpId="0" nodeType="with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circle(in)">
                                      <p:cBhvr>
                                        <p:cTn id="101" dur="2000"/>
                                        <p:tgtEl>
                                          <p:spTgt spid="83"/>
                                        </p:tgtEl>
                                      </p:cBhvr>
                                    </p:animEffect>
                                  </p:childTnLst>
                                </p:cTn>
                              </p:par>
                              <p:par>
                                <p:cTn id="102" presetID="6" presetClass="entr" presetSubtype="16" fill="hold" grpId="0" nodeType="with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circle(in)">
                                      <p:cBhvr>
                                        <p:cTn id="104" dur="2000"/>
                                        <p:tgtEl>
                                          <p:spTgt spid="84"/>
                                        </p:tgtEl>
                                      </p:cBhvr>
                                    </p:animEffect>
                                  </p:childTnLst>
                                </p:cTn>
                              </p:par>
                              <p:par>
                                <p:cTn id="105" presetID="6" presetClass="entr" presetSubtype="16" fill="hold" grpId="0" nodeType="with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circle(in)">
                                      <p:cBhvr>
                                        <p:cTn id="107" dur="2000"/>
                                        <p:tgtEl>
                                          <p:spTgt spid="85"/>
                                        </p:tgtEl>
                                      </p:cBhvr>
                                    </p:animEffect>
                                  </p:childTnLst>
                                </p:cTn>
                              </p:par>
                              <p:par>
                                <p:cTn id="108" presetID="6" presetClass="entr" presetSubtype="16" fill="hold" grpId="0" nodeType="withEffect">
                                  <p:stCondLst>
                                    <p:cond delay="0"/>
                                  </p:stCondLst>
                                  <p:childTnLst>
                                    <p:set>
                                      <p:cBhvr>
                                        <p:cTn id="109" dur="1" fill="hold">
                                          <p:stCondLst>
                                            <p:cond delay="0"/>
                                          </p:stCondLst>
                                        </p:cTn>
                                        <p:tgtEl>
                                          <p:spTgt spid="86"/>
                                        </p:tgtEl>
                                        <p:attrNameLst>
                                          <p:attrName>style.visibility</p:attrName>
                                        </p:attrNameLst>
                                      </p:cBhvr>
                                      <p:to>
                                        <p:strVal val="visible"/>
                                      </p:to>
                                    </p:set>
                                    <p:animEffect transition="in" filter="circle(in)">
                                      <p:cBhvr>
                                        <p:cTn id="110" dur="2000"/>
                                        <p:tgtEl>
                                          <p:spTgt spid="86"/>
                                        </p:tgtEl>
                                      </p:cBhvr>
                                    </p:animEffect>
                                  </p:childTnLst>
                                </p:cTn>
                              </p:par>
                              <p:par>
                                <p:cTn id="111" presetID="6" presetClass="entr" presetSubtype="16" fill="hold" grpId="0" nodeType="withEffect">
                                  <p:stCondLst>
                                    <p:cond delay="0"/>
                                  </p:stCondLst>
                                  <p:childTnLst>
                                    <p:set>
                                      <p:cBhvr>
                                        <p:cTn id="112" dur="1" fill="hold">
                                          <p:stCondLst>
                                            <p:cond delay="0"/>
                                          </p:stCondLst>
                                        </p:cTn>
                                        <p:tgtEl>
                                          <p:spTgt spid="87"/>
                                        </p:tgtEl>
                                        <p:attrNameLst>
                                          <p:attrName>style.visibility</p:attrName>
                                        </p:attrNameLst>
                                      </p:cBhvr>
                                      <p:to>
                                        <p:strVal val="visible"/>
                                      </p:to>
                                    </p:set>
                                    <p:animEffect transition="in" filter="circle(in)">
                                      <p:cBhvr>
                                        <p:cTn id="113" dur="2000"/>
                                        <p:tgtEl>
                                          <p:spTgt spid="87"/>
                                        </p:tgtEl>
                                      </p:cBhvr>
                                    </p:animEffect>
                                  </p:childTnLst>
                                </p:cTn>
                              </p:par>
                              <p:par>
                                <p:cTn id="114" presetID="6" presetClass="entr" presetSubtype="16" fill="hold" grpId="0" nodeType="withEffect">
                                  <p:stCondLst>
                                    <p:cond delay="0"/>
                                  </p:stCondLst>
                                  <p:childTnLst>
                                    <p:set>
                                      <p:cBhvr>
                                        <p:cTn id="115" dur="1" fill="hold">
                                          <p:stCondLst>
                                            <p:cond delay="0"/>
                                          </p:stCondLst>
                                        </p:cTn>
                                        <p:tgtEl>
                                          <p:spTgt spid="88"/>
                                        </p:tgtEl>
                                        <p:attrNameLst>
                                          <p:attrName>style.visibility</p:attrName>
                                        </p:attrNameLst>
                                      </p:cBhvr>
                                      <p:to>
                                        <p:strVal val="visible"/>
                                      </p:to>
                                    </p:set>
                                    <p:animEffect transition="in" filter="circle(in)">
                                      <p:cBhvr>
                                        <p:cTn id="116" dur="2000"/>
                                        <p:tgtEl>
                                          <p:spTgt spid="88"/>
                                        </p:tgtEl>
                                      </p:cBhvr>
                                    </p:animEffect>
                                  </p:childTnLst>
                                </p:cTn>
                              </p:par>
                              <p:par>
                                <p:cTn id="117" presetID="6" presetClass="entr" presetSubtype="16" fill="hold" grpId="0" nodeType="with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circle(in)">
                                      <p:cBhvr>
                                        <p:cTn id="119" dur="2000"/>
                                        <p:tgtEl>
                                          <p:spTgt spid="89"/>
                                        </p:tgtEl>
                                      </p:cBhvr>
                                    </p:animEffect>
                                  </p:childTnLst>
                                </p:cTn>
                              </p:par>
                              <p:par>
                                <p:cTn id="120" presetID="6" presetClass="entr" presetSubtype="16" fill="hold" grpId="0" nodeType="withEffect">
                                  <p:stCondLst>
                                    <p:cond delay="0"/>
                                  </p:stCondLst>
                                  <p:childTnLst>
                                    <p:set>
                                      <p:cBhvr>
                                        <p:cTn id="121" dur="1" fill="hold">
                                          <p:stCondLst>
                                            <p:cond delay="0"/>
                                          </p:stCondLst>
                                        </p:cTn>
                                        <p:tgtEl>
                                          <p:spTgt spid="90"/>
                                        </p:tgtEl>
                                        <p:attrNameLst>
                                          <p:attrName>style.visibility</p:attrName>
                                        </p:attrNameLst>
                                      </p:cBhvr>
                                      <p:to>
                                        <p:strVal val="visible"/>
                                      </p:to>
                                    </p:set>
                                    <p:animEffect transition="in" filter="circle(in)">
                                      <p:cBhvr>
                                        <p:cTn id="122" dur="2000"/>
                                        <p:tgtEl>
                                          <p:spTgt spid="90"/>
                                        </p:tgtEl>
                                      </p:cBhvr>
                                    </p:animEffect>
                                  </p:childTnLst>
                                </p:cTn>
                              </p:par>
                              <p:par>
                                <p:cTn id="123" presetID="6" presetClass="entr" presetSubtype="16" fill="hold" grpId="0" nodeType="withEffect">
                                  <p:stCondLst>
                                    <p:cond delay="0"/>
                                  </p:stCondLst>
                                  <p:childTnLst>
                                    <p:set>
                                      <p:cBhvr>
                                        <p:cTn id="124" dur="1" fill="hold">
                                          <p:stCondLst>
                                            <p:cond delay="0"/>
                                          </p:stCondLst>
                                        </p:cTn>
                                        <p:tgtEl>
                                          <p:spTgt spid="91"/>
                                        </p:tgtEl>
                                        <p:attrNameLst>
                                          <p:attrName>style.visibility</p:attrName>
                                        </p:attrNameLst>
                                      </p:cBhvr>
                                      <p:to>
                                        <p:strVal val="visible"/>
                                      </p:to>
                                    </p:set>
                                    <p:animEffect transition="in" filter="circle(in)">
                                      <p:cBhvr>
                                        <p:cTn id="125" dur="2000"/>
                                        <p:tgtEl>
                                          <p:spTgt spid="91"/>
                                        </p:tgtEl>
                                      </p:cBhvr>
                                    </p:animEffect>
                                  </p:childTnLst>
                                </p:cTn>
                              </p:par>
                              <p:par>
                                <p:cTn id="126" presetID="6" presetClass="entr" presetSubtype="16" fill="hold" grpId="0" nodeType="withEffect">
                                  <p:stCondLst>
                                    <p:cond delay="0"/>
                                  </p:stCondLst>
                                  <p:childTnLst>
                                    <p:set>
                                      <p:cBhvr>
                                        <p:cTn id="127" dur="1" fill="hold">
                                          <p:stCondLst>
                                            <p:cond delay="0"/>
                                          </p:stCondLst>
                                        </p:cTn>
                                        <p:tgtEl>
                                          <p:spTgt spid="92"/>
                                        </p:tgtEl>
                                        <p:attrNameLst>
                                          <p:attrName>style.visibility</p:attrName>
                                        </p:attrNameLst>
                                      </p:cBhvr>
                                      <p:to>
                                        <p:strVal val="visible"/>
                                      </p:to>
                                    </p:set>
                                    <p:animEffect transition="in" filter="circle(in)">
                                      <p:cBhvr>
                                        <p:cTn id="128" dur="2000"/>
                                        <p:tgtEl>
                                          <p:spTgt spid="92"/>
                                        </p:tgtEl>
                                      </p:cBhvr>
                                    </p:animEffect>
                                  </p:childTnLst>
                                </p:cTn>
                              </p:par>
                              <p:par>
                                <p:cTn id="129" presetID="6" presetClass="entr" presetSubtype="16" fill="hold" grpId="0" nodeType="withEffect">
                                  <p:stCondLst>
                                    <p:cond delay="0"/>
                                  </p:stCondLst>
                                  <p:childTnLst>
                                    <p:set>
                                      <p:cBhvr>
                                        <p:cTn id="130" dur="1" fill="hold">
                                          <p:stCondLst>
                                            <p:cond delay="0"/>
                                          </p:stCondLst>
                                        </p:cTn>
                                        <p:tgtEl>
                                          <p:spTgt spid="93"/>
                                        </p:tgtEl>
                                        <p:attrNameLst>
                                          <p:attrName>style.visibility</p:attrName>
                                        </p:attrNameLst>
                                      </p:cBhvr>
                                      <p:to>
                                        <p:strVal val="visible"/>
                                      </p:to>
                                    </p:set>
                                    <p:animEffect transition="in" filter="circle(in)">
                                      <p:cBhvr>
                                        <p:cTn id="131" dur="2000"/>
                                        <p:tgtEl>
                                          <p:spTgt spid="93"/>
                                        </p:tgtEl>
                                      </p:cBhvr>
                                    </p:animEffect>
                                  </p:childTnLst>
                                </p:cTn>
                              </p:par>
                            </p:childTnLst>
                          </p:cTn>
                        </p:par>
                      </p:childTnLst>
                    </p:cTn>
                  </p:par>
                  <p:par>
                    <p:cTn id="132" fill="hold">
                      <p:stCondLst>
                        <p:cond delay="indefinite"/>
                      </p:stCondLst>
                      <p:childTnLst>
                        <p:par>
                          <p:cTn id="133" fill="hold">
                            <p:stCondLst>
                              <p:cond delay="0"/>
                            </p:stCondLst>
                            <p:childTnLst>
                              <p:par>
                                <p:cTn id="134" presetID="6" presetClass="entr" presetSubtype="16" fill="hold" nodeType="clickEffect">
                                  <p:stCondLst>
                                    <p:cond delay="0"/>
                                  </p:stCondLst>
                                  <p:childTnLst>
                                    <p:set>
                                      <p:cBhvr>
                                        <p:cTn id="135" dur="1" fill="hold">
                                          <p:stCondLst>
                                            <p:cond delay="0"/>
                                          </p:stCondLst>
                                        </p:cTn>
                                        <p:tgtEl>
                                          <p:spTgt spid="66"/>
                                        </p:tgtEl>
                                        <p:attrNameLst>
                                          <p:attrName>style.visibility</p:attrName>
                                        </p:attrNameLst>
                                      </p:cBhvr>
                                      <p:to>
                                        <p:strVal val="visible"/>
                                      </p:to>
                                    </p:set>
                                    <p:animEffect transition="in" filter="circle(in)">
                                      <p:cBhvr>
                                        <p:cTn id="136" dur="2000"/>
                                        <p:tgtEl>
                                          <p:spTgt spid="66"/>
                                        </p:tgtEl>
                                      </p:cBhvr>
                                    </p:animEffect>
                                  </p:childTnLst>
                                </p:cTn>
                              </p:par>
                              <p:par>
                                <p:cTn id="137" presetID="6" presetClass="entr" presetSubtype="16" fill="hold" nodeType="with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circle(in)">
                                      <p:cBhvr>
                                        <p:cTn id="139" dur="2000"/>
                                        <p:tgtEl>
                                          <p:spTgt spid="67"/>
                                        </p:tgtEl>
                                      </p:cBhvr>
                                    </p:animEffect>
                                  </p:childTnLst>
                                </p:cTn>
                              </p:par>
                              <p:par>
                                <p:cTn id="140" presetID="6" presetClass="entr" presetSubtype="16" fill="hold" grpId="0"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circle(in)">
                                      <p:cBhvr>
                                        <p:cTn id="142" dur="2000"/>
                                        <p:tgtEl>
                                          <p:spTgt spid="68"/>
                                        </p:tgtEl>
                                      </p:cBhvr>
                                    </p:animEffect>
                                  </p:childTnLst>
                                </p:cTn>
                              </p:par>
                              <p:par>
                                <p:cTn id="143" presetID="6" presetClass="entr" presetSubtype="16" fill="hold" grpId="0" nodeType="withEffect">
                                  <p:stCondLst>
                                    <p:cond delay="0"/>
                                  </p:stCondLst>
                                  <p:childTnLst>
                                    <p:set>
                                      <p:cBhvr>
                                        <p:cTn id="144" dur="1" fill="hold">
                                          <p:stCondLst>
                                            <p:cond delay="0"/>
                                          </p:stCondLst>
                                        </p:cTn>
                                        <p:tgtEl>
                                          <p:spTgt spid="69"/>
                                        </p:tgtEl>
                                        <p:attrNameLst>
                                          <p:attrName>style.visibility</p:attrName>
                                        </p:attrNameLst>
                                      </p:cBhvr>
                                      <p:to>
                                        <p:strVal val="visible"/>
                                      </p:to>
                                    </p:set>
                                    <p:animEffect transition="in" filter="circle(in)">
                                      <p:cBhvr>
                                        <p:cTn id="145" dur="2000"/>
                                        <p:tgtEl>
                                          <p:spTgt spid="69"/>
                                        </p:tgtEl>
                                      </p:cBhvr>
                                    </p:animEffect>
                                  </p:childTnLst>
                                </p:cTn>
                              </p:par>
                              <p:par>
                                <p:cTn id="146" presetID="6" presetClass="entr" presetSubtype="16" fill="hold" grpId="0" nodeType="withEffect">
                                  <p:stCondLst>
                                    <p:cond delay="0"/>
                                  </p:stCondLst>
                                  <p:childTnLst>
                                    <p:set>
                                      <p:cBhvr>
                                        <p:cTn id="147" dur="1" fill="hold">
                                          <p:stCondLst>
                                            <p:cond delay="0"/>
                                          </p:stCondLst>
                                        </p:cTn>
                                        <p:tgtEl>
                                          <p:spTgt spid="70"/>
                                        </p:tgtEl>
                                        <p:attrNameLst>
                                          <p:attrName>style.visibility</p:attrName>
                                        </p:attrNameLst>
                                      </p:cBhvr>
                                      <p:to>
                                        <p:strVal val="visible"/>
                                      </p:to>
                                    </p:set>
                                    <p:animEffect transition="in" filter="circle(in)">
                                      <p:cBhvr>
                                        <p:cTn id="148" dur="2000"/>
                                        <p:tgtEl>
                                          <p:spTgt spid="70"/>
                                        </p:tgtEl>
                                      </p:cBhvr>
                                    </p:animEffect>
                                  </p:childTnLst>
                                </p:cTn>
                              </p:par>
                              <p:par>
                                <p:cTn id="149" presetID="6" presetClass="entr" presetSubtype="16" fill="hold" grpId="0" nodeType="withEffect">
                                  <p:stCondLst>
                                    <p:cond delay="0"/>
                                  </p:stCondLst>
                                  <p:childTnLst>
                                    <p:set>
                                      <p:cBhvr>
                                        <p:cTn id="150" dur="1" fill="hold">
                                          <p:stCondLst>
                                            <p:cond delay="0"/>
                                          </p:stCondLst>
                                        </p:cTn>
                                        <p:tgtEl>
                                          <p:spTgt spid="71"/>
                                        </p:tgtEl>
                                        <p:attrNameLst>
                                          <p:attrName>style.visibility</p:attrName>
                                        </p:attrNameLst>
                                      </p:cBhvr>
                                      <p:to>
                                        <p:strVal val="visible"/>
                                      </p:to>
                                    </p:set>
                                    <p:animEffect transition="in" filter="circle(in)">
                                      <p:cBhvr>
                                        <p:cTn id="151" dur="2000"/>
                                        <p:tgtEl>
                                          <p:spTgt spid="71"/>
                                        </p:tgtEl>
                                      </p:cBhvr>
                                    </p:animEffect>
                                  </p:childTnLst>
                                </p:cTn>
                              </p:par>
                              <p:par>
                                <p:cTn id="152" presetID="6" presetClass="entr" presetSubtype="16" fill="hold" grpId="0" nodeType="withEffect">
                                  <p:stCondLst>
                                    <p:cond delay="0"/>
                                  </p:stCondLst>
                                  <p:childTnLst>
                                    <p:set>
                                      <p:cBhvr>
                                        <p:cTn id="153" dur="1" fill="hold">
                                          <p:stCondLst>
                                            <p:cond delay="0"/>
                                          </p:stCondLst>
                                        </p:cTn>
                                        <p:tgtEl>
                                          <p:spTgt spid="72"/>
                                        </p:tgtEl>
                                        <p:attrNameLst>
                                          <p:attrName>style.visibility</p:attrName>
                                        </p:attrNameLst>
                                      </p:cBhvr>
                                      <p:to>
                                        <p:strVal val="visible"/>
                                      </p:to>
                                    </p:set>
                                    <p:animEffect transition="in" filter="circle(in)">
                                      <p:cBhvr>
                                        <p:cTn id="154" dur="2000"/>
                                        <p:tgtEl>
                                          <p:spTgt spid="72"/>
                                        </p:tgtEl>
                                      </p:cBhvr>
                                    </p:animEffect>
                                  </p:childTnLst>
                                </p:cTn>
                              </p:par>
                              <p:par>
                                <p:cTn id="155" presetID="6" presetClass="entr" presetSubtype="16" fill="hold" grpId="0" nodeType="withEffect">
                                  <p:stCondLst>
                                    <p:cond delay="0"/>
                                  </p:stCondLst>
                                  <p:childTnLst>
                                    <p:set>
                                      <p:cBhvr>
                                        <p:cTn id="156" dur="1" fill="hold">
                                          <p:stCondLst>
                                            <p:cond delay="0"/>
                                          </p:stCondLst>
                                        </p:cTn>
                                        <p:tgtEl>
                                          <p:spTgt spid="73"/>
                                        </p:tgtEl>
                                        <p:attrNameLst>
                                          <p:attrName>style.visibility</p:attrName>
                                        </p:attrNameLst>
                                      </p:cBhvr>
                                      <p:to>
                                        <p:strVal val="visible"/>
                                      </p:to>
                                    </p:set>
                                    <p:animEffect transition="in" filter="circle(in)">
                                      <p:cBhvr>
                                        <p:cTn id="157" dur="2000"/>
                                        <p:tgtEl>
                                          <p:spTgt spid="73"/>
                                        </p:tgtEl>
                                      </p:cBhvr>
                                    </p:animEffect>
                                  </p:childTnLst>
                                </p:cTn>
                              </p:par>
                              <p:par>
                                <p:cTn id="158" presetID="6" presetClass="entr" presetSubtype="16" fill="hold" grpId="0" nodeType="withEffect">
                                  <p:stCondLst>
                                    <p:cond delay="0"/>
                                  </p:stCondLst>
                                  <p:childTnLst>
                                    <p:set>
                                      <p:cBhvr>
                                        <p:cTn id="159" dur="1" fill="hold">
                                          <p:stCondLst>
                                            <p:cond delay="0"/>
                                          </p:stCondLst>
                                        </p:cTn>
                                        <p:tgtEl>
                                          <p:spTgt spid="74"/>
                                        </p:tgtEl>
                                        <p:attrNameLst>
                                          <p:attrName>style.visibility</p:attrName>
                                        </p:attrNameLst>
                                      </p:cBhvr>
                                      <p:to>
                                        <p:strVal val="visible"/>
                                      </p:to>
                                    </p:set>
                                    <p:animEffect transition="in" filter="circle(in)">
                                      <p:cBhvr>
                                        <p:cTn id="160" dur="2000"/>
                                        <p:tgtEl>
                                          <p:spTgt spid="74"/>
                                        </p:tgtEl>
                                      </p:cBhvr>
                                    </p:animEffect>
                                  </p:childTnLst>
                                </p:cTn>
                              </p:par>
                              <p:par>
                                <p:cTn id="161" presetID="6" presetClass="entr" presetSubtype="16" fill="hold" grpId="0" nodeType="withEffect">
                                  <p:stCondLst>
                                    <p:cond delay="0"/>
                                  </p:stCondLst>
                                  <p:childTnLst>
                                    <p:set>
                                      <p:cBhvr>
                                        <p:cTn id="162" dur="1" fill="hold">
                                          <p:stCondLst>
                                            <p:cond delay="0"/>
                                          </p:stCondLst>
                                        </p:cTn>
                                        <p:tgtEl>
                                          <p:spTgt spid="75"/>
                                        </p:tgtEl>
                                        <p:attrNameLst>
                                          <p:attrName>style.visibility</p:attrName>
                                        </p:attrNameLst>
                                      </p:cBhvr>
                                      <p:to>
                                        <p:strVal val="visible"/>
                                      </p:to>
                                    </p:set>
                                    <p:animEffect transition="in" filter="circle(in)">
                                      <p:cBhvr>
                                        <p:cTn id="163" dur="2000"/>
                                        <p:tgtEl>
                                          <p:spTgt spid="75"/>
                                        </p:tgtEl>
                                      </p:cBhvr>
                                    </p:animEffect>
                                  </p:childTnLst>
                                </p:cTn>
                              </p:par>
                              <p:par>
                                <p:cTn id="164" presetID="6" presetClass="entr" presetSubtype="16" fill="hold" grpId="0" nodeType="withEffect">
                                  <p:stCondLst>
                                    <p:cond delay="0"/>
                                  </p:stCondLst>
                                  <p:childTnLst>
                                    <p:set>
                                      <p:cBhvr>
                                        <p:cTn id="165" dur="1" fill="hold">
                                          <p:stCondLst>
                                            <p:cond delay="0"/>
                                          </p:stCondLst>
                                        </p:cTn>
                                        <p:tgtEl>
                                          <p:spTgt spid="76"/>
                                        </p:tgtEl>
                                        <p:attrNameLst>
                                          <p:attrName>style.visibility</p:attrName>
                                        </p:attrNameLst>
                                      </p:cBhvr>
                                      <p:to>
                                        <p:strVal val="visible"/>
                                      </p:to>
                                    </p:set>
                                    <p:animEffect transition="in" filter="circle(in)">
                                      <p:cBhvr>
                                        <p:cTn id="166" dur="2000"/>
                                        <p:tgtEl>
                                          <p:spTgt spid="76"/>
                                        </p:tgtEl>
                                      </p:cBhvr>
                                    </p:animEffect>
                                  </p:childTnLst>
                                </p:cTn>
                              </p:par>
                              <p:par>
                                <p:cTn id="167" presetID="6" presetClass="entr" presetSubtype="16" fill="hold" grpId="0" nodeType="withEffect">
                                  <p:stCondLst>
                                    <p:cond delay="0"/>
                                  </p:stCondLst>
                                  <p:childTnLst>
                                    <p:set>
                                      <p:cBhvr>
                                        <p:cTn id="168" dur="1" fill="hold">
                                          <p:stCondLst>
                                            <p:cond delay="0"/>
                                          </p:stCondLst>
                                        </p:cTn>
                                        <p:tgtEl>
                                          <p:spTgt spid="77"/>
                                        </p:tgtEl>
                                        <p:attrNameLst>
                                          <p:attrName>style.visibility</p:attrName>
                                        </p:attrNameLst>
                                      </p:cBhvr>
                                      <p:to>
                                        <p:strVal val="visible"/>
                                      </p:to>
                                    </p:set>
                                    <p:animEffect transition="in" filter="circle(in)">
                                      <p:cBhvr>
                                        <p:cTn id="169" dur="2000"/>
                                        <p:tgtEl>
                                          <p:spTgt spid="77"/>
                                        </p:tgtEl>
                                      </p:cBhvr>
                                    </p:animEffect>
                                  </p:childTnLst>
                                </p:cTn>
                              </p:par>
                              <p:par>
                                <p:cTn id="170" presetID="6" presetClass="entr" presetSubtype="16" fill="hold" grpId="0" nodeType="withEffect">
                                  <p:stCondLst>
                                    <p:cond delay="0"/>
                                  </p:stCondLst>
                                  <p:childTnLst>
                                    <p:set>
                                      <p:cBhvr>
                                        <p:cTn id="171" dur="1" fill="hold">
                                          <p:stCondLst>
                                            <p:cond delay="0"/>
                                          </p:stCondLst>
                                        </p:cTn>
                                        <p:tgtEl>
                                          <p:spTgt spid="80"/>
                                        </p:tgtEl>
                                        <p:attrNameLst>
                                          <p:attrName>style.visibility</p:attrName>
                                        </p:attrNameLst>
                                      </p:cBhvr>
                                      <p:to>
                                        <p:strVal val="visible"/>
                                      </p:to>
                                    </p:set>
                                    <p:animEffect transition="in" filter="circle(in)">
                                      <p:cBhvr>
                                        <p:cTn id="172" dur="2000"/>
                                        <p:tgtEl>
                                          <p:spTgt spid="80"/>
                                        </p:tgtEl>
                                      </p:cBhvr>
                                    </p:animEffect>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nodeType="clickEffect">
                                  <p:stCondLst>
                                    <p:cond delay="0"/>
                                  </p:stCondLst>
                                  <p:childTnLst>
                                    <p:set>
                                      <p:cBhvr>
                                        <p:cTn id="176" dur="1" fill="hold">
                                          <p:stCondLst>
                                            <p:cond delay="0"/>
                                          </p:stCondLst>
                                        </p:cTn>
                                        <p:tgtEl>
                                          <p:spTgt spid="9"/>
                                        </p:tgtEl>
                                        <p:attrNameLst>
                                          <p:attrName>style.visibility</p:attrName>
                                        </p:attrNameLst>
                                      </p:cBhvr>
                                      <p:to>
                                        <p:strVal val="visible"/>
                                      </p:to>
                                    </p:set>
                                    <p:anim calcmode="lin" valueType="num">
                                      <p:cBhvr additive="base">
                                        <p:cTn id="177" dur="500" fill="hold"/>
                                        <p:tgtEl>
                                          <p:spTgt spid="9"/>
                                        </p:tgtEl>
                                        <p:attrNameLst>
                                          <p:attrName>ppt_x</p:attrName>
                                        </p:attrNameLst>
                                      </p:cBhvr>
                                      <p:tavLst>
                                        <p:tav tm="0">
                                          <p:val>
                                            <p:strVal val="#ppt_x"/>
                                          </p:val>
                                        </p:tav>
                                        <p:tav tm="100000">
                                          <p:val>
                                            <p:strVal val="#ppt_x"/>
                                          </p:val>
                                        </p:tav>
                                      </p:tavLst>
                                    </p:anim>
                                    <p:anim calcmode="lin" valueType="num">
                                      <p:cBhvr additive="base">
                                        <p:cTn id="178" dur="500" fill="hold"/>
                                        <p:tgtEl>
                                          <p:spTgt spid="9"/>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10"/>
                                        </p:tgtEl>
                                        <p:attrNameLst>
                                          <p:attrName>style.visibility</p:attrName>
                                        </p:attrNameLst>
                                      </p:cBhvr>
                                      <p:to>
                                        <p:strVal val="visible"/>
                                      </p:to>
                                    </p:set>
                                    <p:anim calcmode="lin" valueType="num">
                                      <p:cBhvr additive="base">
                                        <p:cTn id="181" dur="500" fill="hold"/>
                                        <p:tgtEl>
                                          <p:spTgt spid="10"/>
                                        </p:tgtEl>
                                        <p:attrNameLst>
                                          <p:attrName>ppt_x</p:attrName>
                                        </p:attrNameLst>
                                      </p:cBhvr>
                                      <p:tavLst>
                                        <p:tav tm="0">
                                          <p:val>
                                            <p:strVal val="#ppt_x"/>
                                          </p:val>
                                        </p:tav>
                                        <p:tav tm="100000">
                                          <p:val>
                                            <p:strVal val="#ppt_x"/>
                                          </p:val>
                                        </p:tav>
                                      </p:tavLst>
                                    </p:anim>
                                    <p:anim calcmode="lin" valueType="num">
                                      <p:cBhvr additive="base">
                                        <p:cTn id="182" dur="500" fill="hold"/>
                                        <p:tgtEl>
                                          <p:spTgt spid="10"/>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12"/>
                                        </p:tgtEl>
                                        <p:attrNameLst>
                                          <p:attrName>style.visibility</p:attrName>
                                        </p:attrNameLst>
                                      </p:cBhvr>
                                      <p:to>
                                        <p:strVal val="visible"/>
                                      </p:to>
                                    </p:set>
                                    <p:anim calcmode="lin" valueType="num">
                                      <p:cBhvr additive="base">
                                        <p:cTn id="185" dur="500" fill="hold"/>
                                        <p:tgtEl>
                                          <p:spTgt spid="12"/>
                                        </p:tgtEl>
                                        <p:attrNameLst>
                                          <p:attrName>ppt_x</p:attrName>
                                        </p:attrNameLst>
                                      </p:cBhvr>
                                      <p:tavLst>
                                        <p:tav tm="0">
                                          <p:val>
                                            <p:strVal val="#ppt_x"/>
                                          </p:val>
                                        </p:tav>
                                        <p:tav tm="100000">
                                          <p:val>
                                            <p:strVal val="#ppt_x"/>
                                          </p:val>
                                        </p:tav>
                                      </p:tavLst>
                                    </p:anim>
                                    <p:anim calcmode="lin" valueType="num">
                                      <p:cBhvr additive="base">
                                        <p:cTn id="186" dur="500" fill="hold"/>
                                        <p:tgtEl>
                                          <p:spTgt spid="12"/>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14"/>
                                        </p:tgtEl>
                                        <p:attrNameLst>
                                          <p:attrName>style.visibility</p:attrName>
                                        </p:attrNameLst>
                                      </p:cBhvr>
                                      <p:to>
                                        <p:strVal val="visible"/>
                                      </p:to>
                                    </p:set>
                                    <p:anim calcmode="lin" valueType="num">
                                      <p:cBhvr additive="base">
                                        <p:cTn id="189" dur="500" fill="hold"/>
                                        <p:tgtEl>
                                          <p:spTgt spid="14"/>
                                        </p:tgtEl>
                                        <p:attrNameLst>
                                          <p:attrName>ppt_x</p:attrName>
                                        </p:attrNameLst>
                                      </p:cBhvr>
                                      <p:tavLst>
                                        <p:tav tm="0">
                                          <p:val>
                                            <p:strVal val="#ppt_x"/>
                                          </p:val>
                                        </p:tav>
                                        <p:tav tm="100000">
                                          <p:val>
                                            <p:strVal val="#ppt_x"/>
                                          </p:val>
                                        </p:tav>
                                      </p:tavLst>
                                    </p:anim>
                                    <p:anim calcmode="lin" valueType="num">
                                      <p:cBhvr additive="base">
                                        <p:cTn id="19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7" grpId="0"/>
      <p:bldP spid="48" grpId="0"/>
      <p:bldP spid="49" grpId="0"/>
      <p:bldP spid="50" grpId="0"/>
      <p:bldP spid="51" grpId="0"/>
      <p:bldP spid="55" grpId="0"/>
      <p:bldP spid="56" grpId="0"/>
      <p:bldP spid="57" grpId="0"/>
      <p:bldP spid="58" grpId="0"/>
      <p:bldP spid="59" grpId="0"/>
      <p:bldP spid="60" grpId="0"/>
      <p:bldP spid="61" grpId="0"/>
      <p:bldP spid="62" grpId="0"/>
      <p:bldP spid="63" grpId="0"/>
      <p:bldP spid="64" grpId="0"/>
      <p:bldP spid="65" grpId="0"/>
      <p:bldP spid="79" grpId="0"/>
      <p:bldP spid="83" grpId="0"/>
      <p:bldP spid="84" grpId="0"/>
      <p:bldP spid="85" grpId="0"/>
      <p:bldP spid="86" grpId="0"/>
      <p:bldP spid="87" grpId="0"/>
      <p:bldP spid="88" grpId="0"/>
      <p:bldP spid="89" grpId="0"/>
      <p:bldP spid="90" grpId="0"/>
      <p:bldP spid="91" grpId="0"/>
      <p:bldP spid="92" grpId="0"/>
      <p:bldP spid="93" grpId="0"/>
      <p:bldP spid="68" grpId="0"/>
      <p:bldP spid="69" grpId="0"/>
      <p:bldP spid="70" grpId="0"/>
      <p:bldP spid="71" grpId="0"/>
      <p:bldP spid="72" grpId="0"/>
      <p:bldP spid="73" grpId="0"/>
      <p:bldP spid="74" grpId="0"/>
      <p:bldP spid="75" grpId="0"/>
      <p:bldP spid="76" grpId="0"/>
      <p:bldP spid="77" grpId="0"/>
      <p:bldP spid="8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118</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标题 2"/>
          <p:cNvSpPr>
            <a:spLocks noGrp="1"/>
          </p:cNvSpPr>
          <p:nvPr>
            <p:ph type="title"/>
          </p:nvPr>
        </p:nvSpPr>
        <p:spPr>
          <a:xfrm>
            <a:off x="2321725" y="97943"/>
            <a:ext cx="7333552"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          </a:t>
            </a:r>
            <a:r>
              <a:rPr lang="en-US" altLang="zh-CN" sz="2400" dirty="0" smtClean="0">
                <a:solidFill>
                  <a:srgbClr val="FF0000"/>
                </a:solidFill>
              </a:rPr>
              <a:t>4</a:t>
            </a:r>
            <a:r>
              <a:rPr lang="zh-CN" altLang="en-US" sz="2400" dirty="0">
                <a:solidFill>
                  <a:srgbClr val="FF0000"/>
                </a:solidFill>
              </a:rPr>
              <a:t>、利用卡诺图消去变量</a:t>
            </a:r>
            <a:endParaRPr lang="zh-CN" altLang="en-US" dirty="0">
              <a:solidFill>
                <a:srgbClr val="FF0000"/>
              </a:solidFill>
              <a:effectLst>
                <a:outerShdw blurRad="38100" dist="38100" dir="2700000" algn="tl">
                  <a:srgbClr val="000000">
                    <a:alpha val="43137"/>
                  </a:srgbClr>
                </a:outerShdw>
              </a:effectLst>
            </a:endParaRPr>
          </a:p>
        </p:txBody>
      </p:sp>
      <p:sp>
        <p:nvSpPr>
          <p:cNvPr id="36" name="文本框 52"/>
          <p:cNvSpPr txBox="1"/>
          <p:nvPr/>
        </p:nvSpPr>
        <p:spPr>
          <a:xfrm>
            <a:off x="570271" y="1063927"/>
            <a:ext cx="11051458" cy="1135054"/>
          </a:xfrm>
          <a:prstGeom prst="rect">
            <a:avLst/>
          </a:prstGeom>
          <a:noFill/>
        </p:spPr>
        <p:txBody>
          <a:bodyPr wrap="square" rtlCol="0">
            <a:spAutoFit/>
          </a:bodyPr>
          <a:lstStyle/>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卡诺图中消去</a:t>
            </a:r>
            <a:r>
              <a:rPr lang="zh-CN" altLang="en-US" sz="2400" b="1" dirty="0" smtClean="0">
                <a:latin typeface="微软雅黑" panose="020B0503020204020204" pitchFamily="34" charset="-122"/>
                <a:ea typeface="微软雅黑" panose="020B0503020204020204" pitchFamily="34" charset="-122"/>
              </a:rPr>
              <a:t>变量：就是</a:t>
            </a:r>
            <a:r>
              <a:rPr lang="zh-CN" altLang="en-US" sz="2400" b="1" dirty="0">
                <a:latin typeface="微软雅黑" panose="020B0503020204020204" pitchFamily="34" charset="-122"/>
                <a:ea typeface="微软雅黑" panose="020B0503020204020204" pitchFamily="34" charset="-122"/>
              </a:rPr>
              <a:t>对比</a:t>
            </a:r>
            <a:r>
              <a:rPr lang="zh-CN" altLang="en-US" sz="2400" b="1" dirty="0" smtClean="0">
                <a:latin typeface="微软雅黑" panose="020B0503020204020204" pitchFamily="34" charset="-122"/>
                <a:ea typeface="微软雅黑" panose="020B0503020204020204" pitchFamily="34" charset="-122"/>
              </a:rPr>
              <a:t>这</a:t>
            </a:r>
            <a:r>
              <a:rPr lang="en-US" altLang="zh-CN" sz="2400" b="1" dirty="0" smtClean="0">
                <a:latin typeface="微软雅黑" panose="020B0503020204020204" pitchFamily="34" charset="-122"/>
                <a:ea typeface="微软雅黑" panose="020B0503020204020204" pitchFamily="34" charset="-122"/>
              </a:rPr>
              <a:t>2</a:t>
            </a:r>
            <a:r>
              <a:rPr lang="en-US" altLang="zh-CN" sz="2400" b="1" baseline="30000"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相邻项，</a:t>
            </a:r>
            <a:r>
              <a:rPr lang="zh-CN" altLang="en-US" sz="2400" b="1" dirty="0" smtClean="0">
                <a:solidFill>
                  <a:srgbClr val="FF0000"/>
                </a:solidFill>
                <a:latin typeface="微软雅黑" panose="020B0503020204020204" pitchFamily="34" charset="-122"/>
                <a:ea typeface="微软雅黑" panose="020B0503020204020204" pitchFamily="34" charset="-122"/>
              </a:rPr>
              <a:t>值发生</a:t>
            </a:r>
            <a:r>
              <a:rPr lang="zh-CN" altLang="en-US" sz="2400" b="1" dirty="0">
                <a:solidFill>
                  <a:srgbClr val="FF0000"/>
                </a:solidFill>
                <a:latin typeface="微软雅黑" panose="020B0503020204020204" pitchFamily="34" charset="-122"/>
                <a:ea typeface="微软雅黑" panose="020B0503020204020204" pitchFamily="34" charset="-122"/>
              </a:rPr>
              <a:t>了变化的变量</a:t>
            </a:r>
            <a:r>
              <a:rPr lang="zh-CN" altLang="en-US" sz="2400" b="1" dirty="0">
                <a:latin typeface="微软雅黑" panose="020B0503020204020204" pitchFamily="34" charset="-122"/>
                <a:ea typeface="微软雅黑" panose="020B0503020204020204" pitchFamily="34" charset="-122"/>
              </a:rPr>
              <a:t>就是</a:t>
            </a:r>
            <a:r>
              <a:rPr lang="zh-CN" altLang="en-US" sz="2400" b="1" dirty="0">
                <a:solidFill>
                  <a:srgbClr val="FF0000"/>
                </a:solidFill>
                <a:latin typeface="微软雅黑" panose="020B0503020204020204" pitchFamily="34" charset="-122"/>
                <a:ea typeface="微软雅黑" panose="020B0503020204020204" pitchFamily="34" charset="-122"/>
              </a:rPr>
              <a:t>被消去的变量</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graphicFrame>
        <p:nvGraphicFramePr>
          <p:cNvPr id="39" name="表格 38"/>
          <p:cNvGraphicFramePr>
            <a:graphicFrameLocks noGrp="1"/>
          </p:cNvGraphicFramePr>
          <p:nvPr>
            <p:extLst>
              <p:ext uri="{D42A27DB-BD31-4B8C-83A1-F6EECF244321}">
                <p14:modId xmlns:p14="http://schemas.microsoft.com/office/powerpoint/2010/main" val="2693139419"/>
              </p:ext>
            </p:extLst>
          </p:nvPr>
        </p:nvGraphicFramePr>
        <p:xfrm>
          <a:off x="743420" y="3187791"/>
          <a:ext cx="2245588" cy="2073442"/>
        </p:xfrm>
        <a:graphic>
          <a:graphicData uri="http://schemas.openxmlformats.org/drawingml/2006/table">
            <a:tbl>
              <a:tblPr firstRow="1" bandRow="1">
                <a:tableStyleId>{16D9F66E-5EB9-4882-86FB-DCBF35E3C3E4}</a:tableStyleId>
              </a:tblPr>
              <a:tblGrid>
                <a:gridCol w="561397"/>
                <a:gridCol w="561397"/>
                <a:gridCol w="561397"/>
                <a:gridCol w="561397"/>
              </a:tblGrid>
              <a:tr h="514287">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smtClean="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endParaRPr lang="zh-CN" altLang="en-US" sz="2000" b="1" kern="120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40" name="直接连接符 8"/>
          <p:cNvCxnSpPr>
            <a:cxnSpLocks noChangeShapeType="1"/>
          </p:cNvCxnSpPr>
          <p:nvPr/>
        </p:nvCxnSpPr>
        <p:spPr bwMode="auto">
          <a:xfrm rot="16200000" flipV="1">
            <a:off x="352499" y="2803989"/>
            <a:ext cx="392907" cy="357187"/>
          </a:xfrm>
          <a:prstGeom prst="line">
            <a:avLst/>
          </a:prstGeom>
          <a:noFill/>
          <a:ln w="28575" algn="ctr">
            <a:solidFill>
              <a:srgbClr val="0000CC"/>
            </a:solidFill>
            <a:round/>
            <a:headEnd/>
            <a:tailEnd/>
          </a:ln>
        </p:spPr>
      </p:cxnSp>
      <p:sp>
        <p:nvSpPr>
          <p:cNvPr id="41" name="TextBox 9"/>
          <p:cNvSpPr txBox="1">
            <a:spLocks noChangeArrowheads="1"/>
          </p:cNvSpPr>
          <p:nvPr/>
        </p:nvSpPr>
        <p:spPr bwMode="auto">
          <a:xfrm>
            <a:off x="841845" y="281790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42" name="TextBox 10"/>
          <p:cNvSpPr txBox="1">
            <a:spLocks noChangeArrowheads="1"/>
          </p:cNvSpPr>
          <p:nvPr/>
        </p:nvSpPr>
        <p:spPr bwMode="auto">
          <a:xfrm>
            <a:off x="1352152" y="281790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43" name="TextBox 11"/>
          <p:cNvSpPr txBox="1">
            <a:spLocks noChangeArrowheads="1"/>
          </p:cNvSpPr>
          <p:nvPr/>
        </p:nvSpPr>
        <p:spPr bwMode="auto">
          <a:xfrm>
            <a:off x="2511027" y="281790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44" name="TextBox 12"/>
          <p:cNvSpPr txBox="1">
            <a:spLocks noChangeArrowheads="1"/>
          </p:cNvSpPr>
          <p:nvPr/>
        </p:nvSpPr>
        <p:spPr bwMode="auto">
          <a:xfrm>
            <a:off x="1939527" y="2817904"/>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45" name="TextBox 13"/>
          <p:cNvSpPr txBox="1">
            <a:spLocks noChangeArrowheads="1"/>
          </p:cNvSpPr>
          <p:nvPr/>
        </p:nvSpPr>
        <p:spPr bwMode="auto">
          <a:xfrm>
            <a:off x="302095" y="321795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46" name="TextBox 14"/>
          <p:cNvSpPr txBox="1">
            <a:spLocks noChangeArrowheads="1"/>
          </p:cNvSpPr>
          <p:nvPr/>
        </p:nvSpPr>
        <p:spPr bwMode="auto">
          <a:xfrm>
            <a:off x="302095" y="376052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47" name="TextBox 15"/>
          <p:cNvSpPr txBox="1">
            <a:spLocks noChangeArrowheads="1"/>
          </p:cNvSpPr>
          <p:nvPr/>
        </p:nvSpPr>
        <p:spPr bwMode="auto">
          <a:xfrm>
            <a:off x="302095" y="483792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48" name="TextBox 16"/>
          <p:cNvSpPr txBox="1">
            <a:spLocks noChangeArrowheads="1"/>
          </p:cNvSpPr>
          <p:nvPr/>
        </p:nvSpPr>
        <p:spPr bwMode="auto">
          <a:xfrm>
            <a:off x="319558" y="427510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49" name="TextBox 17"/>
          <p:cNvSpPr txBox="1">
            <a:spLocks noChangeArrowheads="1"/>
          </p:cNvSpPr>
          <p:nvPr/>
        </p:nvSpPr>
        <p:spPr bwMode="auto">
          <a:xfrm>
            <a:off x="100059" y="2879816"/>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50" name="TextBox 18"/>
          <p:cNvSpPr txBox="1">
            <a:spLocks noChangeArrowheads="1"/>
          </p:cNvSpPr>
          <p:nvPr/>
        </p:nvSpPr>
        <p:spPr bwMode="auto">
          <a:xfrm>
            <a:off x="447401" y="2595431"/>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51" name="TextBox 18"/>
          <p:cNvSpPr txBox="1">
            <a:spLocks noChangeArrowheads="1"/>
          </p:cNvSpPr>
          <p:nvPr/>
        </p:nvSpPr>
        <p:spPr bwMode="auto">
          <a:xfrm>
            <a:off x="36580" y="2432732"/>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graphicFrame>
        <p:nvGraphicFramePr>
          <p:cNvPr id="52" name="表格 51"/>
          <p:cNvGraphicFramePr>
            <a:graphicFrameLocks noGrp="1"/>
          </p:cNvGraphicFramePr>
          <p:nvPr>
            <p:extLst>
              <p:ext uri="{D42A27DB-BD31-4B8C-83A1-F6EECF244321}">
                <p14:modId xmlns:p14="http://schemas.microsoft.com/office/powerpoint/2010/main" val="1989876725"/>
              </p:ext>
            </p:extLst>
          </p:nvPr>
        </p:nvGraphicFramePr>
        <p:xfrm>
          <a:off x="3807122" y="3215003"/>
          <a:ext cx="2254472" cy="2073442"/>
        </p:xfrm>
        <a:graphic>
          <a:graphicData uri="http://schemas.openxmlformats.org/drawingml/2006/table">
            <a:tbl>
              <a:tblPr firstRow="1" bandRow="1">
                <a:tableStyleId>{16D9F66E-5EB9-4882-86FB-DCBF35E3C3E4}</a:tableStyleId>
              </a:tblPr>
              <a:tblGrid>
                <a:gridCol w="563618"/>
                <a:gridCol w="563618"/>
                <a:gridCol w="563618"/>
                <a:gridCol w="563618"/>
              </a:tblGrid>
              <a:tr h="514287">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30581">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smtClean="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14287">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algn="ctr" defTabSz="914400" rtl="0" eaLnBrk="1" latinLnBrk="0" hangingPunct="1"/>
                      <a:r>
                        <a:rPr lang="en-US" altLang="zh-CN" sz="2000" b="1" kern="12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2000" b="1" kern="1200" dirty="0">
                        <a:solidFill>
                          <a:srgbClr val="FF0000"/>
                        </a:solidFill>
                        <a:latin typeface="华文中宋" panose="02010600040101010101" pitchFamily="2" charset="-122"/>
                        <a:ea typeface="华文中宋" panose="02010600040101010101" pitchFamily="2" charset="-122"/>
                        <a:cs typeface="+mn-cs"/>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54" name="直接连接符 8"/>
          <p:cNvCxnSpPr>
            <a:cxnSpLocks noChangeShapeType="1"/>
          </p:cNvCxnSpPr>
          <p:nvPr/>
        </p:nvCxnSpPr>
        <p:spPr bwMode="auto">
          <a:xfrm rot="16200000" flipV="1">
            <a:off x="3416201" y="2831201"/>
            <a:ext cx="392907" cy="357187"/>
          </a:xfrm>
          <a:prstGeom prst="line">
            <a:avLst/>
          </a:prstGeom>
          <a:noFill/>
          <a:ln w="28575" algn="ctr">
            <a:solidFill>
              <a:srgbClr val="0000CC"/>
            </a:solidFill>
            <a:round/>
            <a:headEnd/>
            <a:tailEnd/>
          </a:ln>
        </p:spPr>
      </p:cxnSp>
      <p:sp>
        <p:nvSpPr>
          <p:cNvPr id="55" name="TextBox 9"/>
          <p:cNvSpPr txBox="1">
            <a:spLocks noChangeArrowheads="1"/>
          </p:cNvSpPr>
          <p:nvPr/>
        </p:nvSpPr>
        <p:spPr bwMode="auto">
          <a:xfrm>
            <a:off x="3905547" y="28451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56" name="TextBox 10"/>
          <p:cNvSpPr txBox="1">
            <a:spLocks noChangeArrowheads="1"/>
          </p:cNvSpPr>
          <p:nvPr/>
        </p:nvSpPr>
        <p:spPr bwMode="auto">
          <a:xfrm>
            <a:off x="4445350" y="28451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57" name="TextBox 11"/>
          <p:cNvSpPr txBox="1">
            <a:spLocks noChangeArrowheads="1"/>
          </p:cNvSpPr>
          <p:nvPr/>
        </p:nvSpPr>
        <p:spPr bwMode="auto">
          <a:xfrm>
            <a:off x="5574729" y="284511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58" name="TextBox 12"/>
          <p:cNvSpPr txBox="1">
            <a:spLocks noChangeArrowheads="1"/>
          </p:cNvSpPr>
          <p:nvPr/>
        </p:nvSpPr>
        <p:spPr bwMode="auto">
          <a:xfrm>
            <a:off x="5022893" y="284511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59" name="TextBox 13"/>
          <p:cNvSpPr txBox="1">
            <a:spLocks noChangeArrowheads="1"/>
          </p:cNvSpPr>
          <p:nvPr/>
        </p:nvSpPr>
        <p:spPr bwMode="auto">
          <a:xfrm>
            <a:off x="3365797" y="32451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00</a:t>
            </a:r>
            <a:endParaRPr lang="zh-CN" altLang="en-US" sz="2000" b="1" dirty="0"/>
          </a:p>
        </p:txBody>
      </p:sp>
      <p:sp>
        <p:nvSpPr>
          <p:cNvPr id="60" name="TextBox 14"/>
          <p:cNvSpPr txBox="1">
            <a:spLocks noChangeArrowheads="1"/>
          </p:cNvSpPr>
          <p:nvPr/>
        </p:nvSpPr>
        <p:spPr bwMode="auto">
          <a:xfrm>
            <a:off x="3365797" y="378773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01</a:t>
            </a:r>
            <a:endParaRPr lang="zh-CN" altLang="en-US" sz="2000" b="1" dirty="0"/>
          </a:p>
        </p:txBody>
      </p:sp>
      <p:sp>
        <p:nvSpPr>
          <p:cNvPr id="61" name="TextBox 15"/>
          <p:cNvSpPr txBox="1">
            <a:spLocks noChangeArrowheads="1"/>
          </p:cNvSpPr>
          <p:nvPr/>
        </p:nvSpPr>
        <p:spPr bwMode="auto">
          <a:xfrm>
            <a:off x="3365797" y="486513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10</a:t>
            </a:r>
            <a:endParaRPr lang="zh-CN" altLang="en-US" sz="2000" b="1" dirty="0"/>
          </a:p>
        </p:txBody>
      </p:sp>
      <p:sp>
        <p:nvSpPr>
          <p:cNvPr id="62" name="TextBox 16"/>
          <p:cNvSpPr txBox="1">
            <a:spLocks noChangeArrowheads="1"/>
          </p:cNvSpPr>
          <p:nvPr/>
        </p:nvSpPr>
        <p:spPr bwMode="auto">
          <a:xfrm>
            <a:off x="3383260" y="4302318"/>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11</a:t>
            </a:r>
            <a:endParaRPr lang="zh-CN" altLang="en-US" sz="2000" b="1" dirty="0"/>
          </a:p>
        </p:txBody>
      </p:sp>
      <p:sp>
        <p:nvSpPr>
          <p:cNvPr id="63" name="TextBox 17"/>
          <p:cNvSpPr txBox="1">
            <a:spLocks noChangeArrowheads="1"/>
          </p:cNvSpPr>
          <p:nvPr/>
        </p:nvSpPr>
        <p:spPr bwMode="auto">
          <a:xfrm>
            <a:off x="3163761" y="2907028"/>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sp>
        <p:nvSpPr>
          <p:cNvPr id="64" name="TextBox 18"/>
          <p:cNvSpPr txBox="1">
            <a:spLocks noChangeArrowheads="1"/>
          </p:cNvSpPr>
          <p:nvPr/>
        </p:nvSpPr>
        <p:spPr bwMode="auto">
          <a:xfrm>
            <a:off x="3511103" y="2622643"/>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65" name="TextBox 18"/>
          <p:cNvSpPr txBox="1">
            <a:spLocks noChangeArrowheads="1"/>
          </p:cNvSpPr>
          <p:nvPr/>
        </p:nvSpPr>
        <p:spPr bwMode="auto">
          <a:xfrm>
            <a:off x="3100282" y="2459944"/>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
        <p:nvSpPr>
          <p:cNvPr id="79" name="TextBox 32"/>
          <p:cNvSpPr txBox="1">
            <a:spLocks noChangeArrowheads="1"/>
          </p:cNvSpPr>
          <p:nvPr/>
        </p:nvSpPr>
        <p:spPr bwMode="auto">
          <a:xfrm>
            <a:off x="5185292" y="1955258"/>
            <a:ext cx="19030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400" b="1" dirty="0" smtClean="0">
                <a:solidFill>
                  <a:srgbClr val="0000FF"/>
                </a:solidFill>
                <a:latin typeface="华文中宋" panose="02010600040101010101" pitchFamily="2" charset="-122"/>
                <a:ea typeface="华文中宋" panose="02010600040101010101" pitchFamily="2" charset="-122"/>
              </a:rPr>
              <a:t>8</a:t>
            </a:r>
            <a:r>
              <a:rPr lang="zh-CN" altLang="en-US" sz="2400" b="1" dirty="0" smtClean="0">
                <a:solidFill>
                  <a:srgbClr val="0000FF"/>
                </a:solidFill>
                <a:latin typeface="华文中宋" panose="02010600040101010101" pitchFamily="2" charset="-122"/>
                <a:ea typeface="华文中宋" panose="02010600040101010101" pitchFamily="2" charset="-122"/>
              </a:rPr>
              <a:t>个</a:t>
            </a:r>
            <a:r>
              <a:rPr lang="zh-CN" altLang="en-US" sz="2400" b="1" dirty="0">
                <a:solidFill>
                  <a:srgbClr val="0000FF"/>
                </a:solidFill>
                <a:latin typeface="华文中宋" panose="02010600040101010101" pitchFamily="2" charset="-122"/>
                <a:ea typeface="华文中宋" panose="02010600040101010101" pitchFamily="2" charset="-122"/>
              </a:rPr>
              <a:t>格子相邻</a:t>
            </a:r>
          </a:p>
        </p:txBody>
      </p:sp>
      <p:graphicFrame>
        <p:nvGraphicFramePr>
          <p:cNvPr id="16" name="对象 15"/>
          <p:cNvGraphicFramePr>
            <a:graphicFrameLocks noChangeAspect="1"/>
          </p:cNvGraphicFramePr>
          <p:nvPr>
            <p:extLst>
              <p:ext uri="{D42A27DB-BD31-4B8C-83A1-F6EECF244321}">
                <p14:modId xmlns:p14="http://schemas.microsoft.com/office/powerpoint/2010/main" val="93190970"/>
              </p:ext>
            </p:extLst>
          </p:nvPr>
        </p:nvGraphicFramePr>
        <p:xfrm>
          <a:off x="1504252" y="5444408"/>
          <a:ext cx="349250" cy="439738"/>
        </p:xfrm>
        <a:graphic>
          <a:graphicData uri="http://schemas.openxmlformats.org/presentationml/2006/ole">
            <mc:AlternateContent xmlns:mc="http://schemas.openxmlformats.org/markup-compatibility/2006">
              <mc:Choice xmlns:v="urn:schemas-microsoft-com:vml" Requires="v">
                <p:oleObj spid="_x0000_s175172" name="Equation" r:id="rId4" imgW="152334" imgH="190417" progId="Equation.DSMT4">
                  <p:embed/>
                </p:oleObj>
              </mc:Choice>
              <mc:Fallback>
                <p:oleObj name="Equation" r:id="rId4" imgW="152334" imgH="190417"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252" y="5444408"/>
                        <a:ext cx="34925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201940678"/>
              </p:ext>
            </p:extLst>
          </p:nvPr>
        </p:nvGraphicFramePr>
        <p:xfrm>
          <a:off x="4680350" y="5434575"/>
          <a:ext cx="377825" cy="439738"/>
        </p:xfrm>
        <a:graphic>
          <a:graphicData uri="http://schemas.openxmlformats.org/presentationml/2006/ole">
            <mc:AlternateContent xmlns:mc="http://schemas.openxmlformats.org/markup-compatibility/2006">
              <mc:Choice xmlns:v="urn:schemas-microsoft-com:vml" Requires="v">
                <p:oleObj spid="_x0000_s175173" name="Equation" r:id="rId6" imgW="164957" imgH="190335" progId="Equation.DSMT4">
                  <p:embed/>
                </p:oleObj>
              </mc:Choice>
              <mc:Fallback>
                <p:oleObj name="Equation" r:id="rId6" imgW="164957" imgH="190335"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0350" y="5434575"/>
                        <a:ext cx="37782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 name="表格 77"/>
          <p:cNvGraphicFramePr>
            <a:graphicFrameLocks noGrp="1"/>
          </p:cNvGraphicFramePr>
          <p:nvPr>
            <p:extLst>
              <p:ext uri="{D42A27DB-BD31-4B8C-83A1-F6EECF244321}">
                <p14:modId xmlns:p14="http://schemas.microsoft.com/office/powerpoint/2010/main" val="3467705744"/>
              </p:ext>
            </p:extLst>
          </p:nvPr>
        </p:nvGraphicFramePr>
        <p:xfrm>
          <a:off x="7066429" y="3278536"/>
          <a:ext cx="2221364" cy="2000252"/>
        </p:xfrm>
        <a:graphic>
          <a:graphicData uri="http://schemas.openxmlformats.org/drawingml/2006/table">
            <a:tbl>
              <a:tblPr firstRow="1" bandRow="1">
                <a:tableStyleId>{16D9F66E-5EB9-4882-86FB-DCBF35E3C3E4}</a:tableStyleId>
              </a:tblPr>
              <a:tblGrid>
                <a:gridCol w="555341"/>
                <a:gridCol w="555341"/>
                <a:gridCol w="555341"/>
                <a:gridCol w="555341"/>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94" name="直接连接符 12"/>
          <p:cNvCxnSpPr>
            <a:cxnSpLocks noChangeShapeType="1"/>
          </p:cNvCxnSpPr>
          <p:nvPr/>
        </p:nvCxnSpPr>
        <p:spPr bwMode="auto">
          <a:xfrm rot="16200000" flipV="1">
            <a:off x="6709241" y="2913411"/>
            <a:ext cx="357188" cy="357188"/>
          </a:xfrm>
          <a:prstGeom prst="line">
            <a:avLst/>
          </a:prstGeom>
          <a:noFill/>
          <a:ln w="28575" algn="ctr">
            <a:solidFill>
              <a:srgbClr val="0000CC"/>
            </a:solidFill>
            <a:round/>
            <a:headEnd/>
            <a:tailEnd/>
          </a:ln>
        </p:spPr>
      </p:cxnSp>
      <p:sp>
        <p:nvSpPr>
          <p:cNvPr id="95" name="TextBox 13"/>
          <p:cNvSpPr txBox="1">
            <a:spLocks noChangeArrowheads="1"/>
          </p:cNvSpPr>
          <p:nvPr/>
        </p:nvSpPr>
        <p:spPr bwMode="auto">
          <a:xfrm>
            <a:off x="7013062" y="2921349"/>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000</a:t>
            </a:r>
            <a:endParaRPr lang="zh-CN" altLang="en-US" sz="2000" b="1" dirty="0"/>
          </a:p>
        </p:txBody>
      </p:sp>
      <p:sp>
        <p:nvSpPr>
          <p:cNvPr id="96" name="TextBox 14"/>
          <p:cNvSpPr txBox="1">
            <a:spLocks noChangeArrowheads="1"/>
          </p:cNvSpPr>
          <p:nvPr/>
        </p:nvSpPr>
        <p:spPr bwMode="auto">
          <a:xfrm>
            <a:off x="7641712" y="2921349"/>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001</a:t>
            </a:r>
            <a:endParaRPr lang="zh-CN" altLang="en-US" sz="2000" b="1" dirty="0"/>
          </a:p>
        </p:txBody>
      </p:sp>
      <p:sp>
        <p:nvSpPr>
          <p:cNvPr id="97" name="TextBox 15"/>
          <p:cNvSpPr txBox="1">
            <a:spLocks noChangeArrowheads="1"/>
          </p:cNvSpPr>
          <p:nvPr/>
        </p:nvSpPr>
        <p:spPr bwMode="auto">
          <a:xfrm>
            <a:off x="8706161" y="2921349"/>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010</a:t>
            </a:r>
            <a:endParaRPr lang="zh-CN" altLang="en-US" sz="2000" b="1" dirty="0"/>
          </a:p>
        </p:txBody>
      </p:sp>
      <p:sp>
        <p:nvSpPr>
          <p:cNvPr id="98" name="TextBox 16"/>
          <p:cNvSpPr txBox="1">
            <a:spLocks noChangeArrowheads="1"/>
          </p:cNvSpPr>
          <p:nvPr/>
        </p:nvSpPr>
        <p:spPr bwMode="auto">
          <a:xfrm>
            <a:off x="8153965" y="2921349"/>
            <a:ext cx="5984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011</a:t>
            </a:r>
            <a:endParaRPr lang="zh-CN" altLang="en-US" sz="2000" b="1" dirty="0"/>
          </a:p>
        </p:txBody>
      </p:sp>
      <p:sp>
        <p:nvSpPr>
          <p:cNvPr id="99" name="TextBox 17"/>
          <p:cNvSpPr txBox="1">
            <a:spLocks noChangeArrowheads="1"/>
          </p:cNvSpPr>
          <p:nvPr/>
        </p:nvSpPr>
        <p:spPr bwMode="auto">
          <a:xfrm>
            <a:off x="6625104" y="334997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100" name="TextBox 18"/>
          <p:cNvSpPr txBox="1">
            <a:spLocks noChangeArrowheads="1"/>
          </p:cNvSpPr>
          <p:nvPr/>
        </p:nvSpPr>
        <p:spPr bwMode="auto">
          <a:xfrm>
            <a:off x="6625104" y="385003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101" name="TextBox 19"/>
          <p:cNvSpPr txBox="1">
            <a:spLocks noChangeArrowheads="1"/>
          </p:cNvSpPr>
          <p:nvPr/>
        </p:nvSpPr>
        <p:spPr bwMode="auto">
          <a:xfrm>
            <a:off x="6625104" y="485016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102" name="TextBox 20"/>
          <p:cNvSpPr txBox="1">
            <a:spLocks noChangeArrowheads="1"/>
          </p:cNvSpPr>
          <p:nvPr/>
        </p:nvSpPr>
        <p:spPr bwMode="auto">
          <a:xfrm>
            <a:off x="6642566" y="4350099"/>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103" name="TextBox 21"/>
          <p:cNvSpPr txBox="1">
            <a:spLocks noChangeArrowheads="1"/>
          </p:cNvSpPr>
          <p:nvPr/>
        </p:nvSpPr>
        <p:spPr bwMode="auto">
          <a:xfrm>
            <a:off x="6425773" y="2992786"/>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graphicFrame>
        <p:nvGraphicFramePr>
          <p:cNvPr id="104" name="表格 103"/>
          <p:cNvGraphicFramePr>
            <a:graphicFrameLocks noGrp="1"/>
          </p:cNvGraphicFramePr>
          <p:nvPr>
            <p:extLst>
              <p:ext uri="{D42A27DB-BD31-4B8C-83A1-F6EECF244321}">
                <p14:modId xmlns:p14="http://schemas.microsoft.com/office/powerpoint/2010/main" val="756159799"/>
              </p:ext>
            </p:extLst>
          </p:nvPr>
        </p:nvGraphicFramePr>
        <p:xfrm>
          <a:off x="9563762" y="3295974"/>
          <a:ext cx="2227880" cy="2000252"/>
        </p:xfrm>
        <a:graphic>
          <a:graphicData uri="http://schemas.openxmlformats.org/drawingml/2006/table">
            <a:tbl>
              <a:tblPr firstRow="1" bandRow="1">
                <a:tableStyleId>{16D9F66E-5EB9-4882-86FB-DCBF35E3C3E4}</a:tableStyleId>
              </a:tblPr>
              <a:tblGrid>
                <a:gridCol w="556970"/>
                <a:gridCol w="556970"/>
                <a:gridCol w="556970"/>
                <a:gridCol w="556970"/>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sp>
        <p:nvSpPr>
          <p:cNvPr id="105" name="TextBox 13"/>
          <p:cNvSpPr txBox="1">
            <a:spLocks noChangeArrowheads="1"/>
          </p:cNvSpPr>
          <p:nvPr/>
        </p:nvSpPr>
        <p:spPr bwMode="auto">
          <a:xfrm>
            <a:off x="9477254" y="2947493"/>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100</a:t>
            </a:r>
            <a:endParaRPr lang="zh-CN" altLang="en-US" sz="2000" b="1" dirty="0"/>
          </a:p>
        </p:txBody>
      </p:sp>
      <p:sp>
        <p:nvSpPr>
          <p:cNvPr id="106" name="TextBox 14"/>
          <p:cNvSpPr txBox="1">
            <a:spLocks noChangeArrowheads="1"/>
          </p:cNvSpPr>
          <p:nvPr/>
        </p:nvSpPr>
        <p:spPr bwMode="auto">
          <a:xfrm>
            <a:off x="10105904" y="2947493"/>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a:t>
            </a:r>
            <a:r>
              <a:rPr lang="en-US" altLang="zh-CN" sz="2000" b="1" dirty="0" smtClean="0"/>
              <a:t>01</a:t>
            </a:r>
            <a:endParaRPr lang="zh-CN" altLang="en-US" sz="2000" b="1" dirty="0"/>
          </a:p>
        </p:txBody>
      </p:sp>
      <p:sp>
        <p:nvSpPr>
          <p:cNvPr id="107" name="TextBox 15"/>
          <p:cNvSpPr txBox="1">
            <a:spLocks noChangeArrowheads="1"/>
          </p:cNvSpPr>
          <p:nvPr/>
        </p:nvSpPr>
        <p:spPr bwMode="auto">
          <a:xfrm>
            <a:off x="11199849" y="2947493"/>
            <a:ext cx="5984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a:t>
            </a:r>
            <a:r>
              <a:rPr lang="en-US" altLang="zh-CN" sz="2000" b="1" dirty="0" smtClean="0"/>
              <a:t>10</a:t>
            </a:r>
            <a:endParaRPr lang="zh-CN" altLang="en-US" sz="2000" b="1" dirty="0"/>
          </a:p>
        </p:txBody>
      </p:sp>
      <p:sp>
        <p:nvSpPr>
          <p:cNvPr id="108" name="TextBox 16"/>
          <p:cNvSpPr txBox="1">
            <a:spLocks noChangeArrowheads="1"/>
          </p:cNvSpPr>
          <p:nvPr/>
        </p:nvSpPr>
        <p:spPr bwMode="auto">
          <a:xfrm>
            <a:off x="10637821" y="2947493"/>
            <a:ext cx="5843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a:t>
            </a:r>
            <a:r>
              <a:rPr lang="en-US" altLang="zh-CN" sz="2000" b="1" dirty="0" smtClean="0"/>
              <a:t>11</a:t>
            </a:r>
            <a:endParaRPr lang="zh-CN" altLang="en-US" sz="2000" b="1" dirty="0"/>
          </a:p>
        </p:txBody>
      </p:sp>
      <p:sp>
        <p:nvSpPr>
          <p:cNvPr id="109" name="TextBox 34"/>
          <p:cNvSpPr txBox="1">
            <a:spLocks noChangeArrowheads="1"/>
          </p:cNvSpPr>
          <p:nvPr/>
        </p:nvSpPr>
        <p:spPr bwMode="auto">
          <a:xfrm>
            <a:off x="6424368" y="2592676"/>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mc:AlternateContent xmlns:mc="http://schemas.openxmlformats.org/markup-compatibility/2006" xmlns:a14="http://schemas.microsoft.com/office/drawing/2010/main">
        <mc:Choice Requires="a14">
          <p:sp>
            <p:nvSpPr>
              <p:cNvPr id="110" name="TextBox 109"/>
              <p:cNvSpPr txBox="1"/>
              <p:nvPr/>
            </p:nvSpPr>
            <p:spPr>
              <a:xfrm>
                <a:off x="8953392" y="5440868"/>
                <a:ext cx="104772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b="1" i="1" smtClean="0">
                              <a:latin typeface="Cambria Math"/>
                            </a:rPr>
                          </m:ctrlPr>
                        </m:accPr>
                        <m:e>
                          <m:r>
                            <a:rPr lang="en-US" altLang="zh-CN" sz="2800" b="1" i="1" smtClean="0">
                              <a:latin typeface="Cambria Math"/>
                            </a:rPr>
                            <m:t>𝑩</m:t>
                          </m:r>
                        </m:e>
                      </m:acc>
                      <m:r>
                        <a:rPr lang="en-US" altLang="zh-CN" sz="2800" b="1" i="1" smtClean="0">
                          <a:latin typeface="Cambria Math"/>
                        </a:rPr>
                        <m:t> </m:t>
                      </m:r>
                      <m:acc>
                        <m:accPr>
                          <m:chr m:val="̅"/>
                          <m:ctrlPr>
                            <a:rPr lang="en-US" altLang="zh-CN" sz="2800" b="1" i="1" smtClean="0">
                              <a:latin typeface="Cambria Math"/>
                            </a:rPr>
                          </m:ctrlPr>
                        </m:accPr>
                        <m:e>
                          <m:r>
                            <a:rPr lang="en-US" altLang="zh-CN" sz="2800" b="1" i="1" smtClean="0">
                              <a:latin typeface="Cambria Math"/>
                            </a:rPr>
                            <m:t>𝑬</m:t>
                          </m:r>
                        </m:e>
                      </m:acc>
                    </m:oMath>
                  </m:oMathPara>
                </a14:m>
                <a:endParaRPr lang="zh-CN" altLang="en-US" sz="2800" b="1" dirty="0"/>
              </a:p>
            </p:txBody>
          </p:sp>
        </mc:Choice>
        <mc:Fallback xmlns="">
          <p:sp>
            <p:nvSpPr>
              <p:cNvPr id="110" name="TextBox 109"/>
              <p:cNvSpPr txBox="1">
                <a:spLocks noRot="1" noChangeAspect="1" noMove="1" noResize="1" noEditPoints="1" noAdjustHandles="1" noChangeArrowheads="1" noChangeShapeType="1" noTextEdit="1"/>
              </p:cNvSpPr>
              <p:nvPr/>
            </p:nvSpPr>
            <p:spPr>
              <a:xfrm>
                <a:off x="8953392" y="5440868"/>
                <a:ext cx="1047723" cy="523220"/>
              </a:xfrm>
              <a:prstGeom prst="rect">
                <a:avLst/>
              </a:prstGeom>
              <a:blipFill rotWithShape="1">
                <a:blip r:embed="rId8"/>
                <a:stretch>
                  <a:fillRect/>
                </a:stretch>
              </a:blipFill>
            </p:spPr>
            <p:txBody>
              <a:bodyPr/>
              <a:lstStyle/>
              <a:p>
                <a:r>
                  <a:rPr lang="zh-CN" altLang="en-US">
                    <a:noFill/>
                  </a:rPr>
                  <a:t> </a:t>
                </a:r>
              </a:p>
            </p:txBody>
          </p:sp>
        </mc:Fallback>
      </mc:AlternateContent>
      <p:sp>
        <p:nvSpPr>
          <p:cNvPr id="66" name="TextBox 21"/>
          <p:cNvSpPr txBox="1">
            <a:spLocks noChangeArrowheads="1"/>
          </p:cNvSpPr>
          <p:nvPr/>
        </p:nvSpPr>
        <p:spPr bwMode="auto">
          <a:xfrm>
            <a:off x="6704850" y="2609684"/>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CDE</a:t>
            </a:r>
            <a:endParaRPr lang="zh-CN" altLang="en-US" sz="2000" b="1" dirty="0"/>
          </a:p>
        </p:txBody>
      </p:sp>
    </p:spTree>
    <p:extLst>
      <p:ext uri="{BB962C8B-B14F-4D97-AF65-F5344CB8AC3E}">
        <p14:creationId xmlns:p14="http://schemas.microsoft.com/office/powerpoint/2010/main" val="169708270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circle(in)">
                                      <p:cBhvr>
                                        <p:cTn id="13" dur="2000"/>
                                        <p:tgtEl>
                                          <p:spTgt spid="39"/>
                                        </p:tgtEl>
                                      </p:cBhvr>
                                    </p:animEffect>
                                  </p:childTnLst>
                                </p:cTn>
                              </p:par>
                              <p:par>
                                <p:cTn id="14" presetID="6" presetClass="entr" presetSubtype="16"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circle(in)">
                                      <p:cBhvr>
                                        <p:cTn id="16" dur="2000"/>
                                        <p:tgtEl>
                                          <p:spTgt spid="40"/>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circle(in)">
                                      <p:cBhvr>
                                        <p:cTn id="19" dur="2000"/>
                                        <p:tgtEl>
                                          <p:spTgt spid="4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circle(in)">
                                      <p:cBhvr>
                                        <p:cTn id="22" dur="2000"/>
                                        <p:tgtEl>
                                          <p:spTgt spid="4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circle(in)">
                                      <p:cBhvr>
                                        <p:cTn id="25" dur="2000"/>
                                        <p:tgtEl>
                                          <p:spTgt spid="4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circle(in)">
                                      <p:cBhvr>
                                        <p:cTn id="28" dur="2000"/>
                                        <p:tgtEl>
                                          <p:spTgt spid="44"/>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circle(in)">
                                      <p:cBhvr>
                                        <p:cTn id="31" dur="2000"/>
                                        <p:tgtEl>
                                          <p:spTgt spid="45"/>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circle(in)">
                                      <p:cBhvr>
                                        <p:cTn id="34" dur="2000"/>
                                        <p:tgtEl>
                                          <p:spTgt spid="46"/>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circle(in)">
                                      <p:cBhvr>
                                        <p:cTn id="37" dur="2000"/>
                                        <p:tgtEl>
                                          <p:spTgt spid="47"/>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circle(in)">
                                      <p:cBhvr>
                                        <p:cTn id="40" dur="2000"/>
                                        <p:tgtEl>
                                          <p:spTgt spid="48"/>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circle(in)">
                                      <p:cBhvr>
                                        <p:cTn id="43" dur="2000"/>
                                        <p:tgtEl>
                                          <p:spTgt spid="49"/>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circle(in)">
                                      <p:cBhvr>
                                        <p:cTn id="46" dur="2000"/>
                                        <p:tgtEl>
                                          <p:spTgt spid="50"/>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circle(in)">
                                      <p:cBhvr>
                                        <p:cTn id="49" dur="20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circle(in)">
                                      <p:cBhvr>
                                        <p:cTn id="54" dur="2000"/>
                                        <p:tgtEl>
                                          <p:spTgt spid="52"/>
                                        </p:tgtEl>
                                      </p:cBhvr>
                                    </p:animEffect>
                                  </p:childTnLst>
                                </p:cTn>
                              </p:par>
                              <p:par>
                                <p:cTn id="55" presetID="6" presetClass="entr" presetSubtype="16"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circle(in)">
                                      <p:cBhvr>
                                        <p:cTn id="57" dur="2000"/>
                                        <p:tgtEl>
                                          <p:spTgt spid="54"/>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circle(in)">
                                      <p:cBhvr>
                                        <p:cTn id="60" dur="2000"/>
                                        <p:tgtEl>
                                          <p:spTgt spid="55"/>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circle(in)">
                                      <p:cBhvr>
                                        <p:cTn id="63" dur="2000"/>
                                        <p:tgtEl>
                                          <p:spTgt spid="56"/>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circle(in)">
                                      <p:cBhvr>
                                        <p:cTn id="66" dur="2000"/>
                                        <p:tgtEl>
                                          <p:spTgt spid="57"/>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circle(in)">
                                      <p:cBhvr>
                                        <p:cTn id="69" dur="2000"/>
                                        <p:tgtEl>
                                          <p:spTgt spid="58"/>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circle(in)">
                                      <p:cBhvr>
                                        <p:cTn id="72" dur="2000"/>
                                        <p:tgtEl>
                                          <p:spTgt spid="59"/>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circle(in)">
                                      <p:cBhvr>
                                        <p:cTn id="75" dur="2000"/>
                                        <p:tgtEl>
                                          <p:spTgt spid="60"/>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circle(in)">
                                      <p:cBhvr>
                                        <p:cTn id="78" dur="2000"/>
                                        <p:tgtEl>
                                          <p:spTgt spid="61"/>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animEffect transition="in" filter="circle(in)">
                                      <p:cBhvr>
                                        <p:cTn id="81" dur="2000"/>
                                        <p:tgtEl>
                                          <p:spTgt spid="62"/>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circle(in)">
                                      <p:cBhvr>
                                        <p:cTn id="84" dur="2000"/>
                                        <p:tgtEl>
                                          <p:spTgt spid="63"/>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circle(in)">
                                      <p:cBhvr>
                                        <p:cTn id="87" dur="2000"/>
                                        <p:tgtEl>
                                          <p:spTgt spid="64"/>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circle(in)">
                                      <p:cBhvr>
                                        <p:cTn id="90" dur="2000"/>
                                        <p:tgtEl>
                                          <p:spTgt spid="65"/>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78"/>
                                        </p:tgtEl>
                                        <p:attrNameLst>
                                          <p:attrName>style.visibility</p:attrName>
                                        </p:attrNameLst>
                                      </p:cBhvr>
                                      <p:to>
                                        <p:strVal val="visible"/>
                                      </p:to>
                                    </p:set>
                                    <p:animEffect transition="in" filter="fade">
                                      <p:cBhvr>
                                        <p:cTn id="95" dur="1000"/>
                                        <p:tgtEl>
                                          <p:spTgt spid="78"/>
                                        </p:tgtEl>
                                      </p:cBhvr>
                                    </p:animEffect>
                                    <p:anim calcmode="lin" valueType="num">
                                      <p:cBhvr>
                                        <p:cTn id="96" dur="1000" fill="hold"/>
                                        <p:tgtEl>
                                          <p:spTgt spid="78"/>
                                        </p:tgtEl>
                                        <p:attrNameLst>
                                          <p:attrName>ppt_x</p:attrName>
                                        </p:attrNameLst>
                                      </p:cBhvr>
                                      <p:tavLst>
                                        <p:tav tm="0">
                                          <p:val>
                                            <p:strVal val="#ppt_x"/>
                                          </p:val>
                                        </p:tav>
                                        <p:tav tm="100000">
                                          <p:val>
                                            <p:strVal val="#ppt_x"/>
                                          </p:val>
                                        </p:tav>
                                      </p:tavLst>
                                    </p:anim>
                                    <p:anim calcmode="lin" valueType="num">
                                      <p:cBhvr>
                                        <p:cTn id="97" dur="1000" fill="hold"/>
                                        <p:tgtEl>
                                          <p:spTgt spid="78"/>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94"/>
                                        </p:tgtEl>
                                        <p:attrNameLst>
                                          <p:attrName>style.visibility</p:attrName>
                                        </p:attrNameLst>
                                      </p:cBhvr>
                                      <p:to>
                                        <p:strVal val="visible"/>
                                      </p:to>
                                    </p:set>
                                    <p:animEffect transition="in" filter="fade">
                                      <p:cBhvr>
                                        <p:cTn id="100" dur="1000"/>
                                        <p:tgtEl>
                                          <p:spTgt spid="94"/>
                                        </p:tgtEl>
                                      </p:cBhvr>
                                    </p:animEffect>
                                    <p:anim calcmode="lin" valueType="num">
                                      <p:cBhvr>
                                        <p:cTn id="101" dur="1000" fill="hold"/>
                                        <p:tgtEl>
                                          <p:spTgt spid="94"/>
                                        </p:tgtEl>
                                        <p:attrNameLst>
                                          <p:attrName>ppt_x</p:attrName>
                                        </p:attrNameLst>
                                      </p:cBhvr>
                                      <p:tavLst>
                                        <p:tav tm="0">
                                          <p:val>
                                            <p:strVal val="#ppt_x"/>
                                          </p:val>
                                        </p:tav>
                                        <p:tav tm="100000">
                                          <p:val>
                                            <p:strVal val="#ppt_x"/>
                                          </p:val>
                                        </p:tav>
                                      </p:tavLst>
                                    </p:anim>
                                    <p:anim calcmode="lin" valueType="num">
                                      <p:cBhvr>
                                        <p:cTn id="102" dur="1000" fill="hold"/>
                                        <p:tgtEl>
                                          <p:spTgt spid="9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95"/>
                                        </p:tgtEl>
                                        <p:attrNameLst>
                                          <p:attrName>style.visibility</p:attrName>
                                        </p:attrNameLst>
                                      </p:cBhvr>
                                      <p:to>
                                        <p:strVal val="visible"/>
                                      </p:to>
                                    </p:set>
                                    <p:animEffect transition="in" filter="fade">
                                      <p:cBhvr>
                                        <p:cTn id="105" dur="1000"/>
                                        <p:tgtEl>
                                          <p:spTgt spid="95"/>
                                        </p:tgtEl>
                                      </p:cBhvr>
                                    </p:animEffect>
                                    <p:anim calcmode="lin" valueType="num">
                                      <p:cBhvr>
                                        <p:cTn id="106" dur="1000" fill="hold"/>
                                        <p:tgtEl>
                                          <p:spTgt spid="95"/>
                                        </p:tgtEl>
                                        <p:attrNameLst>
                                          <p:attrName>ppt_x</p:attrName>
                                        </p:attrNameLst>
                                      </p:cBhvr>
                                      <p:tavLst>
                                        <p:tav tm="0">
                                          <p:val>
                                            <p:strVal val="#ppt_x"/>
                                          </p:val>
                                        </p:tav>
                                        <p:tav tm="100000">
                                          <p:val>
                                            <p:strVal val="#ppt_x"/>
                                          </p:val>
                                        </p:tav>
                                      </p:tavLst>
                                    </p:anim>
                                    <p:anim calcmode="lin" valueType="num">
                                      <p:cBhvr>
                                        <p:cTn id="107" dur="1000" fill="hold"/>
                                        <p:tgtEl>
                                          <p:spTgt spid="95"/>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fade">
                                      <p:cBhvr>
                                        <p:cTn id="110" dur="1000"/>
                                        <p:tgtEl>
                                          <p:spTgt spid="96"/>
                                        </p:tgtEl>
                                      </p:cBhvr>
                                    </p:animEffect>
                                    <p:anim calcmode="lin" valueType="num">
                                      <p:cBhvr>
                                        <p:cTn id="111" dur="1000" fill="hold"/>
                                        <p:tgtEl>
                                          <p:spTgt spid="96"/>
                                        </p:tgtEl>
                                        <p:attrNameLst>
                                          <p:attrName>ppt_x</p:attrName>
                                        </p:attrNameLst>
                                      </p:cBhvr>
                                      <p:tavLst>
                                        <p:tav tm="0">
                                          <p:val>
                                            <p:strVal val="#ppt_x"/>
                                          </p:val>
                                        </p:tav>
                                        <p:tav tm="100000">
                                          <p:val>
                                            <p:strVal val="#ppt_x"/>
                                          </p:val>
                                        </p:tav>
                                      </p:tavLst>
                                    </p:anim>
                                    <p:anim calcmode="lin" valueType="num">
                                      <p:cBhvr>
                                        <p:cTn id="112" dur="1000" fill="hold"/>
                                        <p:tgtEl>
                                          <p:spTgt spid="96"/>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97"/>
                                        </p:tgtEl>
                                        <p:attrNameLst>
                                          <p:attrName>style.visibility</p:attrName>
                                        </p:attrNameLst>
                                      </p:cBhvr>
                                      <p:to>
                                        <p:strVal val="visible"/>
                                      </p:to>
                                    </p:set>
                                    <p:animEffect transition="in" filter="fade">
                                      <p:cBhvr>
                                        <p:cTn id="115" dur="1000"/>
                                        <p:tgtEl>
                                          <p:spTgt spid="97"/>
                                        </p:tgtEl>
                                      </p:cBhvr>
                                    </p:animEffect>
                                    <p:anim calcmode="lin" valueType="num">
                                      <p:cBhvr>
                                        <p:cTn id="116" dur="1000" fill="hold"/>
                                        <p:tgtEl>
                                          <p:spTgt spid="97"/>
                                        </p:tgtEl>
                                        <p:attrNameLst>
                                          <p:attrName>ppt_x</p:attrName>
                                        </p:attrNameLst>
                                      </p:cBhvr>
                                      <p:tavLst>
                                        <p:tav tm="0">
                                          <p:val>
                                            <p:strVal val="#ppt_x"/>
                                          </p:val>
                                        </p:tav>
                                        <p:tav tm="100000">
                                          <p:val>
                                            <p:strVal val="#ppt_x"/>
                                          </p:val>
                                        </p:tav>
                                      </p:tavLst>
                                    </p:anim>
                                    <p:anim calcmode="lin" valueType="num">
                                      <p:cBhvr>
                                        <p:cTn id="117" dur="1000" fill="hold"/>
                                        <p:tgtEl>
                                          <p:spTgt spid="97"/>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98"/>
                                        </p:tgtEl>
                                        <p:attrNameLst>
                                          <p:attrName>style.visibility</p:attrName>
                                        </p:attrNameLst>
                                      </p:cBhvr>
                                      <p:to>
                                        <p:strVal val="visible"/>
                                      </p:to>
                                    </p:set>
                                    <p:animEffect transition="in" filter="fade">
                                      <p:cBhvr>
                                        <p:cTn id="120" dur="1000"/>
                                        <p:tgtEl>
                                          <p:spTgt spid="98"/>
                                        </p:tgtEl>
                                      </p:cBhvr>
                                    </p:animEffect>
                                    <p:anim calcmode="lin" valueType="num">
                                      <p:cBhvr>
                                        <p:cTn id="121" dur="1000" fill="hold"/>
                                        <p:tgtEl>
                                          <p:spTgt spid="98"/>
                                        </p:tgtEl>
                                        <p:attrNameLst>
                                          <p:attrName>ppt_x</p:attrName>
                                        </p:attrNameLst>
                                      </p:cBhvr>
                                      <p:tavLst>
                                        <p:tav tm="0">
                                          <p:val>
                                            <p:strVal val="#ppt_x"/>
                                          </p:val>
                                        </p:tav>
                                        <p:tav tm="100000">
                                          <p:val>
                                            <p:strVal val="#ppt_x"/>
                                          </p:val>
                                        </p:tav>
                                      </p:tavLst>
                                    </p:anim>
                                    <p:anim calcmode="lin" valueType="num">
                                      <p:cBhvr>
                                        <p:cTn id="122" dur="1000" fill="hold"/>
                                        <p:tgtEl>
                                          <p:spTgt spid="9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99"/>
                                        </p:tgtEl>
                                        <p:attrNameLst>
                                          <p:attrName>style.visibility</p:attrName>
                                        </p:attrNameLst>
                                      </p:cBhvr>
                                      <p:to>
                                        <p:strVal val="visible"/>
                                      </p:to>
                                    </p:set>
                                    <p:animEffect transition="in" filter="fade">
                                      <p:cBhvr>
                                        <p:cTn id="125" dur="1000"/>
                                        <p:tgtEl>
                                          <p:spTgt spid="99"/>
                                        </p:tgtEl>
                                      </p:cBhvr>
                                    </p:animEffect>
                                    <p:anim calcmode="lin" valueType="num">
                                      <p:cBhvr>
                                        <p:cTn id="126" dur="1000" fill="hold"/>
                                        <p:tgtEl>
                                          <p:spTgt spid="99"/>
                                        </p:tgtEl>
                                        <p:attrNameLst>
                                          <p:attrName>ppt_x</p:attrName>
                                        </p:attrNameLst>
                                      </p:cBhvr>
                                      <p:tavLst>
                                        <p:tav tm="0">
                                          <p:val>
                                            <p:strVal val="#ppt_x"/>
                                          </p:val>
                                        </p:tav>
                                        <p:tav tm="100000">
                                          <p:val>
                                            <p:strVal val="#ppt_x"/>
                                          </p:val>
                                        </p:tav>
                                      </p:tavLst>
                                    </p:anim>
                                    <p:anim calcmode="lin" valueType="num">
                                      <p:cBhvr>
                                        <p:cTn id="127" dur="1000" fill="hold"/>
                                        <p:tgtEl>
                                          <p:spTgt spid="99"/>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100"/>
                                        </p:tgtEl>
                                        <p:attrNameLst>
                                          <p:attrName>style.visibility</p:attrName>
                                        </p:attrNameLst>
                                      </p:cBhvr>
                                      <p:to>
                                        <p:strVal val="visible"/>
                                      </p:to>
                                    </p:set>
                                    <p:animEffect transition="in" filter="fade">
                                      <p:cBhvr>
                                        <p:cTn id="130" dur="1000"/>
                                        <p:tgtEl>
                                          <p:spTgt spid="100"/>
                                        </p:tgtEl>
                                      </p:cBhvr>
                                    </p:animEffect>
                                    <p:anim calcmode="lin" valueType="num">
                                      <p:cBhvr>
                                        <p:cTn id="131" dur="1000" fill="hold"/>
                                        <p:tgtEl>
                                          <p:spTgt spid="100"/>
                                        </p:tgtEl>
                                        <p:attrNameLst>
                                          <p:attrName>ppt_x</p:attrName>
                                        </p:attrNameLst>
                                      </p:cBhvr>
                                      <p:tavLst>
                                        <p:tav tm="0">
                                          <p:val>
                                            <p:strVal val="#ppt_x"/>
                                          </p:val>
                                        </p:tav>
                                        <p:tav tm="100000">
                                          <p:val>
                                            <p:strVal val="#ppt_x"/>
                                          </p:val>
                                        </p:tav>
                                      </p:tavLst>
                                    </p:anim>
                                    <p:anim calcmode="lin" valueType="num">
                                      <p:cBhvr>
                                        <p:cTn id="132" dur="1000" fill="hold"/>
                                        <p:tgtEl>
                                          <p:spTgt spid="100"/>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101"/>
                                        </p:tgtEl>
                                        <p:attrNameLst>
                                          <p:attrName>style.visibility</p:attrName>
                                        </p:attrNameLst>
                                      </p:cBhvr>
                                      <p:to>
                                        <p:strVal val="visible"/>
                                      </p:to>
                                    </p:set>
                                    <p:animEffect transition="in" filter="fade">
                                      <p:cBhvr>
                                        <p:cTn id="135" dur="1000"/>
                                        <p:tgtEl>
                                          <p:spTgt spid="101"/>
                                        </p:tgtEl>
                                      </p:cBhvr>
                                    </p:animEffect>
                                    <p:anim calcmode="lin" valueType="num">
                                      <p:cBhvr>
                                        <p:cTn id="136" dur="1000" fill="hold"/>
                                        <p:tgtEl>
                                          <p:spTgt spid="101"/>
                                        </p:tgtEl>
                                        <p:attrNameLst>
                                          <p:attrName>ppt_x</p:attrName>
                                        </p:attrNameLst>
                                      </p:cBhvr>
                                      <p:tavLst>
                                        <p:tav tm="0">
                                          <p:val>
                                            <p:strVal val="#ppt_x"/>
                                          </p:val>
                                        </p:tav>
                                        <p:tav tm="100000">
                                          <p:val>
                                            <p:strVal val="#ppt_x"/>
                                          </p:val>
                                        </p:tav>
                                      </p:tavLst>
                                    </p:anim>
                                    <p:anim calcmode="lin" valueType="num">
                                      <p:cBhvr>
                                        <p:cTn id="137" dur="1000" fill="hold"/>
                                        <p:tgtEl>
                                          <p:spTgt spid="101"/>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02"/>
                                        </p:tgtEl>
                                        <p:attrNameLst>
                                          <p:attrName>style.visibility</p:attrName>
                                        </p:attrNameLst>
                                      </p:cBhvr>
                                      <p:to>
                                        <p:strVal val="visible"/>
                                      </p:to>
                                    </p:set>
                                    <p:animEffect transition="in" filter="fade">
                                      <p:cBhvr>
                                        <p:cTn id="140" dur="1000"/>
                                        <p:tgtEl>
                                          <p:spTgt spid="102"/>
                                        </p:tgtEl>
                                      </p:cBhvr>
                                    </p:animEffect>
                                    <p:anim calcmode="lin" valueType="num">
                                      <p:cBhvr>
                                        <p:cTn id="141" dur="1000" fill="hold"/>
                                        <p:tgtEl>
                                          <p:spTgt spid="102"/>
                                        </p:tgtEl>
                                        <p:attrNameLst>
                                          <p:attrName>ppt_x</p:attrName>
                                        </p:attrNameLst>
                                      </p:cBhvr>
                                      <p:tavLst>
                                        <p:tav tm="0">
                                          <p:val>
                                            <p:strVal val="#ppt_x"/>
                                          </p:val>
                                        </p:tav>
                                        <p:tav tm="100000">
                                          <p:val>
                                            <p:strVal val="#ppt_x"/>
                                          </p:val>
                                        </p:tav>
                                      </p:tavLst>
                                    </p:anim>
                                    <p:anim calcmode="lin" valueType="num">
                                      <p:cBhvr>
                                        <p:cTn id="142" dur="1000" fill="hold"/>
                                        <p:tgtEl>
                                          <p:spTgt spid="102"/>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fade">
                                      <p:cBhvr>
                                        <p:cTn id="145" dur="1000"/>
                                        <p:tgtEl>
                                          <p:spTgt spid="103"/>
                                        </p:tgtEl>
                                      </p:cBhvr>
                                    </p:animEffect>
                                    <p:anim calcmode="lin" valueType="num">
                                      <p:cBhvr>
                                        <p:cTn id="146" dur="1000" fill="hold"/>
                                        <p:tgtEl>
                                          <p:spTgt spid="103"/>
                                        </p:tgtEl>
                                        <p:attrNameLst>
                                          <p:attrName>ppt_x</p:attrName>
                                        </p:attrNameLst>
                                      </p:cBhvr>
                                      <p:tavLst>
                                        <p:tav tm="0">
                                          <p:val>
                                            <p:strVal val="#ppt_x"/>
                                          </p:val>
                                        </p:tav>
                                        <p:tav tm="100000">
                                          <p:val>
                                            <p:strVal val="#ppt_x"/>
                                          </p:val>
                                        </p:tav>
                                      </p:tavLst>
                                    </p:anim>
                                    <p:anim calcmode="lin" valueType="num">
                                      <p:cBhvr>
                                        <p:cTn id="147" dur="1000" fill="hold"/>
                                        <p:tgtEl>
                                          <p:spTgt spid="103"/>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104"/>
                                        </p:tgtEl>
                                        <p:attrNameLst>
                                          <p:attrName>style.visibility</p:attrName>
                                        </p:attrNameLst>
                                      </p:cBhvr>
                                      <p:to>
                                        <p:strVal val="visible"/>
                                      </p:to>
                                    </p:set>
                                    <p:animEffect transition="in" filter="fade">
                                      <p:cBhvr>
                                        <p:cTn id="150" dur="1000"/>
                                        <p:tgtEl>
                                          <p:spTgt spid="104"/>
                                        </p:tgtEl>
                                      </p:cBhvr>
                                    </p:animEffect>
                                    <p:anim calcmode="lin" valueType="num">
                                      <p:cBhvr>
                                        <p:cTn id="151" dur="1000" fill="hold"/>
                                        <p:tgtEl>
                                          <p:spTgt spid="104"/>
                                        </p:tgtEl>
                                        <p:attrNameLst>
                                          <p:attrName>ppt_x</p:attrName>
                                        </p:attrNameLst>
                                      </p:cBhvr>
                                      <p:tavLst>
                                        <p:tav tm="0">
                                          <p:val>
                                            <p:strVal val="#ppt_x"/>
                                          </p:val>
                                        </p:tav>
                                        <p:tav tm="100000">
                                          <p:val>
                                            <p:strVal val="#ppt_x"/>
                                          </p:val>
                                        </p:tav>
                                      </p:tavLst>
                                    </p:anim>
                                    <p:anim calcmode="lin" valueType="num">
                                      <p:cBhvr>
                                        <p:cTn id="152" dur="1000" fill="hold"/>
                                        <p:tgtEl>
                                          <p:spTgt spid="104"/>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105"/>
                                        </p:tgtEl>
                                        <p:attrNameLst>
                                          <p:attrName>style.visibility</p:attrName>
                                        </p:attrNameLst>
                                      </p:cBhvr>
                                      <p:to>
                                        <p:strVal val="visible"/>
                                      </p:to>
                                    </p:set>
                                    <p:animEffect transition="in" filter="fade">
                                      <p:cBhvr>
                                        <p:cTn id="155" dur="1000"/>
                                        <p:tgtEl>
                                          <p:spTgt spid="105"/>
                                        </p:tgtEl>
                                      </p:cBhvr>
                                    </p:animEffect>
                                    <p:anim calcmode="lin" valueType="num">
                                      <p:cBhvr>
                                        <p:cTn id="156" dur="1000" fill="hold"/>
                                        <p:tgtEl>
                                          <p:spTgt spid="105"/>
                                        </p:tgtEl>
                                        <p:attrNameLst>
                                          <p:attrName>ppt_x</p:attrName>
                                        </p:attrNameLst>
                                      </p:cBhvr>
                                      <p:tavLst>
                                        <p:tav tm="0">
                                          <p:val>
                                            <p:strVal val="#ppt_x"/>
                                          </p:val>
                                        </p:tav>
                                        <p:tav tm="100000">
                                          <p:val>
                                            <p:strVal val="#ppt_x"/>
                                          </p:val>
                                        </p:tav>
                                      </p:tavLst>
                                    </p:anim>
                                    <p:anim calcmode="lin" valueType="num">
                                      <p:cBhvr>
                                        <p:cTn id="157" dur="1000" fill="hold"/>
                                        <p:tgtEl>
                                          <p:spTgt spid="105"/>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106"/>
                                        </p:tgtEl>
                                        <p:attrNameLst>
                                          <p:attrName>style.visibility</p:attrName>
                                        </p:attrNameLst>
                                      </p:cBhvr>
                                      <p:to>
                                        <p:strVal val="visible"/>
                                      </p:to>
                                    </p:set>
                                    <p:animEffect transition="in" filter="fade">
                                      <p:cBhvr>
                                        <p:cTn id="160" dur="1000"/>
                                        <p:tgtEl>
                                          <p:spTgt spid="106"/>
                                        </p:tgtEl>
                                      </p:cBhvr>
                                    </p:animEffect>
                                    <p:anim calcmode="lin" valueType="num">
                                      <p:cBhvr>
                                        <p:cTn id="161" dur="1000" fill="hold"/>
                                        <p:tgtEl>
                                          <p:spTgt spid="106"/>
                                        </p:tgtEl>
                                        <p:attrNameLst>
                                          <p:attrName>ppt_x</p:attrName>
                                        </p:attrNameLst>
                                      </p:cBhvr>
                                      <p:tavLst>
                                        <p:tav tm="0">
                                          <p:val>
                                            <p:strVal val="#ppt_x"/>
                                          </p:val>
                                        </p:tav>
                                        <p:tav tm="100000">
                                          <p:val>
                                            <p:strVal val="#ppt_x"/>
                                          </p:val>
                                        </p:tav>
                                      </p:tavLst>
                                    </p:anim>
                                    <p:anim calcmode="lin" valueType="num">
                                      <p:cBhvr>
                                        <p:cTn id="162" dur="1000" fill="hold"/>
                                        <p:tgtEl>
                                          <p:spTgt spid="106"/>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107"/>
                                        </p:tgtEl>
                                        <p:attrNameLst>
                                          <p:attrName>style.visibility</p:attrName>
                                        </p:attrNameLst>
                                      </p:cBhvr>
                                      <p:to>
                                        <p:strVal val="visible"/>
                                      </p:to>
                                    </p:set>
                                    <p:animEffect transition="in" filter="fade">
                                      <p:cBhvr>
                                        <p:cTn id="165" dur="1000"/>
                                        <p:tgtEl>
                                          <p:spTgt spid="107"/>
                                        </p:tgtEl>
                                      </p:cBhvr>
                                    </p:animEffect>
                                    <p:anim calcmode="lin" valueType="num">
                                      <p:cBhvr>
                                        <p:cTn id="166" dur="1000" fill="hold"/>
                                        <p:tgtEl>
                                          <p:spTgt spid="107"/>
                                        </p:tgtEl>
                                        <p:attrNameLst>
                                          <p:attrName>ppt_x</p:attrName>
                                        </p:attrNameLst>
                                      </p:cBhvr>
                                      <p:tavLst>
                                        <p:tav tm="0">
                                          <p:val>
                                            <p:strVal val="#ppt_x"/>
                                          </p:val>
                                        </p:tav>
                                        <p:tav tm="100000">
                                          <p:val>
                                            <p:strVal val="#ppt_x"/>
                                          </p:val>
                                        </p:tav>
                                      </p:tavLst>
                                    </p:anim>
                                    <p:anim calcmode="lin" valueType="num">
                                      <p:cBhvr>
                                        <p:cTn id="167" dur="1000" fill="hold"/>
                                        <p:tgtEl>
                                          <p:spTgt spid="107"/>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108"/>
                                        </p:tgtEl>
                                        <p:attrNameLst>
                                          <p:attrName>style.visibility</p:attrName>
                                        </p:attrNameLst>
                                      </p:cBhvr>
                                      <p:to>
                                        <p:strVal val="visible"/>
                                      </p:to>
                                    </p:set>
                                    <p:animEffect transition="in" filter="fade">
                                      <p:cBhvr>
                                        <p:cTn id="170" dur="1000"/>
                                        <p:tgtEl>
                                          <p:spTgt spid="108"/>
                                        </p:tgtEl>
                                      </p:cBhvr>
                                    </p:animEffect>
                                    <p:anim calcmode="lin" valueType="num">
                                      <p:cBhvr>
                                        <p:cTn id="171" dur="1000" fill="hold"/>
                                        <p:tgtEl>
                                          <p:spTgt spid="108"/>
                                        </p:tgtEl>
                                        <p:attrNameLst>
                                          <p:attrName>ppt_x</p:attrName>
                                        </p:attrNameLst>
                                      </p:cBhvr>
                                      <p:tavLst>
                                        <p:tav tm="0">
                                          <p:val>
                                            <p:strVal val="#ppt_x"/>
                                          </p:val>
                                        </p:tav>
                                        <p:tav tm="100000">
                                          <p:val>
                                            <p:strVal val="#ppt_x"/>
                                          </p:val>
                                        </p:tav>
                                      </p:tavLst>
                                    </p:anim>
                                    <p:anim calcmode="lin" valueType="num">
                                      <p:cBhvr>
                                        <p:cTn id="172" dur="1000" fill="hold"/>
                                        <p:tgtEl>
                                          <p:spTgt spid="108"/>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109"/>
                                        </p:tgtEl>
                                        <p:attrNameLst>
                                          <p:attrName>style.visibility</p:attrName>
                                        </p:attrNameLst>
                                      </p:cBhvr>
                                      <p:to>
                                        <p:strVal val="visible"/>
                                      </p:to>
                                    </p:set>
                                    <p:animEffect transition="in" filter="fade">
                                      <p:cBhvr>
                                        <p:cTn id="175" dur="1000"/>
                                        <p:tgtEl>
                                          <p:spTgt spid="109"/>
                                        </p:tgtEl>
                                      </p:cBhvr>
                                    </p:animEffect>
                                    <p:anim calcmode="lin" valueType="num">
                                      <p:cBhvr>
                                        <p:cTn id="176" dur="1000" fill="hold"/>
                                        <p:tgtEl>
                                          <p:spTgt spid="109"/>
                                        </p:tgtEl>
                                        <p:attrNameLst>
                                          <p:attrName>ppt_x</p:attrName>
                                        </p:attrNameLst>
                                      </p:cBhvr>
                                      <p:tavLst>
                                        <p:tav tm="0">
                                          <p:val>
                                            <p:strVal val="#ppt_x"/>
                                          </p:val>
                                        </p:tav>
                                        <p:tav tm="100000">
                                          <p:val>
                                            <p:strVal val="#ppt_x"/>
                                          </p:val>
                                        </p:tav>
                                      </p:tavLst>
                                    </p:anim>
                                    <p:anim calcmode="lin" valueType="num">
                                      <p:cBhvr>
                                        <p:cTn id="177" dur="1000" fill="hold"/>
                                        <p:tgtEl>
                                          <p:spTgt spid="109"/>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66"/>
                                        </p:tgtEl>
                                        <p:attrNameLst>
                                          <p:attrName>style.visibility</p:attrName>
                                        </p:attrNameLst>
                                      </p:cBhvr>
                                      <p:to>
                                        <p:strVal val="visible"/>
                                      </p:to>
                                    </p:set>
                                    <p:animEffect transition="in" filter="fade">
                                      <p:cBhvr>
                                        <p:cTn id="180" dur="1000"/>
                                        <p:tgtEl>
                                          <p:spTgt spid="66"/>
                                        </p:tgtEl>
                                      </p:cBhvr>
                                    </p:animEffect>
                                    <p:anim calcmode="lin" valueType="num">
                                      <p:cBhvr>
                                        <p:cTn id="181" dur="1000" fill="hold"/>
                                        <p:tgtEl>
                                          <p:spTgt spid="66"/>
                                        </p:tgtEl>
                                        <p:attrNameLst>
                                          <p:attrName>ppt_x</p:attrName>
                                        </p:attrNameLst>
                                      </p:cBhvr>
                                      <p:tavLst>
                                        <p:tav tm="0">
                                          <p:val>
                                            <p:strVal val="#ppt_x"/>
                                          </p:val>
                                        </p:tav>
                                        <p:tav tm="100000">
                                          <p:val>
                                            <p:strVal val="#ppt_x"/>
                                          </p:val>
                                        </p:tav>
                                      </p:tavLst>
                                    </p:anim>
                                    <p:anim calcmode="lin" valueType="num">
                                      <p:cBhvr>
                                        <p:cTn id="18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16"/>
                                        </p:tgtEl>
                                        <p:attrNameLst>
                                          <p:attrName>style.visibility</p:attrName>
                                        </p:attrNameLst>
                                      </p:cBhvr>
                                      <p:to>
                                        <p:strVal val="visible"/>
                                      </p:to>
                                    </p:set>
                                    <p:anim calcmode="lin" valueType="num">
                                      <p:cBhvr additive="base">
                                        <p:cTn id="187" dur="500" fill="hold"/>
                                        <p:tgtEl>
                                          <p:spTgt spid="16"/>
                                        </p:tgtEl>
                                        <p:attrNameLst>
                                          <p:attrName>ppt_x</p:attrName>
                                        </p:attrNameLst>
                                      </p:cBhvr>
                                      <p:tavLst>
                                        <p:tav tm="0">
                                          <p:val>
                                            <p:strVal val="#ppt_x"/>
                                          </p:val>
                                        </p:tav>
                                        <p:tav tm="100000">
                                          <p:val>
                                            <p:strVal val="#ppt_x"/>
                                          </p:val>
                                        </p:tav>
                                      </p:tavLst>
                                    </p:anim>
                                    <p:anim calcmode="lin" valueType="num">
                                      <p:cBhvr additive="base">
                                        <p:cTn id="18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nodeType="clickEffect">
                                  <p:stCondLst>
                                    <p:cond delay="0"/>
                                  </p:stCondLst>
                                  <p:childTnLst>
                                    <p:set>
                                      <p:cBhvr>
                                        <p:cTn id="192" dur="1" fill="hold">
                                          <p:stCondLst>
                                            <p:cond delay="0"/>
                                          </p:stCondLst>
                                        </p:cTn>
                                        <p:tgtEl>
                                          <p:spTgt spid="19"/>
                                        </p:tgtEl>
                                        <p:attrNameLst>
                                          <p:attrName>style.visibility</p:attrName>
                                        </p:attrNameLst>
                                      </p:cBhvr>
                                      <p:to>
                                        <p:strVal val="visible"/>
                                      </p:to>
                                    </p:set>
                                    <p:anim calcmode="lin" valueType="num">
                                      <p:cBhvr additive="base">
                                        <p:cTn id="193" dur="500" fill="hold"/>
                                        <p:tgtEl>
                                          <p:spTgt spid="19"/>
                                        </p:tgtEl>
                                        <p:attrNameLst>
                                          <p:attrName>ppt_x</p:attrName>
                                        </p:attrNameLst>
                                      </p:cBhvr>
                                      <p:tavLst>
                                        <p:tav tm="0">
                                          <p:val>
                                            <p:strVal val="#ppt_x"/>
                                          </p:val>
                                        </p:tav>
                                        <p:tav tm="100000">
                                          <p:val>
                                            <p:strVal val="#ppt_x"/>
                                          </p:val>
                                        </p:tav>
                                      </p:tavLst>
                                    </p:anim>
                                    <p:anim calcmode="lin" valueType="num">
                                      <p:cBhvr additive="base">
                                        <p:cTn id="19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110"/>
                                        </p:tgtEl>
                                        <p:attrNameLst>
                                          <p:attrName>style.visibility</p:attrName>
                                        </p:attrNameLst>
                                      </p:cBhvr>
                                      <p:to>
                                        <p:strVal val="visible"/>
                                      </p:to>
                                    </p:set>
                                    <p:anim calcmode="lin" valueType="num">
                                      <p:cBhvr additive="base">
                                        <p:cTn id="199" dur="500" fill="hold"/>
                                        <p:tgtEl>
                                          <p:spTgt spid="110"/>
                                        </p:tgtEl>
                                        <p:attrNameLst>
                                          <p:attrName>ppt_x</p:attrName>
                                        </p:attrNameLst>
                                      </p:cBhvr>
                                      <p:tavLst>
                                        <p:tav tm="0">
                                          <p:val>
                                            <p:strVal val="#ppt_x"/>
                                          </p:val>
                                        </p:tav>
                                        <p:tav tm="100000">
                                          <p:val>
                                            <p:strVal val="#ppt_x"/>
                                          </p:val>
                                        </p:tav>
                                      </p:tavLst>
                                    </p:anim>
                                    <p:anim calcmode="lin" valueType="num">
                                      <p:cBhvr additive="base">
                                        <p:cTn id="200"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7" grpId="0"/>
      <p:bldP spid="48" grpId="0"/>
      <p:bldP spid="49" grpId="0"/>
      <p:bldP spid="50" grpId="0"/>
      <p:bldP spid="51" grpId="0"/>
      <p:bldP spid="55" grpId="0"/>
      <p:bldP spid="56" grpId="0"/>
      <p:bldP spid="57" grpId="0"/>
      <p:bldP spid="58" grpId="0"/>
      <p:bldP spid="59" grpId="0"/>
      <p:bldP spid="60" grpId="0"/>
      <p:bldP spid="61" grpId="0"/>
      <p:bldP spid="62" grpId="0"/>
      <p:bldP spid="63" grpId="0"/>
      <p:bldP spid="64" grpId="0"/>
      <p:bldP spid="65" grpId="0"/>
      <p:bldP spid="79" grpId="0"/>
      <p:bldP spid="95" grpId="0"/>
      <p:bldP spid="96" grpId="0"/>
      <p:bldP spid="97" grpId="0"/>
      <p:bldP spid="98" grpId="0"/>
      <p:bldP spid="99" grpId="0"/>
      <p:bldP spid="100" grpId="0"/>
      <p:bldP spid="101" grpId="0"/>
      <p:bldP spid="102" grpId="0"/>
      <p:bldP spid="103" grpId="0"/>
      <p:bldP spid="105" grpId="0"/>
      <p:bldP spid="106" grpId="0"/>
      <p:bldP spid="107" grpId="0"/>
      <p:bldP spid="108" grpId="0"/>
      <p:bldP spid="109" grpId="0"/>
      <p:bldP spid="110" grpId="0"/>
      <p:bldP spid="6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119</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标题 2"/>
          <p:cNvSpPr>
            <a:spLocks noGrp="1"/>
          </p:cNvSpPr>
          <p:nvPr>
            <p:ph type="title"/>
          </p:nvPr>
        </p:nvSpPr>
        <p:spPr>
          <a:xfrm>
            <a:off x="2321725" y="97943"/>
            <a:ext cx="7333552" cy="732155"/>
          </a:xfrm>
        </p:spPr>
        <p:txBody>
          <a:bodyPr>
            <a:normAutofit/>
          </a:bodyPr>
          <a:lstStyle/>
          <a:p>
            <a:r>
              <a:rPr lang="zh-CN" altLang="en-US" sz="3200" dirty="0">
                <a:effectLst>
                  <a:outerShdw blurRad="38100" dist="38100" dir="2700000" algn="tl">
                    <a:srgbClr val="000000">
                      <a:alpha val="43137"/>
                    </a:srgbClr>
                  </a:outerShdw>
                </a:effectLst>
              </a:rPr>
              <a:t>卡诺图</a:t>
            </a:r>
            <a:r>
              <a:rPr lang="zh-CN" altLang="en-US" sz="3200" dirty="0" smtClean="0">
                <a:effectLst>
                  <a:outerShdw blurRad="38100" dist="38100" dir="2700000" algn="tl">
                    <a:srgbClr val="000000">
                      <a:alpha val="43137"/>
                    </a:srgbClr>
                  </a:outerShdw>
                </a:effectLst>
              </a:rPr>
              <a:t>化简法          </a:t>
            </a:r>
            <a:r>
              <a:rPr lang="en-US" altLang="zh-CN" sz="2400" dirty="0" smtClean="0">
                <a:solidFill>
                  <a:srgbClr val="FF0000"/>
                </a:solidFill>
              </a:rPr>
              <a:t>4</a:t>
            </a:r>
            <a:r>
              <a:rPr lang="zh-CN" altLang="en-US" sz="2400" dirty="0">
                <a:solidFill>
                  <a:srgbClr val="FF0000"/>
                </a:solidFill>
              </a:rPr>
              <a:t>、利用卡诺图消去变量</a:t>
            </a:r>
            <a:endParaRPr lang="zh-CN" altLang="en-US" dirty="0">
              <a:solidFill>
                <a:srgbClr val="FF0000"/>
              </a:solidFill>
              <a:effectLst>
                <a:outerShdw blurRad="38100" dist="38100" dir="2700000" algn="tl">
                  <a:srgbClr val="000000">
                    <a:alpha val="43137"/>
                  </a:srgbClr>
                </a:outerShdw>
              </a:effectLst>
            </a:endParaRPr>
          </a:p>
        </p:txBody>
      </p:sp>
      <p:sp>
        <p:nvSpPr>
          <p:cNvPr id="36" name="文本框 52"/>
          <p:cNvSpPr txBox="1"/>
          <p:nvPr/>
        </p:nvSpPr>
        <p:spPr>
          <a:xfrm>
            <a:off x="570271" y="1063927"/>
            <a:ext cx="11051458" cy="1135054"/>
          </a:xfrm>
          <a:prstGeom prst="rect">
            <a:avLst/>
          </a:prstGeom>
          <a:noFill/>
        </p:spPr>
        <p:txBody>
          <a:bodyPr wrap="square" rtlCol="0">
            <a:spAutoFit/>
          </a:bodyPr>
          <a:lstStyle/>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卡诺图中消去</a:t>
            </a:r>
            <a:r>
              <a:rPr lang="zh-CN" altLang="en-US" sz="2400" b="1" dirty="0" smtClean="0">
                <a:latin typeface="微软雅黑" panose="020B0503020204020204" pitchFamily="34" charset="-122"/>
                <a:ea typeface="微软雅黑" panose="020B0503020204020204" pitchFamily="34" charset="-122"/>
              </a:rPr>
              <a:t>变量：就是</a:t>
            </a:r>
            <a:r>
              <a:rPr lang="zh-CN" altLang="en-US" sz="2400" b="1" dirty="0">
                <a:latin typeface="微软雅黑" panose="020B0503020204020204" pitchFamily="34" charset="-122"/>
                <a:ea typeface="微软雅黑" panose="020B0503020204020204" pitchFamily="34" charset="-122"/>
              </a:rPr>
              <a:t>对比</a:t>
            </a:r>
            <a:r>
              <a:rPr lang="zh-CN" altLang="en-US" sz="2400" b="1" dirty="0" smtClean="0">
                <a:latin typeface="微软雅黑" panose="020B0503020204020204" pitchFamily="34" charset="-122"/>
                <a:ea typeface="微软雅黑" panose="020B0503020204020204" pitchFamily="34" charset="-122"/>
              </a:rPr>
              <a:t>这</a:t>
            </a:r>
            <a:r>
              <a:rPr lang="en-US" altLang="zh-CN" sz="2400" b="1" dirty="0" smtClean="0">
                <a:latin typeface="微软雅黑" panose="020B0503020204020204" pitchFamily="34" charset="-122"/>
                <a:ea typeface="微软雅黑" panose="020B0503020204020204" pitchFamily="34" charset="-122"/>
              </a:rPr>
              <a:t>2</a:t>
            </a:r>
            <a:r>
              <a:rPr lang="en-US" altLang="zh-CN" sz="2400" b="1" baseline="30000"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相邻项，</a:t>
            </a:r>
            <a:r>
              <a:rPr lang="zh-CN" altLang="en-US" sz="2400" b="1" dirty="0" smtClean="0">
                <a:solidFill>
                  <a:srgbClr val="FF0000"/>
                </a:solidFill>
                <a:latin typeface="微软雅黑" panose="020B0503020204020204" pitchFamily="34" charset="-122"/>
                <a:ea typeface="微软雅黑" panose="020B0503020204020204" pitchFamily="34" charset="-122"/>
              </a:rPr>
              <a:t>值发生</a:t>
            </a:r>
            <a:r>
              <a:rPr lang="zh-CN" altLang="en-US" sz="2400" b="1" dirty="0">
                <a:solidFill>
                  <a:srgbClr val="FF0000"/>
                </a:solidFill>
                <a:latin typeface="微软雅黑" panose="020B0503020204020204" pitchFamily="34" charset="-122"/>
                <a:ea typeface="微软雅黑" panose="020B0503020204020204" pitchFamily="34" charset="-122"/>
              </a:rPr>
              <a:t>了变化的变量</a:t>
            </a:r>
            <a:r>
              <a:rPr lang="zh-CN" altLang="en-US" sz="2400" b="1" dirty="0">
                <a:latin typeface="微软雅黑" panose="020B0503020204020204" pitchFamily="34" charset="-122"/>
                <a:ea typeface="微软雅黑" panose="020B0503020204020204" pitchFamily="34" charset="-122"/>
              </a:rPr>
              <a:t>就是</a:t>
            </a:r>
            <a:r>
              <a:rPr lang="zh-CN" altLang="en-US" sz="2400" b="1" dirty="0">
                <a:solidFill>
                  <a:srgbClr val="FF0000"/>
                </a:solidFill>
                <a:latin typeface="微软雅黑" panose="020B0503020204020204" pitchFamily="34" charset="-122"/>
                <a:ea typeface="微软雅黑" panose="020B0503020204020204" pitchFamily="34" charset="-122"/>
              </a:rPr>
              <a:t>被消去的变量</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
        <p:nvSpPr>
          <p:cNvPr id="79" name="TextBox 32"/>
          <p:cNvSpPr txBox="1">
            <a:spLocks noChangeArrowheads="1"/>
          </p:cNvSpPr>
          <p:nvPr/>
        </p:nvSpPr>
        <p:spPr bwMode="auto">
          <a:xfrm>
            <a:off x="5185292" y="1955258"/>
            <a:ext cx="19030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400" b="1" dirty="0" smtClean="0">
                <a:solidFill>
                  <a:srgbClr val="0000FF"/>
                </a:solidFill>
                <a:latin typeface="华文中宋" panose="02010600040101010101" pitchFamily="2" charset="-122"/>
                <a:ea typeface="华文中宋" panose="02010600040101010101" pitchFamily="2" charset="-122"/>
              </a:rPr>
              <a:t>4</a:t>
            </a:r>
            <a:r>
              <a:rPr lang="zh-CN" altLang="en-US" sz="2400" b="1" dirty="0" smtClean="0">
                <a:solidFill>
                  <a:srgbClr val="0000FF"/>
                </a:solidFill>
                <a:latin typeface="华文中宋" panose="02010600040101010101" pitchFamily="2" charset="-122"/>
                <a:ea typeface="华文中宋" panose="02010600040101010101" pitchFamily="2" charset="-122"/>
              </a:rPr>
              <a:t>个</a:t>
            </a:r>
            <a:r>
              <a:rPr lang="zh-CN" altLang="en-US" sz="2400" b="1" dirty="0">
                <a:solidFill>
                  <a:srgbClr val="0000FF"/>
                </a:solidFill>
                <a:latin typeface="华文中宋" panose="02010600040101010101" pitchFamily="2" charset="-122"/>
                <a:ea typeface="华文中宋" panose="02010600040101010101" pitchFamily="2" charset="-122"/>
              </a:rPr>
              <a:t>格子相邻</a:t>
            </a:r>
          </a:p>
        </p:txBody>
      </p:sp>
      <p:graphicFrame>
        <p:nvGraphicFramePr>
          <p:cNvPr id="66" name="Object 2"/>
          <p:cNvGraphicFramePr>
            <a:graphicFrameLocks noChangeAspect="1"/>
          </p:cNvGraphicFramePr>
          <p:nvPr>
            <p:extLst>
              <p:ext uri="{D42A27DB-BD31-4B8C-83A1-F6EECF244321}">
                <p14:modId xmlns:p14="http://schemas.microsoft.com/office/powerpoint/2010/main" val="3745395547"/>
              </p:ext>
            </p:extLst>
          </p:nvPr>
        </p:nvGraphicFramePr>
        <p:xfrm>
          <a:off x="3008684" y="5459250"/>
          <a:ext cx="985837" cy="479507"/>
        </p:xfrm>
        <a:graphic>
          <a:graphicData uri="http://schemas.openxmlformats.org/presentationml/2006/ole">
            <mc:AlternateContent xmlns:mc="http://schemas.openxmlformats.org/markup-compatibility/2006">
              <mc:Choice xmlns:v="urn:schemas-microsoft-com:vml" Requires="v">
                <p:oleObj spid="_x0000_s177184" name="Equation" r:id="rId4" imgW="342603" imgH="164957" progId="">
                  <p:embed/>
                </p:oleObj>
              </mc:Choice>
              <mc:Fallback>
                <p:oleObj name="Equation" r:id="rId4" imgW="342603" imgH="164957"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684" y="5459250"/>
                        <a:ext cx="985837" cy="4795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 name="表格 85"/>
          <p:cNvGraphicFramePr>
            <a:graphicFrameLocks noGrp="1"/>
          </p:cNvGraphicFramePr>
          <p:nvPr>
            <p:extLst>
              <p:ext uri="{D42A27DB-BD31-4B8C-83A1-F6EECF244321}">
                <p14:modId xmlns:p14="http://schemas.microsoft.com/office/powerpoint/2010/main" val="742323645"/>
              </p:ext>
            </p:extLst>
          </p:nvPr>
        </p:nvGraphicFramePr>
        <p:xfrm>
          <a:off x="1062618" y="3166926"/>
          <a:ext cx="2221364" cy="2000252"/>
        </p:xfrm>
        <a:graphic>
          <a:graphicData uri="http://schemas.openxmlformats.org/drawingml/2006/table">
            <a:tbl>
              <a:tblPr firstRow="1" bandRow="1">
                <a:tableStyleId>{16D9F66E-5EB9-4882-86FB-DCBF35E3C3E4}</a:tableStyleId>
              </a:tblPr>
              <a:tblGrid>
                <a:gridCol w="555341"/>
                <a:gridCol w="555341"/>
                <a:gridCol w="555341"/>
                <a:gridCol w="555341"/>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87" name="直接连接符 12"/>
          <p:cNvCxnSpPr>
            <a:cxnSpLocks noChangeShapeType="1"/>
          </p:cNvCxnSpPr>
          <p:nvPr/>
        </p:nvCxnSpPr>
        <p:spPr bwMode="auto">
          <a:xfrm rot="16200000" flipV="1">
            <a:off x="705430" y="2801801"/>
            <a:ext cx="357188" cy="357188"/>
          </a:xfrm>
          <a:prstGeom prst="line">
            <a:avLst/>
          </a:prstGeom>
          <a:noFill/>
          <a:ln w="28575" algn="ctr">
            <a:solidFill>
              <a:srgbClr val="0000CC"/>
            </a:solidFill>
            <a:round/>
            <a:headEnd/>
            <a:tailEnd/>
          </a:ln>
        </p:spPr>
      </p:cxnSp>
      <p:sp>
        <p:nvSpPr>
          <p:cNvPr id="88" name="TextBox 13"/>
          <p:cNvSpPr txBox="1">
            <a:spLocks noChangeArrowheads="1"/>
          </p:cNvSpPr>
          <p:nvPr/>
        </p:nvSpPr>
        <p:spPr bwMode="auto">
          <a:xfrm>
            <a:off x="1009251" y="2809739"/>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000</a:t>
            </a:r>
            <a:endParaRPr lang="zh-CN" altLang="en-US" sz="2000" b="1" dirty="0"/>
          </a:p>
        </p:txBody>
      </p:sp>
      <p:sp>
        <p:nvSpPr>
          <p:cNvPr id="89" name="TextBox 14"/>
          <p:cNvSpPr txBox="1">
            <a:spLocks noChangeArrowheads="1"/>
          </p:cNvSpPr>
          <p:nvPr/>
        </p:nvSpPr>
        <p:spPr bwMode="auto">
          <a:xfrm>
            <a:off x="1637901" y="2809739"/>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001</a:t>
            </a:r>
            <a:endParaRPr lang="zh-CN" altLang="en-US" sz="2000" b="1" dirty="0"/>
          </a:p>
        </p:txBody>
      </p:sp>
      <p:sp>
        <p:nvSpPr>
          <p:cNvPr id="90" name="TextBox 15"/>
          <p:cNvSpPr txBox="1">
            <a:spLocks noChangeArrowheads="1"/>
          </p:cNvSpPr>
          <p:nvPr/>
        </p:nvSpPr>
        <p:spPr bwMode="auto">
          <a:xfrm>
            <a:off x="2702350" y="2809739"/>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010</a:t>
            </a:r>
            <a:endParaRPr lang="zh-CN" altLang="en-US" sz="2000" b="1" dirty="0"/>
          </a:p>
        </p:txBody>
      </p:sp>
      <p:sp>
        <p:nvSpPr>
          <p:cNvPr id="91" name="TextBox 16"/>
          <p:cNvSpPr txBox="1">
            <a:spLocks noChangeArrowheads="1"/>
          </p:cNvSpPr>
          <p:nvPr/>
        </p:nvSpPr>
        <p:spPr bwMode="auto">
          <a:xfrm>
            <a:off x="2150154" y="2809739"/>
            <a:ext cx="5984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011</a:t>
            </a:r>
            <a:endParaRPr lang="zh-CN" altLang="en-US" sz="2000" b="1" dirty="0"/>
          </a:p>
        </p:txBody>
      </p:sp>
      <p:sp>
        <p:nvSpPr>
          <p:cNvPr id="92" name="TextBox 17"/>
          <p:cNvSpPr txBox="1">
            <a:spLocks noChangeArrowheads="1"/>
          </p:cNvSpPr>
          <p:nvPr/>
        </p:nvSpPr>
        <p:spPr bwMode="auto">
          <a:xfrm>
            <a:off x="621293" y="323836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93" name="TextBox 18"/>
          <p:cNvSpPr txBox="1">
            <a:spLocks noChangeArrowheads="1"/>
          </p:cNvSpPr>
          <p:nvPr/>
        </p:nvSpPr>
        <p:spPr bwMode="auto">
          <a:xfrm>
            <a:off x="621293" y="373842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111" name="TextBox 19"/>
          <p:cNvSpPr txBox="1">
            <a:spLocks noChangeArrowheads="1"/>
          </p:cNvSpPr>
          <p:nvPr/>
        </p:nvSpPr>
        <p:spPr bwMode="auto">
          <a:xfrm>
            <a:off x="621293" y="473855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112" name="TextBox 20"/>
          <p:cNvSpPr txBox="1">
            <a:spLocks noChangeArrowheads="1"/>
          </p:cNvSpPr>
          <p:nvPr/>
        </p:nvSpPr>
        <p:spPr bwMode="auto">
          <a:xfrm>
            <a:off x="638755" y="4238489"/>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113" name="TextBox 21"/>
          <p:cNvSpPr txBox="1">
            <a:spLocks noChangeArrowheads="1"/>
          </p:cNvSpPr>
          <p:nvPr/>
        </p:nvSpPr>
        <p:spPr bwMode="auto">
          <a:xfrm>
            <a:off x="421962" y="2881176"/>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graphicFrame>
        <p:nvGraphicFramePr>
          <p:cNvPr id="114" name="表格 113"/>
          <p:cNvGraphicFramePr>
            <a:graphicFrameLocks noGrp="1"/>
          </p:cNvGraphicFramePr>
          <p:nvPr>
            <p:extLst>
              <p:ext uri="{D42A27DB-BD31-4B8C-83A1-F6EECF244321}">
                <p14:modId xmlns:p14="http://schemas.microsoft.com/office/powerpoint/2010/main" val="507573422"/>
              </p:ext>
            </p:extLst>
          </p:nvPr>
        </p:nvGraphicFramePr>
        <p:xfrm>
          <a:off x="3559951" y="3184364"/>
          <a:ext cx="2227880" cy="2000252"/>
        </p:xfrm>
        <a:graphic>
          <a:graphicData uri="http://schemas.openxmlformats.org/drawingml/2006/table">
            <a:tbl>
              <a:tblPr firstRow="1" bandRow="1">
                <a:tableStyleId>{16D9F66E-5EB9-4882-86FB-DCBF35E3C3E4}</a:tableStyleId>
              </a:tblPr>
              <a:tblGrid>
                <a:gridCol w="556970"/>
                <a:gridCol w="556970"/>
                <a:gridCol w="556970"/>
                <a:gridCol w="556970"/>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sp>
        <p:nvSpPr>
          <p:cNvPr id="115" name="TextBox 13"/>
          <p:cNvSpPr txBox="1">
            <a:spLocks noChangeArrowheads="1"/>
          </p:cNvSpPr>
          <p:nvPr/>
        </p:nvSpPr>
        <p:spPr bwMode="auto">
          <a:xfrm>
            <a:off x="3473443" y="2835883"/>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100</a:t>
            </a:r>
            <a:endParaRPr lang="zh-CN" altLang="en-US" sz="2000" b="1" dirty="0"/>
          </a:p>
        </p:txBody>
      </p:sp>
      <p:sp>
        <p:nvSpPr>
          <p:cNvPr id="116" name="TextBox 14"/>
          <p:cNvSpPr txBox="1">
            <a:spLocks noChangeArrowheads="1"/>
          </p:cNvSpPr>
          <p:nvPr/>
        </p:nvSpPr>
        <p:spPr bwMode="auto">
          <a:xfrm>
            <a:off x="4102093" y="2835883"/>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a:t>
            </a:r>
            <a:r>
              <a:rPr lang="en-US" altLang="zh-CN" sz="2000" b="1" dirty="0" smtClean="0"/>
              <a:t>01</a:t>
            </a:r>
            <a:endParaRPr lang="zh-CN" altLang="en-US" sz="2000" b="1" dirty="0"/>
          </a:p>
        </p:txBody>
      </p:sp>
      <p:sp>
        <p:nvSpPr>
          <p:cNvPr id="117" name="TextBox 15"/>
          <p:cNvSpPr txBox="1">
            <a:spLocks noChangeArrowheads="1"/>
          </p:cNvSpPr>
          <p:nvPr/>
        </p:nvSpPr>
        <p:spPr bwMode="auto">
          <a:xfrm>
            <a:off x="5196038" y="2835883"/>
            <a:ext cx="5984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a:t>
            </a:r>
            <a:r>
              <a:rPr lang="en-US" altLang="zh-CN" sz="2000" b="1" dirty="0" smtClean="0"/>
              <a:t>10</a:t>
            </a:r>
            <a:endParaRPr lang="zh-CN" altLang="en-US" sz="2000" b="1" dirty="0"/>
          </a:p>
        </p:txBody>
      </p:sp>
      <p:sp>
        <p:nvSpPr>
          <p:cNvPr id="118" name="TextBox 16"/>
          <p:cNvSpPr txBox="1">
            <a:spLocks noChangeArrowheads="1"/>
          </p:cNvSpPr>
          <p:nvPr/>
        </p:nvSpPr>
        <p:spPr bwMode="auto">
          <a:xfrm>
            <a:off x="4634010" y="2835883"/>
            <a:ext cx="5843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1</a:t>
            </a:r>
            <a:r>
              <a:rPr lang="en-US" altLang="zh-CN" sz="2000" b="1" dirty="0" smtClean="0"/>
              <a:t>11</a:t>
            </a:r>
            <a:endParaRPr lang="zh-CN" altLang="en-US" sz="2000" b="1" dirty="0"/>
          </a:p>
        </p:txBody>
      </p:sp>
      <p:sp>
        <p:nvSpPr>
          <p:cNvPr id="119" name="TextBox 34"/>
          <p:cNvSpPr txBox="1">
            <a:spLocks noChangeArrowheads="1"/>
          </p:cNvSpPr>
          <p:nvPr/>
        </p:nvSpPr>
        <p:spPr bwMode="auto">
          <a:xfrm>
            <a:off x="420557" y="2481066"/>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
        <p:nvSpPr>
          <p:cNvPr id="120" name="TextBox 21"/>
          <p:cNvSpPr txBox="1">
            <a:spLocks noChangeArrowheads="1"/>
          </p:cNvSpPr>
          <p:nvPr/>
        </p:nvSpPr>
        <p:spPr bwMode="auto">
          <a:xfrm>
            <a:off x="701039" y="2498074"/>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CDE</a:t>
            </a:r>
            <a:endParaRPr lang="zh-CN" altLang="en-US" sz="2000" b="1" dirty="0"/>
          </a:p>
        </p:txBody>
      </p:sp>
      <p:graphicFrame>
        <p:nvGraphicFramePr>
          <p:cNvPr id="121" name="表格 120"/>
          <p:cNvGraphicFramePr>
            <a:graphicFrameLocks noGrp="1"/>
          </p:cNvGraphicFramePr>
          <p:nvPr>
            <p:extLst>
              <p:ext uri="{D42A27DB-BD31-4B8C-83A1-F6EECF244321}">
                <p14:modId xmlns:p14="http://schemas.microsoft.com/office/powerpoint/2010/main" val="559369707"/>
              </p:ext>
            </p:extLst>
          </p:nvPr>
        </p:nvGraphicFramePr>
        <p:xfrm>
          <a:off x="6763569" y="3203844"/>
          <a:ext cx="2221364" cy="2000252"/>
        </p:xfrm>
        <a:graphic>
          <a:graphicData uri="http://schemas.openxmlformats.org/drawingml/2006/table">
            <a:tbl>
              <a:tblPr firstRow="1" bandRow="1">
                <a:tableStyleId>{16D9F66E-5EB9-4882-86FB-DCBF35E3C3E4}</a:tableStyleId>
              </a:tblPr>
              <a:tblGrid>
                <a:gridCol w="555341"/>
                <a:gridCol w="555341"/>
                <a:gridCol w="555341"/>
                <a:gridCol w="555341"/>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122" name="直接连接符 12"/>
          <p:cNvCxnSpPr>
            <a:cxnSpLocks noChangeShapeType="1"/>
          </p:cNvCxnSpPr>
          <p:nvPr/>
        </p:nvCxnSpPr>
        <p:spPr bwMode="auto">
          <a:xfrm rot="16200000" flipV="1">
            <a:off x="6406381" y="2838719"/>
            <a:ext cx="357188" cy="357188"/>
          </a:xfrm>
          <a:prstGeom prst="line">
            <a:avLst/>
          </a:prstGeom>
          <a:noFill/>
          <a:ln w="28575" algn="ctr">
            <a:solidFill>
              <a:srgbClr val="0000CC"/>
            </a:solidFill>
            <a:round/>
            <a:headEnd/>
            <a:tailEnd/>
          </a:ln>
        </p:spPr>
      </p:cxnSp>
      <p:sp>
        <p:nvSpPr>
          <p:cNvPr id="123" name="TextBox 13"/>
          <p:cNvSpPr txBox="1">
            <a:spLocks noChangeArrowheads="1"/>
          </p:cNvSpPr>
          <p:nvPr/>
        </p:nvSpPr>
        <p:spPr bwMode="auto">
          <a:xfrm>
            <a:off x="6710202" y="2846657"/>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000</a:t>
            </a:r>
            <a:endParaRPr lang="zh-CN" altLang="en-US" sz="2000" b="1" dirty="0"/>
          </a:p>
        </p:txBody>
      </p:sp>
      <p:sp>
        <p:nvSpPr>
          <p:cNvPr id="124" name="TextBox 14"/>
          <p:cNvSpPr txBox="1">
            <a:spLocks noChangeArrowheads="1"/>
          </p:cNvSpPr>
          <p:nvPr/>
        </p:nvSpPr>
        <p:spPr bwMode="auto">
          <a:xfrm>
            <a:off x="7338852" y="2846657"/>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001</a:t>
            </a:r>
            <a:endParaRPr lang="zh-CN" altLang="en-US" sz="2000" b="1" dirty="0"/>
          </a:p>
        </p:txBody>
      </p:sp>
      <p:sp>
        <p:nvSpPr>
          <p:cNvPr id="125" name="TextBox 15"/>
          <p:cNvSpPr txBox="1">
            <a:spLocks noChangeArrowheads="1"/>
          </p:cNvSpPr>
          <p:nvPr/>
        </p:nvSpPr>
        <p:spPr bwMode="auto">
          <a:xfrm>
            <a:off x="8403301" y="2846657"/>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010</a:t>
            </a:r>
            <a:endParaRPr lang="zh-CN" altLang="en-US" sz="2000" b="1" dirty="0"/>
          </a:p>
        </p:txBody>
      </p:sp>
      <p:sp>
        <p:nvSpPr>
          <p:cNvPr id="126" name="TextBox 16"/>
          <p:cNvSpPr txBox="1">
            <a:spLocks noChangeArrowheads="1"/>
          </p:cNvSpPr>
          <p:nvPr/>
        </p:nvSpPr>
        <p:spPr bwMode="auto">
          <a:xfrm>
            <a:off x="7851105" y="2846657"/>
            <a:ext cx="5984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011</a:t>
            </a:r>
            <a:endParaRPr lang="zh-CN" altLang="en-US" sz="2000" b="1" dirty="0"/>
          </a:p>
        </p:txBody>
      </p:sp>
      <p:sp>
        <p:nvSpPr>
          <p:cNvPr id="127" name="TextBox 17"/>
          <p:cNvSpPr txBox="1">
            <a:spLocks noChangeArrowheads="1"/>
          </p:cNvSpPr>
          <p:nvPr/>
        </p:nvSpPr>
        <p:spPr bwMode="auto">
          <a:xfrm>
            <a:off x="6322244" y="3275282"/>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128" name="TextBox 18"/>
          <p:cNvSpPr txBox="1">
            <a:spLocks noChangeArrowheads="1"/>
          </p:cNvSpPr>
          <p:nvPr/>
        </p:nvSpPr>
        <p:spPr bwMode="auto">
          <a:xfrm>
            <a:off x="6322244" y="377534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129" name="TextBox 19"/>
          <p:cNvSpPr txBox="1">
            <a:spLocks noChangeArrowheads="1"/>
          </p:cNvSpPr>
          <p:nvPr/>
        </p:nvSpPr>
        <p:spPr bwMode="auto">
          <a:xfrm>
            <a:off x="6322244" y="477546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130" name="TextBox 20"/>
          <p:cNvSpPr txBox="1">
            <a:spLocks noChangeArrowheads="1"/>
          </p:cNvSpPr>
          <p:nvPr/>
        </p:nvSpPr>
        <p:spPr bwMode="auto">
          <a:xfrm>
            <a:off x="6339706" y="4275407"/>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131" name="TextBox 21"/>
          <p:cNvSpPr txBox="1">
            <a:spLocks noChangeArrowheads="1"/>
          </p:cNvSpPr>
          <p:nvPr/>
        </p:nvSpPr>
        <p:spPr bwMode="auto">
          <a:xfrm>
            <a:off x="6122913" y="2918094"/>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AB</a:t>
            </a:r>
            <a:endParaRPr lang="zh-CN" altLang="en-US" sz="2000" b="1" dirty="0"/>
          </a:p>
        </p:txBody>
      </p:sp>
      <p:graphicFrame>
        <p:nvGraphicFramePr>
          <p:cNvPr id="132" name="表格 131"/>
          <p:cNvGraphicFramePr>
            <a:graphicFrameLocks noGrp="1"/>
          </p:cNvGraphicFramePr>
          <p:nvPr>
            <p:extLst>
              <p:ext uri="{D42A27DB-BD31-4B8C-83A1-F6EECF244321}">
                <p14:modId xmlns:p14="http://schemas.microsoft.com/office/powerpoint/2010/main" val="2240988667"/>
              </p:ext>
            </p:extLst>
          </p:nvPr>
        </p:nvGraphicFramePr>
        <p:xfrm>
          <a:off x="9260902" y="3221282"/>
          <a:ext cx="2227880" cy="2000252"/>
        </p:xfrm>
        <a:graphic>
          <a:graphicData uri="http://schemas.openxmlformats.org/drawingml/2006/table">
            <a:tbl>
              <a:tblPr firstRow="1" bandRow="1">
                <a:tableStyleId>{16D9F66E-5EB9-4882-86FB-DCBF35E3C3E4}</a:tableStyleId>
              </a:tblPr>
              <a:tblGrid>
                <a:gridCol w="556970"/>
                <a:gridCol w="556970"/>
                <a:gridCol w="556970"/>
                <a:gridCol w="556970"/>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kern="1200" baseline="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sp>
        <p:nvSpPr>
          <p:cNvPr id="133" name="TextBox 13"/>
          <p:cNvSpPr txBox="1">
            <a:spLocks noChangeArrowheads="1"/>
          </p:cNvSpPr>
          <p:nvPr/>
        </p:nvSpPr>
        <p:spPr bwMode="auto">
          <a:xfrm>
            <a:off x="9174394" y="2872801"/>
            <a:ext cx="5984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110</a:t>
            </a:r>
            <a:endParaRPr lang="zh-CN" altLang="en-US" sz="2000" b="1" dirty="0"/>
          </a:p>
        </p:txBody>
      </p:sp>
      <p:sp>
        <p:nvSpPr>
          <p:cNvPr id="134" name="TextBox 14"/>
          <p:cNvSpPr txBox="1">
            <a:spLocks noChangeArrowheads="1"/>
          </p:cNvSpPr>
          <p:nvPr/>
        </p:nvSpPr>
        <p:spPr bwMode="auto">
          <a:xfrm>
            <a:off x="9803044" y="2872801"/>
            <a:ext cx="5843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111</a:t>
            </a:r>
            <a:endParaRPr lang="zh-CN" altLang="en-US" sz="2000" b="1" dirty="0"/>
          </a:p>
        </p:txBody>
      </p:sp>
      <p:sp>
        <p:nvSpPr>
          <p:cNvPr id="135" name="TextBox 15"/>
          <p:cNvSpPr txBox="1">
            <a:spLocks noChangeArrowheads="1"/>
          </p:cNvSpPr>
          <p:nvPr/>
        </p:nvSpPr>
        <p:spPr bwMode="auto">
          <a:xfrm>
            <a:off x="10896989" y="2872801"/>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100</a:t>
            </a:r>
            <a:endParaRPr lang="zh-CN" altLang="en-US" sz="2000" b="1" dirty="0"/>
          </a:p>
        </p:txBody>
      </p:sp>
      <p:sp>
        <p:nvSpPr>
          <p:cNvPr id="136" name="TextBox 16"/>
          <p:cNvSpPr txBox="1">
            <a:spLocks noChangeArrowheads="1"/>
          </p:cNvSpPr>
          <p:nvPr/>
        </p:nvSpPr>
        <p:spPr bwMode="auto">
          <a:xfrm>
            <a:off x="10334961" y="2872801"/>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101</a:t>
            </a:r>
            <a:endParaRPr lang="zh-CN" altLang="en-US" sz="2000" b="1" dirty="0"/>
          </a:p>
        </p:txBody>
      </p:sp>
      <p:sp>
        <p:nvSpPr>
          <p:cNvPr id="137" name="TextBox 34"/>
          <p:cNvSpPr txBox="1">
            <a:spLocks noChangeArrowheads="1"/>
          </p:cNvSpPr>
          <p:nvPr/>
        </p:nvSpPr>
        <p:spPr bwMode="auto">
          <a:xfrm>
            <a:off x="6121508" y="2517984"/>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F</a:t>
            </a:r>
            <a:endParaRPr lang="zh-CN" altLang="en-US" sz="2000" b="1" dirty="0"/>
          </a:p>
        </p:txBody>
      </p:sp>
      <p:sp>
        <p:nvSpPr>
          <p:cNvPr id="138" name="TextBox 21"/>
          <p:cNvSpPr txBox="1">
            <a:spLocks noChangeArrowheads="1"/>
          </p:cNvSpPr>
          <p:nvPr/>
        </p:nvSpPr>
        <p:spPr bwMode="auto">
          <a:xfrm>
            <a:off x="6401990" y="2534992"/>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smtClean="0"/>
              <a:t>CDE</a:t>
            </a:r>
            <a:endParaRPr lang="zh-CN" altLang="en-US" sz="2000" b="1" dirty="0"/>
          </a:p>
        </p:txBody>
      </p:sp>
      <p:sp>
        <p:nvSpPr>
          <p:cNvPr id="139" name="TextBox 32"/>
          <p:cNvSpPr txBox="1">
            <a:spLocks noChangeArrowheads="1"/>
          </p:cNvSpPr>
          <p:nvPr/>
        </p:nvSpPr>
        <p:spPr bwMode="auto">
          <a:xfrm>
            <a:off x="8829183" y="5472898"/>
            <a:ext cx="6904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3600" b="1" dirty="0" smtClean="0">
                <a:solidFill>
                  <a:srgbClr val="0000FF"/>
                </a:solidFill>
                <a:latin typeface="微软雅黑" panose="020B0503020204020204" pitchFamily="34" charset="-122"/>
                <a:ea typeface="微软雅黑" panose="020B0503020204020204" pitchFamily="34" charset="-122"/>
              </a:rPr>
              <a:t>？</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TextBox 9"/>
              <p:cNvSpPr txBox="1"/>
              <p:nvPr/>
            </p:nvSpPr>
            <p:spPr>
              <a:xfrm>
                <a:off x="8663887" y="5499916"/>
                <a:ext cx="1021012" cy="5847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a:rPr>
                        <m:t>𝑨𝑩</m:t>
                      </m:r>
                      <m:acc>
                        <m:accPr>
                          <m:chr m:val="̅"/>
                          <m:ctrlPr>
                            <a:rPr lang="en-US" altLang="zh-CN" sz="3200" b="1" i="1" smtClean="0">
                              <a:latin typeface="Cambria Math"/>
                            </a:rPr>
                          </m:ctrlPr>
                        </m:accPr>
                        <m:e>
                          <m:r>
                            <a:rPr lang="en-US" altLang="zh-CN" sz="3200" b="1" i="1" smtClean="0">
                              <a:latin typeface="Cambria Math"/>
                            </a:rPr>
                            <m:t>𝑫</m:t>
                          </m:r>
                        </m:e>
                      </m:acc>
                    </m:oMath>
                  </m:oMathPara>
                </a14:m>
                <a:endParaRPr lang="zh-CN" altLang="en-US" sz="32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8663887" y="5499916"/>
                <a:ext cx="1021012" cy="584775"/>
              </a:xfrm>
              <a:prstGeom prst="rect">
                <a:avLst/>
              </a:prstGeom>
              <a:blipFill rotWithShape="1">
                <a:blip r:embed="rId6"/>
                <a:stretch>
                  <a:fillRect/>
                </a:stretch>
              </a:blipFill>
            </p:spPr>
            <p:txBody>
              <a:bodyPr/>
              <a:lstStyle/>
              <a:p>
                <a:r>
                  <a:rPr lang="zh-CN" altLang="en-US">
                    <a:noFill/>
                  </a:rPr>
                  <a:t> </a:t>
                </a:r>
              </a:p>
            </p:txBody>
          </p:sp>
        </mc:Fallback>
      </mc:AlternateContent>
      <p:pic>
        <p:nvPicPr>
          <p:cNvPr id="140" name="图片 139">
            <a:hlinkClick r:id="rId7" action="ppaction://hlinksldjump"/>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60016843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1000"/>
                                        <p:tgtEl>
                                          <p:spTgt spid="86"/>
                                        </p:tgtEl>
                                      </p:cBhvr>
                                    </p:animEffect>
                                    <p:anim calcmode="lin" valueType="num">
                                      <p:cBhvr>
                                        <p:cTn id="14" dur="1000" fill="hold"/>
                                        <p:tgtEl>
                                          <p:spTgt spid="86"/>
                                        </p:tgtEl>
                                        <p:attrNameLst>
                                          <p:attrName>ppt_x</p:attrName>
                                        </p:attrNameLst>
                                      </p:cBhvr>
                                      <p:tavLst>
                                        <p:tav tm="0">
                                          <p:val>
                                            <p:strVal val="#ppt_x"/>
                                          </p:val>
                                        </p:tav>
                                        <p:tav tm="100000">
                                          <p:val>
                                            <p:strVal val="#ppt_x"/>
                                          </p:val>
                                        </p:tav>
                                      </p:tavLst>
                                    </p:anim>
                                    <p:anim calcmode="lin" valueType="num">
                                      <p:cBhvr>
                                        <p:cTn id="15" dur="1000" fill="hold"/>
                                        <p:tgtEl>
                                          <p:spTgt spid="8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1000"/>
                                        <p:tgtEl>
                                          <p:spTgt spid="87"/>
                                        </p:tgtEl>
                                      </p:cBhvr>
                                    </p:animEffect>
                                    <p:anim calcmode="lin" valueType="num">
                                      <p:cBhvr>
                                        <p:cTn id="19" dur="1000" fill="hold"/>
                                        <p:tgtEl>
                                          <p:spTgt spid="87"/>
                                        </p:tgtEl>
                                        <p:attrNameLst>
                                          <p:attrName>ppt_x</p:attrName>
                                        </p:attrNameLst>
                                      </p:cBhvr>
                                      <p:tavLst>
                                        <p:tav tm="0">
                                          <p:val>
                                            <p:strVal val="#ppt_x"/>
                                          </p:val>
                                        </p:tav>
                                        <p:tav tm="100000">
                                          <p:val>
                                            <p:strVal val="#ppt_x"/>
                                          </p:val>
                                        </p:tav>
                                      </p:tavLst>
                                    </p:anim>
                                    <p:anim calcmode="lin" valueType="num">
                                      <p:cBhvr>
                                        <p:cTn id="20" dur="1000" fill="hold"/>
                                        <p:tgtEl>
                                          <p:spTgt spid="8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1000"/>
                                        <p:tgtEl>
                                          <p:spTgt spid="88"/>
                                        </p:tgtEl>
                                      </p:cBhvr>
                                    </p:animEffect>
                                    <p:anim calcmode="lin" valueType="num">
                                      <p:cBhvr>
                                        <p:cTn id="24" dur="1000" fill="hold"/>
                                        <p:tgtEl>
                                          <p:spTgt spid="88"/>
                                        </p:tgtEl>
                                        <p:attrNameLst>
                                          <p:attrName>ppt_x</p:attrName>
                                        </p:attrNameLst>
                                      </p:cBhvr>
                                      <p:tavLst>
                                        <p:tav tm="0">
                                          <p:val>
                                            <p:strVal val="#ppt_x"/>
                                          </p:val>
                                        </p:tav>
                                        <p:tav tm="100000">
                                          <p:val>
                                            <p:strVal val="#ppt_x"/>
                                          </p:val>
                                        </p:tav>
                                      </p:tavLst>
                                    </p:anim>
                                    <p:anim calcmode="lin" valueType="num">
                                      <p:cBhvr>
                                        <p:cTn id="25" dur="1000" fill="hold"/>
                                        <p:tgtEl>
                                          <p:spTgt spid="8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1000"/>
                                        <p:tgtEl>
                                          <p:spTgt spid="89"/>
                                        </p:tgtEl>
                                      </p:cBhvr>
                                    </p:animEffect>
                                    <p:anim calcmode="lin" valueType="num">
                                      <p:cBhvr>
                                        <p:cTn id="29" dur="1000" fill="hold"/>
                                        <p:tgtEl>
                                          <p:spTgt spid="89"/>
                                        </p:tgtEl>
                                        <p:attrNameLst>
                                          <p:attrName>ppt_x</p:attrName>
                                        </p:attrNameLst>
                                      </p:cBhvr>
                                      <p:tavLst>
                                        <p:tav tm="0">
                                          <p:val>
                                            <p:strVal val="#ppt_x"/>
                                          </p:val>
                                        </p:tav>
                                        <p:tav tm="100000">
                                          <p:val>
                                            <p:strVal val="#ppt_x"/>
                                          </p:val>
                                        </p:tav>
                                      </p:tavLst>
                                    </p:anim>
                                    <p:anim calcmode="lin" valueType="num">
                                      <p:cBhvr>
                                        <p:cTn id="30" dur="1000" fill="hold"/>
                                        <p:tgtEl>
                                          <p:spTgt spid="8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fade">
                                      <p:cBhvr>
                                        <p:cTn id="33" dur="1000"/>
                                        <p:tgtEl>
                                          <p:spTgt spid="90"/>
                                        </p:tgtEl>
                                      </p:cBhvr>
                                    </p:animEffect>
                                    <p:anim calcmode="lin" valueType="num">
                                      <p:cBhvr>
                                        <p:cTn id="34" dur="1000" fill="hold"/>
                                        <p:tgtEl>
                                          <p:spTgt spid="90"/>
                                        </p:tgtEl>
                                        <p:attrNameLst>
                                          <p:attrName>ppt_x</p:attrName>
                                        </p:attrNameLst>
                                      </p:cBhvr>
                                      <p:tavLst>
                                        <p:tav tm="0">
                                          <p:val>
                                            <p:strVal val="#ppt_x"/>
                                          </p:val>
                                        </p:tav>
                                        <p:tav tm="100000">
                                          <p:val>
                                            <p:strVal val="#ppt_x"/>
                                          </p:val>
                                        </p:tav>
                                      </p:tavLst>
                                    </p:anim>
                                    <p:anim calcmode="lin" valueType="num">
                                      <p:cBhvr>
                                        <p:cTn id="35" dur="1000" fill="hold"/>
                                        <p:tgtEl>
                                          <p:spTgt spid="9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1000"/>
                                        <p:tgtEl>
                                          <p:spTgt spid="91"/>
                                        </p:tgtEl>
                                      </p:cBhvr>
                                    </p:animEffect>
                                    <p:anim calcmode="lin" valueType="num">
                                      <p:cBhvr>
                                        <p:cTn id="39" dur="1000" fill="hold"/>
                                        <p:tgtEl>
                                          <p:spTgt spid="91"/>
                                        </p:tgtEl>
                                        <p:attrNameLst>
                                          <p:attrName>ppt_x</p:attrName>
                                        </p:attrNameLst>
                                      </p:cBhvr>
                                      <p:tavLst>
                                        <p:tav tm="0">
                                          <p:val>
                                            <p:strVal val="#ppt_x"/>
                                          </p:val>
                                        </p:tav>
                                        <p:tav tm="100000">
                                          <p:val>
                                            <p:strVal val="#ppt_x"/>
                                          </p:val>
                                        </p:tav>
                                      </p:tavLst>
                                    </p:anim>
                                    <p:anim calcmode="lin" valueType="num">
                                      <p:cBhvr>
                                        <p:cTn id="40" dur="1000" fill="hold"/>
                                        <p:tgtEl>
                                          <p:spTgt spid="9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1000"/>
                                        <p:tgtEl>
                                          <p:spTgt spid="92"/>
                                        </p:tgtEl>
                                      </p:cBhvr>
                                    </p:animEffect>
                                    <p:anim calcmode="lin" valueType="num">
                                      <p:cBhvr>
                                        <p:cTn id="44" dur="1000" fill="hold"/>
                                        <p:tgtEl>
                                          <p:spTgt spid="92"/>
                                        </p:tgtEl>
                                        <p:attrNameLst>
                                          <p:attrName>ppt_x</p:attrName>
                                        </p:attrNameLst>
                                      </p:cBhvr>
                                      <p:tavLst>
                                        <p:tav tm="0">
                                          <p:val>
                                            <p:strVal val="#ppt_x"/>
                                          </p:val>
                                        </p:tav>
                                        <p:tav tm="100000">
                                          <p:val>
                                            <p:strVal val="#ppt_x"/>
                                          </p:val>
                                        </p:tav>
                                      </p:tavLst>
                                    </p:anim>
                                    <p:anim calcmode="lin" valueType="num">
                                      <p:cBhvr>
                                        <p:cTn id="45" dur="1000" fill="hold"/>
                                        <p:tgtEl>
                                          <p:spTgt spid="9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1000"/>
                                        <p:tgtEl>
                                          <p:spTgt spid="93"/>
                                        </p:tgtEl>
                                      </p:cBhvr>
                                    </p:animEffect>
                                    <p:anim calcmode="lin" valueType="num">
                                      <p:cBhvr>
                                        <p:cTn id="49" dur="1000" fill="hold"/>
                                        <p:tgtEl>
                                          <p:spTgt spid="93"/>
                                        </p:tgtEl>
                                        <p:attrNameLst>
                                          <p:attrName>ppt_x</p:attrName>
                                        </p:attrNameLst>
                                      </p:cBhvr>
                                      <p:tavLst>
                                        <p:tav tm="0">
                                          <p:val>
                                            <p:strVal val="#ppt_x"/>
                                          </p:val>
                                        </p:tav>
                                        <p:tav tm="100000">
                                          <p:val>
                                            <p:strVal val="#ppt_x"/>
                                          </p:val>
                                        </p:tav>
                                      </p:tavLst>
                                    </p:anim>
                                    <p:anim calcmode="lin" valueType="num">
                                      <p:cBhvr>
                                        <p:cTn id="50" dur="1000" fill="hold"/>
                                        <p:tgtEl>
                                          <p:spTgt spid="9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fade">
                                      <p:cBhvr>
                                        <p:cTn id="53" dur="1000"/>
                                        <p:tgtEl>
                                          <p:spTgt spid="111"/>
                                        </p:tgtEl>
                                      </p:cBhvr>
                                    </p:animEffect>
                                    <p:anim calcmode="lin" valueType="num">
                                      <p:cBhvr>
                                        <p:cTn id="54" dur="1000" fill="hold"/>
                                        <p:tgtEl>
                                          <p:spTgt spid="111"/>
                                        </p:tgtEl>
                                        <p:attrNameLst>
                                          <p:attrName>ppt_x</p:attrName>
                                        </p:attrNameLst>
                                      </p:cBhvr>
                                      <p:tavLst>
                                        <p:tav tm="0">
                                          <p:val>
                                            <p:strVal val="#ppt_x"/>
                                          </p:val>
                                        </p:tav>
                                        <p:tav tm="100000">
                                          <p:val>
                                            <p:strVal val="#ppt_x"/>
                                          </p:val>
                                        </p:tav>
                                      </p:tavLst>
                                    </p:anim>
                                    <p:anim calcmode="lin" valueType="num">
                                      <p:cBhvr>
                                        <p:cTn id="55" dur="1000" fill="hold"/>
                                        <p:tgtEl>
                                          <p:spTgt spid="11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1000"/>
                                        <p:tgtEl>
                                          <p:spTgt spid="112"/>
                                        </p:tgtEl>
                                      </p:cBhvr>
                                    </p:animEffect>
                                    <p:anim calcmode="lin" valueType="num">
                                      <p:cBhvr>
                                        <p:cTn id="59" dur="1000" fill="hold"/>
                                        <p:tgtEl>
                                          <p:spTgt spid="112"/>
                                        </p:tgtEl>
                                        <p:attrNameLst>
                                          <p:attrName>ppt_x</p:attrName>
                                        </p:attrNameLst>
                                      </p:cBhvr>
                                      <p:tavLst>
                                        <p:tav tm="0">
                                          <p:val>
                                            <p:strVal val="#ppt_x"/>
                                          </p:val>
                                        </p:tav>
                                        <p:tav tm="100000">
                                          <p:val>
                                            <p:strVal val="#ppt_x"/>
                                          </p:val>
                                        </p:tav>
                                      </p:tavLst>
                                    </p:anim>
                                    <p:anim calcmode="lin" valueType="num">
                                      <p:cBhvr>
                                        <p:cTn id="60" dur="1000" fill="hold"/>
                                        <p:tgtEl>
                                          <p:spTgt spid="11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1000"/>
                                        <p:tgtEl>
                                          <p:spTgt spid="113"/>
                                        </p:tgtEl>
                                      </p:cBhvr>
                                    </p:animEffect>
                                    <p:anim calcmode="lin" valueType="num">
                                      <p:cBhvr>
                                        <p:cTn id="64" dur="1000" fill="hold"/>
                                        <p:tgtEl>
                                          <p:spTgt spid="113"/>
                                        </p:tgtEl>
                                        <p:attrNameLst>
                                          <p:attrName>ppt_x</p:attrName>
                                        </p:attrNameLst>
                                      </p:cBhvr>
                                      <p:tavLst>
                                        <p:tav tm="0">
                                          <p:val>
                                            <p:strVal val="#ppt_x"/>
                                          </p:val>
                                        </p:tav>
                                        <p:tav tm="100000">
                                          <p:val>
                                            <p:strVal val="#ppt_x"/>
                                          </p:val>
                                        </p:tav>
                                      </p:tavLst>
                                    </p:anim>
                                    <p:anim calcmode="lin" valueType="num">
                                      <p:cBhvr>
                                        <p:cTn id="65" dur="1000" fill="hold"/>
                                        <p:tgtEl>
                                          <p:spTgt spid="113"/>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fade">
                                      <p:cBhvr>
                                        <p:cTn id="68" dur="1000"/>
                                        <p:tgtEl>
                                          <p:spTgt spid="114"/>
                                        </p:tgtEl>
                                      </p:cBhvr>
                                    </p:animEffect>
                                    <p:anim calcmode="lin" valueType="num">
                                      <p:cBhvr>
                                        <p:cTn id="69" dur="1000" fill="hold"/>
                                        <p:tgtEl>
                                          <p:spTgt spid="114"/>
                                        </p:tgtEl>
                                        <p:attrNameLst>
                                          <p:attrName>ppt_x</p:attrName>
                                        </p:attrNameLst>
                                      </p:cBhvr>
                                      <p:tavLst>
                                        <p:tav tm="0">
                                          <p:val>
                                            <p:strVal val="#ppt_x"/>
                                          </p:val>
                                        </p:tav>
                                        <p:tav tm="100000">
                                          <p:val>
                                            <p:strVal val="#ppt_x"/>
                                          </p:val>
                                        </p:tav>
                                      </p:tavLst>
                                    </p:anim>
                                    <p:anim calcmode="lin" valueType="num">
                                      <p:cBhvr>
                                        <p:cTn id="70" dur="1000" fill="hold"/>
                                        <p:tgtEl>
                                          <p:spTgt spid="11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fade">
                                      <p:cBhvr>
                                        <p:cTn id="73" dur="1000"/>
                                        <p:tgtEl>
                                          <p:spTgt spid="115"/>
                                        </p:tgtEl>
                                      </p:cBhvr>
                                    </p:animEffect>
                                    <p:anim calcmode="lin" valueType="num">
                                      <p:cBhvr>
                                        <p:cTn id="74" dur="1000" fill="hold"/>
                                        <p:tgtEl>
                                          <p:spTgt spid="115"/>
                                        </p:tgtEl>
                                        <p:attrNameLst>
                                          <p:attrName>ppt_x</p:attrName>
                                        </p:attrNameLst>
                                      </p:cBhvr>
                                      <p:tavLst>
                                        <p:tav tm="0">
                                          <p:val>
                                            <p:strVal val="#ppt_x"/>
                                          </p:val>
                                        </p:tav>
                                        <p:tav tm="100000">
                                          <p:val>
                                            <p:strVal val="#ppt_x"/>
                                          </p:val>
                                        </p:tav>
                                      </p:tavLst>
                                    </p:anim>
                                    <p:anim calcmode="lin" valueType="num">
                                      <p:cBhvr>
                                        <p:cTn id="75" dur="1000" fill="hold"/>
                                        <p:tgtEl>
                                          <p:spTgt spid="11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16"/>
                                        </p:tgtEl>
                                        <p:attrNameLst>
                                          <p:attrName>style.visibility</p:attrName>
                                        </p:attrNameLst>
                                      </p:cBhvr>
                                      <p:to>
                                        <p:strVal val="visible"/>
                                      </p:to>
                                    </p:set>
                                    <p:animEffect transition="in" filter="fade">
                                      <p:cBhvr>
                                        <p:cTn id="78" dur="1000"/>
                                        <p:tgtEl>
                                          <p:spTgt spid="116"/>
                                        </p:tgtEl>
                                      </p:cBhvr>
                                    </p:animEffect>
                                    <p:anim calcmode="lin" valueType="num">
                                      <p:cBhvr>
                                        <p:cTn id="79" dur="1000" fill="hold"/>
                                        <p:tgtEl>
                                          <p:spTgt spid="116"/>
                                        </p:tgtEl>
                                        <p:attrNameLst>
                                          <p:attrName>ppt_x</p:attrName>
                                        </p:attrNameLst>
                                      </p:cBhvr>
                                      <p:tavLst>
                                        <p:tav tm="0">
                                          <p:val>
                                            <p:strVal val="#ppt_x"/>
                                          </p:val>
                                        </p:tav>
                                        <p:tav tm="100000">
                                          <p:val>
                                            <p:strVal val="#ppt_x"/>
                                          </p:val>
                                        </p:tav>
                                      </p:tavLst>
                                    </p:anim>
                                    <p:anim calcmode="lin" valueType="num">
                                      <p:cBhvr>
                                        <p:cTn id="80" dur="1000" fill="hold"/>
                                        <p:tgtEl>
                                          <p:spTgt spid="11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animEffect transition="in" filter="fade">
                                      <p:cBhvr>
                                        <p:cTn id="83" dur="1000"/>
                                        <p:tgtEl>
                                          <p:spTgt spid="117"/>
                                        </p:tgtEl>
                                      </p:cBhvr>
                                    </p:animEffect>
                                    <p:anim calcmode="lin" valueType="num">
                                      <p:cBhvr>
                                        <p:cTn id="84" dur="1000" fill="hold"/>
                                        <p:tgtEl>
                                          <p:spTgt spid="117"/>
                                        </p:tgtEl>
                                        <p:attrNameLst>
                                          <p:attrName>ppt_x</p:attrName>
                                        </p:attrNameLst>
                                      </p:cBhvr>
                                      <p:tavLst>
                                        <p:tav tm="0">
                                          <p:val>
                                            <p:strVal val="#ppt_x"/>
                                          </p:val>
                                        </p:tav>
                                        <p:tav tm="100000">
                                          <p:val>
                                            <p:strVal val="#ppt_x"/>
                                          </p:val>
                                        </p:tav>
                                      </p:tavLst>
                                    </p:anim>
                                    <p:anim calcmode="lin" valueType="num">
                                      <p:cBhvr>
                                        <p:cTn id="85" dur="1000" fill="hold"/>
                                        <p:tgtEl>
                                          <p:spTgt spid="117"/>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1000"/>
                                        <p:tgtEl>
                                          <p:spTgt spid="118"/>
                                        </p:tgtEl>
                                      </p:cBhvr>
                                    </p:animEffect>
                                    <p:anim calcmode="lin" valueType="num">
                                      <p:cBhvr>
                                        <p:cTn id="89" dur="1000" fill="hold"/>
                                        <p:tgtEl>
                                          <p:spTgt spid="118"/>
                                        </p:tgtEl>
                                        <p:attrNameLst>
                                          <p:attrName>ppt_x</p:attrName>
                                        </p:attrNameLst>
                                      </p:cBhvr>
                                      <p:tavLst>
                                        <p:tav tm="0">
                                          <p:val>
                                            <p:strVal val="#ppt_x"/>
                                          </p:val>
                                        </p:tav>
                                        <p:tav tm="100000">
                                          <p:val>
                                            <p:strVal val="#ppt_x"/>
                                          </p:val>
                                        </p:tav>
                                      </p:tavLst>
                                    </p:anim>
                                    <p:anim calcmode="lin" valueType="num">
                                      <p:cBhvr>
                                        <p:cTn id="90" dur="1000" fill="hold"/>
                                        <p:tgtEl>
                                          <p:spTgt spid="118"/>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19"/>
                                        </p:tgtEl>
                                        <p:attrNameLst>
                                          <p:attrName>style.visibility</p:attrName>
                                        </p:attrNameLst>
                                      </p:cBhvr>
                                      <p:to>
                                        <p:strVal val="visible"/>
                                      </p:to>
                                    </p:set>
                                    <p:animEffect transition="in" filter="fade">
                                      <p:cBhvr>
                                        <p:cTn id="93" dur="1000"/>
                                        <p:tgtEl>
                                          <p:spTgt spid="119"/>
                                        </p:tgtEl>
                                      </p:cBhvr>
                                    </p:animEffect>
                                    <p:anim calcmode="lin" valueType="num">
                                      <p:cBhvr>
                                        <p:cTn id="94" dur="1000" fill="hold"/>
                                        <p:tgtEl>
                                          <p:spTgt spid="119"/>
                                        </p:tgtEl>
                                        <p:attrNameLst>
                                          <p:attrName>ppt_x</p:attrName>
                                        </p:attrNameLst>
                                      </p:cBhvr>
                                      <p:tavLst>
                                        <p:tav tm="0">
                                          <p:val>
                                            <p:strVal val="#ppt_x"/>
                                          </p:val>
                                        </p:tav>
                                        <p:tav tm="100000">
                                          <p:val>
                                            <p:strVal val="#ppt_x"/>
                                          </p:val>
                                        </p:tav>
                                      </p:tavLst>
                                    </p:anim>
                                    <p:anim calcmode="lin" valueType="num">
                                      <p:cBhvr>
                                        <p:cTn id="95" dur="1000" fill="hold"/>
                                        <p:tgtEl>
                                          <p:spTgt spid="119"/>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1000"/>
                                        <p:tgtEl>
                                          <p:spTgt spid="120"/>
                                        </p:tgtEl>
                                      </p:cBhvr>
                                    </p:animEffect>
                                    <p:anim calcmode="lin" valueType="num">
                                      <p:cBhvr>
                                        <p:cTn id="99" dur="1000" fill="hold"/>
                                        <p:tgtEl>
                                          <p:spTgt spid="120"/>
                                        </p:tgtEl>
                                        <p:attrNameLst>
                                          <p:attrName>ppt_x</p:attrName>
                                        </p:attrNameLst>
                                      </p:cBhvr>
                                      <p:tavLst>
                                        <p:tav tm="0">
                                          <p:val>
                                            <p:strVal val="#ppt_x"/>
                                          </p:val>
                                        </p:tav>
                                        <p:tav tm="100000">
                                          <p:val>
                                            <p:strVal val="#ppt_x"/>
                                          </p:val>
                                        </p:tav>
                                      </p:tavLst>
                                    </p:anim>
                                    <p:anim calcmode="lin" valueType="num">
                                      <p:cBhvr>
                                        <p:cTn id="100"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121"/>
                                        </p:tgtEl>
                                        <p:attrNameLst>
                                          <p:attrName>style.visibility</p:attrName>
                                        </p:attrNameLst>
                                      </p:cBhvr>
                                      <p:to>
                                        <p:strVal val="visible"/>
                                      </p:to>
                                    </p:set>
                                    <p:animEffect transition="in" filter="fade">
                                      <p:cBhvr>
                                        <p:cTn id="111" dur="1000"/>
                                        <p:tgtEl>
                                          <p:spTgt spid="121"/>
                                        </p:tgtEl>
                                      </p:cBhvr>
                                    </p:animEffect>
                                    <p:anim calcmode="lin" valueType="num">
                                      <p:cBhvr>
                                        <p:cTn id="112" dur="1000" fill="hold"/>
                                        <p:tgtEl>
                                          <p:spTgt spid="121"/>
                                        </p:tgtEl>
                                        <p:attrNameLst>
                                          <p:attrName>ppt_x</p:attrName>
                                        </p:attrNameLst>
                                      </p:cBhvr>
                                      <p:tavLst>
                                        <p:tav tm="0">
                                          <p:val>
                                            <p:strVal val="#ppt_x"/>
                                          </p:val>
                                        </p:tav>
                                        <p:tav tm="100000">
                                          <p:val>
                                            <p:strVal val="#ppt_x"/>
                                          </p:val>
                                        </p:tav>
                                      </p:tavLst>
                                    </p:anim>
                                    <p:anim calcmode="lin" valueType="num">
                                      <p:cBhvr>
                                        <p:cTn id="113" dur="1000" fill="hold"/>
                                        <p:tgtEl>
                                          <p:spTgt spid="121"/>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122"/>
                                        </p:tgtEl>
                                        <p:attrNameLst>
                                          <p:attrName>style.visibility</p:attrName>
                                        </p:attrNameLst>
                                      </p:cBhvr>
                                      <p:to>
                                        <p:strVal val="visible"/>
                                      </p:to>
                                    </p:set>
                                    <p:animEffect transition="in" filter="fade">
                                      <p:cBhvr>
                                        <p:cTn id="116" dur="1000"/>
                                        <p:tgtEl>
                                          <p:spTgt spid="122"/>
                                        </p:tgtEl>
                                      </p:cBhvr>
                                    </p:animEffect>
                                    <p:anim calcmode="lin" valueType="num">
                                      <p:cBhvr>
                                        <p:cTn id="117" dur="1000" fill="hold"/>
                                        <p:tgtEl>
                                          <p:spTgt spid="122"/>
                                        </p:tgtEl>
                                        <p:attrNameLst>
                                          <p:attrName>ppt_x</p:attrName>
                                        </p:attrNameLst>
                                      </p:cBhvr>
                                      <p:tavLst>
                                        <p:tav tm="0">
                                          <p:val>
                                            <p:strVal val="#ppt_x"/>
                                          </p:val>
                                        </p:tav>
                                        <p:tav tm="100000">
                                          <p:val>
                                            <p:strVal val="#ppt_x"/>
                                          </p:val>
                                        </p:tav>
                                      </p:tavLst>
                                    </p:anim>
                                    <p:anim calcmode="lin" valueType="num">
                                      <p:cBhvr>
                                        <p:cTn id="118" dur="1000" fill="hold"/>
                                        <p:tgtEl>
                                          <p:spTgt spid="122"/>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123"/>
                                        </p:tgtEl>
                                        <p:attrNameLst>
                                          <p:attrName>style.visibility</p:attrName>
                                        </p:attrNameLst>
                                      </p:cBhvr>
                                      <p:to>
                                        <p:strVal val="visible"/>
                                      </p:to>
                                    </p:set>
                                    <p:animEffect transition="in" filter="fade">
                                      <p:cBhvr>
                                        <p:cTn id="121" dur="1000"/>
                                        <p:tgtEl>
                                          <p:spTgt spid="123"/>
                                        </p:tgtEl>
                                      </p:cBhvr>
                                    </p:animEffect>
                                    <p:anim calcmode="lin" valueType="num">
                                      <p:cBhvr>
                                        <p:cTn id="122" dur="1000" fill="hold"/>
                                        <p:tgtEl>
                                          <p:spTgt spid="123"/>
                                        </p:tgtEl>
                                        <p:attrNameLst>
                                          <p:attrName>ppt_x</p:attrName>
                                        </p:attrNameLst>
                                      </p:cBhvr>
                                      <p:tavLst>
                                        <p:tav tm="0">
                                          <p:val>
                                            <p:strVal val="#ppt_x"/>
                                          </p:val>
                                        </p:tav>
                                        <p:tav tm="100000">
                                          <p:val>
                                            <p:strVal val="#ppt_x"/>
                                          </p:val>
                                        </p:tav>
                                      </p:tavLst>
                                    </p:anim>
                                    <p:anim calcmode="lin" valueType="num">
                                      <p:cBhvr>
                                        <p:cTn id="123" dur="1000" fill="hold"/>
                                        <p:tgtEl>
                                          <p:spTgt spid="123"/>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124"/>
                                        </p:tgtEl>
                                        <p:attrNameLst>
                                          <p:attrName>style.visibility</p:attrName>
                                        </p:attrNameLst>
                                      </p:cBhvr>
                                      <p:to>
                                        <p:strVal val="visible"/>
                                      </p:to>
                                    </p:set>
                                    <p:animEffect transition="in" filter="fade">
                                      <p:cBhvr>
                                        <p:cTn id="126" dur="1000"/>
                                        <p:tgtEl>
                                          <p:spTgt spid="124"/>
                                        </p:tgtEl>
                                      </p:cBhvr>
                                    </p:animEffect>
                                    <p:anim calcmode="lin" valueType="num">
                                      <p:cBhvr>
                                        <p:cTn id="127" dur="1000" fill="hold"/>
                                        <p:tgtEl>
                                          <p:spTgt spid="124"/>
                                        </p:tgtEl>
                                        <p:attrNameLst>
                                          <p:attrName>ppt_x</p:attrName>
                                        </p:attrNameLst>
                                      </p:cBhvr>
                                      <p:tavLst>
                                        <p:tav tm="0">
                                          <p:val>
                                            <p:strVal val="#ppt_x"/>
                                          </p:val>
                                        </p:tav>
                                        <p:tav tm="100000">
                                          <p:val>
                                            <p:strVal val="#ppt_x"/>
                                          </p:val>
                                        </p:tav>
                                      </p:tavLst>
                                    </p:anim>
                                    <p:anim calcmode="lin" valueType="num">
                                      <p:cBhvr>
                                        <p:cTn id="128" dur="1000" fill="hold"/>
                                        <p:tgtEl>
                                          <p:spTgt spid="124"/>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125"/>
                                        </p:tgtEl>
                                        <p:attrNameLst>
                                          <p:attrName>style.visibility</p:attrName>
                                        </p:attrNameLst>
                                      </p:cBhvr>
                                      <p:to>
                                        <p:strVal val="visible"/>
                                      </p:to>
                                    </p:set>
                                    <p:animEffect transition="in" filter="fade">
                                      <p:cBhvr>
                                        <p:cTn id="131" dur="1000"/>
                                        <p:tgtEl>
                                          <p:spTgt spid="125"/>
                                        </p:tgtEl>
                                      </p:cBhvr>
                                    </p:animEffect>
                                    <p:anim calcmode="lin" valueType="num">
                                      <p:cBhvr>
                                        <p:cTn id="132" dur="1000" fill="hold"/>
                                        <p:tgtEl>
                                          <p:spTgt spid="125"/>
                                        </p:tgtEl>
                                        <p:attrNameLst>
                                          <p:attrName>ppt_x</p:attrName>
                                        </p:attrNameLst>
                                      </p:cBhvr>
                                      <p:tavLst>
                                        <p:tav tm="0">
                                          <p:val>
                                            <p:strVal val="#ppt_x"/>
                                          </p:val>
                                        </p:tav>
                                        <p:tav tm="100000">
                                          <p:val>
                                            <p:strVal val="#ppt_x"/>
                                          </p:val>
                                        </p:tav>
                                      </p:tavLst>
                                    </p:anim>
                                    <p:anim calcmode="lin" valueType="num">
                                      <p:cBhvr>
                                        <p:cTn id="133" dur="1000" fill="hold"/>
                                        <p:tgtEl>
                                          <p:spTgt spid="125"/>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fade">
                                      <p:cBhvr>
                                        <p:cTn id="136" dur="1000"/>
                                        <p:tgtEl>
                                          <p:spTgt spid="126"/>
                                        </p:tgtEl>
                                      </p:cBhvr>
                                    </p:animEffect>
                                    <p:anim calcmode="lin" valueType="num">
                                      <p:cBhvr>
                                        <p:cTn id="137" dur="1000" fill="hold"/>
                                        <p:tgtEl>
                                          <p:spTgt spid="126"/>
                                        </p:tgtEl>
                                        <p:attrNameLst>
                                          <p:attrName>ppt_x</p:attrName>
                                        </p:attrNameLst>
                                      </p:cBhvr>
                                      <p:tavLst>
                                        <p:tav tm="0">
                                          <p:val>
                                            <p:strVal val="#ppt_x"/>
                                          </p:val>
                                        </p:tav>
                                        <p:tav tm="100000">
                                          <p:val>
                                            <p:strVal val="#ppt_x"/>
                                          </p:val>
                                        </p:tav>
                                      </p:tavLst>
                                    </p:anim>
                                    <p:anim calcmode="lin" valueType="num">
                                      <p:cBhvr>
                                        <p:cTn id="138" dur="1000" fill="hold"/>
                                        <p:tgtEl>
                                          <p:spTgt spid="126"/>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127"/>
                                        </p:tgtEl>
                                        <p:attrNameLst>
                                          <p:attrName>style.visibility</p:attrName>
                                        </p:attrNameLst>
                                      </p:cBhvr>
                                      <p:to>
                                        <p:strVal val="visible"/>
                                      </p:to>
                                    </p:set>
                                    <p:animEffect transition="in" filter="fade">
                                      <p:cBhvr>
                                        <p:cTn id="141" dur="1000"/>
                                        <p:tgtEl>
                                          <p:spTgt spid="127"/>
                                        </p:tgtEl>
                                      </p:cBhvr>
                                    </p:animEffect>
                                    <p:anim calcmode="lin" valueType="num">
                                      <p:cBhvr>
                                        <p:cTn id="142" dur="1000" fill="hold"/>
                                        <p:tgtEl>
                                          <p:spTgt spid="127"/>
                                        </p:tgtEl>
                                        <p:attrNameLst>
                                          <p:attrName>ppt_x</p:attrName>
                                        </p:attrNameLst>
                                      </p:cBhvr>
                                      <p:tavLst>
                                        <p:tav tm="0">
                                          <p:val>
                                            <p:strVal val="#ppt_x"/>
                                          </p:val>
                                        </p:tav>
                                        <p:tav tm="100000">
                                          <p:val>
                                            <p:strVal val="#ppt_x"/>
                                          </p:val>
                                        </p:tav>
                                      </p:tavLst>
                                    </p:anim>
                                    <p:anim calcmode="lin" valueType="num">
                                      <p:cBhvr>
                                        <p:cTn id="143" dur="1000" fill="hold"/>
                                        <p:tgtEl>
                                          <p:spTgt spid="127"/>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128"/>
                                        </p:tgtEl>
                                        <p:attrNameLst>
                                          <p:attrName>style.visibility</p:attrName>
                                        </p:attrNameLst>
                                      </p:cBhvr>
                                      <p:to>
                                        <p:strVal val="visible"/>
                                      </p:to>
                                    </p:set>
                                    <p:animEffect transition="in" filter="fade">
                                      <p:cBhvr>
                                        <p:cTn id="146" dur="1000"/>
                                        <p:tgtEl>
                                          <p:spTgt spid="128"/>
                                        </p:tgtEl>
                                      </p:cBhvr>
                                    </p:animEffect>
                                    <p:anim calcmode="lin" valueType="num">
                                      <p:cBhvr>
                                        <p:cTn id="147" dur="1000" fill="hold"/>
                                        <p:tgtEl>
                                          <p:spTgt spid="128"/>
                                        </p:tgtEl>
                                        <p:attrNameLst>
                                          <p:attrName>ppt_x</p:attrName>
                                        </p:attrNameLst>
                                      </p:cBhvr>
                                      <p:tavLst>
                                        <p:tav tm="0">
                                          <p:val>
                                            <p:strVal val="#ppt_x"/>
                                          </p:val>
                                        </p:tav>
                                        <p:tav tm="100000">
                                          <p:val>
                                            <p:strVal val="#ppt_x"/>
                                          </p:val>
                                        </p:tav>
                                      </p:tavLst>
                                    </p:anim>
                                    <p:anim calcmode="lin" valueType="num">
                                      <p:cBhvr>
                                        <p:cTn id="148" dur="1000" fill="hold"/>
                                        <p:tgtEl>
                                          <p:spTgt spid="128"/>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129"/>
                                        </p:tgtEl>
                                        <p:attrNameLst>
                                          <p:attrName>style.visibility</p:attrName>
                                        </p:attrNameLst>
                                      </p:cBhvr>
                                      <p:to>
                                        <p:strVal val="visible"/>
                                      </p:to>
                                    </p:set>
                                    <p:animEffect transition="in" filter="fade">
                                      <p:cBhvr>
                                        <p:cTn id="151" dur="1000"/>
                                        <p:tgtEl>
                                          <p:spTgt spid="129"/>
                                        </p:tgtEl>
                                      </p:cBhvr>
                                    </p:animEffect>
                                    <p:anim calcmode="lin" valueType="num">
                                      <p:cBhvr>
                                        <p:cTn id="152" dur="1000" fill="hold"/>
                                        <p:tgtEl>
                                          <p:spTgt spid="129"/>
                                        </p:tgtEl>
                                        <p:attrNameLst>
                                          <p:attrName>ppt_x</p:attrName>
                                        </p:attrNameLst>
                                      </p:cBhvr>
                                      <p:tavLst>
                                        <p:tav tm="0">
                                          <p:val>
                                            <p:strVal val="#ppt_x"/>
                                          </p:val>
                                        </p:tav>
                                        <p:tav tm="100000">
                                          <p:val>
                                            <p:strVal val="#ppt_x"/>
                                          </p:val>
                                        </p:tav>
                                      </p:tavLst>
                                    </p:anim>
                                    <p:anim calcmode="lin" valueType="num">
                                      <p:cBhvr>
                                        <p:cTn id="153" dur="1000" fill="hold"/>
                                        <p:tgtEl>
                                          <p:spTgt spid="129"/>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130"/>
                                        </p:tgtEl>
                                        <p:attrNameLst>
                                          <p:attrName>style.visibility</p:attrName>
                                        </p:attrNameLst>
                                      </p:cBhvr>
                                      <p:to>
                                        <p:strVal val="visible"/>
                                      </p:to>
                                    </p:set>
                                    <p:animEffect transition="in" filter="fade">
                                      <p:cBhvr>
                                        <p:cTn id="156" dur="1000"/>
                                        <p:tgtEl>
                                          <p:spTgt spid="130"/>
                                        </p:tgtEl>
                                      </p:cBhvr>
                                    </p:animEffect>
                                    <p:anim calcmode="lin" valueType="num">
                                      <p:cBhvr>
                                        <p:cTn id="157" dur="1000" fill="hold"/>
                                        <p:tgtEl>
                                          <p:spTgt spid="130"/>
                                        </p:tgtEl>
                                        <p:attrNameLst>
                                          <p:attrName>ppt_x</p:attrName>
                                        </p:attrNameLst>
                                      </p:cBhvr>
                                      <p:tavLst>
                                        <p:tav tm="0">
                                          <p:val>
                                            <p:strVal val="#ppt_x"/>
                                          </p:val>
                                        </p:tav>
                                        <p:tav tm="100000">
                                          <p:val>
                                            <p:strVal val="#ppt_x"/>
                                          </p:val>
                                        </p:tav>
                                      </p:tavLst>
                                    </p:anim>
                                    <p:anim calcmode="lin" valueType="num">
                                      <p:cBhvr>
                                        <p:cTn id="158" dur="1000" fill="hold"/>
                                        <p:tgtEl>
                                          <p:spTgt spid="130"/>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131"/>
                                        </p:tgtEl>
                                        <p:attrNameLst>
                                          <p:attrName>style.visibility</p:attrName>
                                        </p:attrNameLst>
                                      </p:cBhvr>
                                      <p:to>
                                        <p:strVal val="visible"/>
                                      </p:to>
                                    </p:set>
                                    <p:animEffect transition="in" filter="fade">
                                      <p:cBhvr>
                                        <p:cTn id="161" dur="1000"/>
                                        <p:tgtEl>
                                          <p:spTgt spid="131"/>
                                        </p:tgtEl>
                                      </p:cBhvr>
                                    </p:animEffect>
                                    <p:anim calcmode="lin" valueType="num">
                                      <p:cBhvr>
                                        <p:cTn id="162" dur="1000" fill="hold"/>
                                        <p:tgtEl>
                                          <p:spTgt spid="131"/>
                                        </p:tgtEl>
                                        <p:attrNameLst>
                                          <p:attrName>ppt_x</p:attrName>
                                        </p:attrNameLst>
                                      </p:cBhvr>
                                      <p:tavLst>
                                        <p:tav tm="0">
                                          <p:val>
                                            <p:strVal val="#ppt_x"/>
                                          </p:val>
                                        </p:tav>
                                        <p:tav tm="100000">
                                          <p:val>
                                            <p:strVal val="#ppt_x"/>
                                          </p:val>
                                        </p:tav>
                                      </p:tavLst>
                                    </p:anim>
                                    <p:anim calcmode="lin" valueType="num">
                                      <p:cBhvr>
                                        <p:cTn id="163" dur="1000" fill="hold"/>
                                        <p:tgtEl>
                                          <p:spTgt spid="131"/>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132"/>
                                        </p:tgtEl>
                                        <p:attrNameLst>
                                          <p:attrName>style.visibility</p:attrName>
                                        </p:attrNameLst>
                                      </p:cBhvr>
                                      <p:to>
                                        <p:strVal val="visible"/>
                                      </p:to>
                                    </p:set>
                                    <p:animEffect transition="in" filter="fade">
                                      <p:cBhvr>
                                        <p:cTn id="166" dur="1000"/>
                                        <p:tgtEl>
                                          <p:spTgt spid="132"/>
                                        </p:tgtEl>
                                      </p:cBhvr>
                                    </p:animEffect>
                                    <p:anim calcmode="lin" valueType="num">
                                      <p:cBhvr>
                                        <p:cTn id="167" dur="1000" fill="hold"/>
                                        <p:tgtEl>
                                          <p:spTgt spid="132"/>
                                        </p:tgtEl>
                                        <p:attrNameLst>
                                          <p:attrName>ppt_x</p:attrName>
                                        </p:attrNameLst>
                                      </p:cBhvr>
                                      <p:tavLst>
                                        <p:tav tm="0">
                                          <p:val>
                                            <p:strVal val="#ppt_x"/>
                                          </p:val>
                                        </p:tav>
                                        <p:tav tm="100000">
                                          <p:val>
                                            <p:strVal val="#ppt_x"/>
                                          </p:val>
                                        </p:tav>
                                      </p:tavLst>
                                    </p:anim>
                                    <p:anim calcmode="lin" valueType="num">
                                      <p:cBhvr>
                                        <p:cTn id="168" dur="1000" fill="hold"/>
                                        <p:tgtEl>
                                          <p:spTgt spid="132"/>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133"/>
                                        </p:tgtEl>
                                        <p:attrNameLst>
                                          <p:attrName>style.visibility</p:attrName>
                                        </p:attrNameLst>
                                      </p:cBhvr>
                                      <p:to>
                                        <p:strVal val="visible"/>
                                      </p:to>
                                    </p:set>
                                    <p:animEffect transition="in" filter="fade">
                                      <p:cBhvr>
                                        <p:cTn id="171" dur="1000"/>
                                        <p:tgtEl>
                                          <p:spTgt spid="133"/>
                                        </p:tgtEl>
                                      </p:cBhvr>
                                    </p:animEffect>
                                    <p:anim calcmode="lin" valueType="num">
                                      <p:cBhvr>
                                        <p:cTn id="172" dur="1000" fill="hold"/>
                                        <p:tgtEl>
                                          <p:spTgt spid="133"/>
                                        </p:tgtEl>
                                        <p:attrNameLst>
                                          <p:attrName>ppt_x</p:attrName>
                                        </p:attrNameLst>
                                      </p:cBhvr>
                                      <p:tavLst>
                                        <p:tav tm="0">
                                          <p:val>
                                            <p:strVal val="#ppt_x"/>
                                          </p:val>
                                        </p:tav>
                                        <p:tav tm="100000">
                                          <p:val>
                                            <p:strVal val="#ppt_x"/>
                                          </p:val>
                                        </p:tav>
                                      </p:tavLst>
                                    </p:anim>
                                    <p:anim calcmode="lin" valueType="num">
                                      <p:cBhvr>
                                        <p:cTn id="173" dur="1000" fill="hold"/>
                                        <p:tgtEl>
                                          <p:spTgt spid="133"/>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134"/>
                                        </p:tgtEl>
                                        <p:attrNameLst>
                                          <p:attrName>style.visibility</p:attrName>
                                        </p:attrNameLst>
                                      </p:cBhvr>
                                      <p:to>
                                        <p:strVal val="visible"/>
                                      </p:to>
                                    </p:set>
                                    <p:animEffect transition="in" filter="fade">
                                      <p:cBhvr>
                                        <p:cTn id="176" dur="1000"/>
                                        <p:tgtEl>
                                          <p:spTgt spid="134"/>
                                        </p:tgtEl>
                                      </p:cBhvr>
                                    </p:animEffect>
                                    <p:anim calcmode="lin" valueType="num">
                                      <p:cBhvr>
                                        <p:cTn id="177" dur="1000" fill="hold"/>
                                        <p:tgtEl>
                                          <p:spTgt spid="134"/>
                                        </p:tgtEl>
                                        <p:attrNameLst>
                                          <p:attrName>ppt_x</p:attrName>
                                        </p:attrNameLst>
                                      </p:cBhvr>
                                      <p:tavLst>
                                        <p:tav tm="0">
                                          <p:val>
                                            <p:strVal val="#ppt_x"/>
                                          </p:val>
                                        </p:tav>
                                        <p:tav tm="100000">
                                          <p:val>
                                            <p:strVal val="#ppt_x"/>
                                          </p:val>
                                        </p:tav>
                                      </p:tavLst>
                                    </p:anim>
                                    <p:anim calcmode="lin" valueType="num">
                                      <p:cBhvr>
                                        <p:cTn id="178" dur="1000" fill="hold"/>
                                        <p:tgtEl>
                                          <p:spTgt spid="134"/>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135"/>
                                        </p:tgtEl>
                                        <p:attrNameLst>
                                          <p:attrName>style.visibility</p:attrName>
                                        </p:attrNameLst>
                                      </p:cBhvr>
                                      <p:to>
                                        <p:strVal val="visible"/>
                                      </p:to>
                                    </p:set>
                                    <p:animEffect transition="in" filter="fade">
                                      <p:cBhvr>
                                        <p:cTn id="181" dur="1000"/>
                                        <p:tgtEl>
                                          <p:spTgt spid="135"/>
                                        </p:tgtEl>
                                      </p:cBhvr>
                                    </p:animEffect>
                                    <p:anim calcmode="lin" valueType="num">
                                      <p:cBhvr>
                                        <p:cTn id="182" dur="1000" fill="hold"/>
                                        <p:tgtEl>
                                          <p:spTgt spid="135"/>
                                        </p:tgtEl>
                                        <p:attrNameLst>
                                          <p:attrName>ppt_x</p:attrName>
                                        </p:attrNameLst>
                                      </p:cBhvr>
                                      <p:tavLst>
                                        <p:tav tm="0">
                                          <p:val>
                                            <p:strVal val="#ppt_x"/>
                                          </p:val>
                                        </p:tav>
                                        <p:tav tm="100000">
                                          <p:val>
                                            <p:strVal val="#ppt_x"/>
                                          </p:val>
                                        </p:tav>
                                      </p:tavLst>
                                    </p:anim>
                                    <p:anim calcmode="lin" valueType="num">
                                      <p:cBhvr>
                                        <p:cTn id="183" dur="1000" fill="hold"/>
                                        <p:tgtEl>
                                          <p:spTgt spid="135"/>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136"/>
                                        </p:tgtEl>
                                        <p:attrNameLst>
                                          <p:attrName>style.visibility</p:attrName>
                                        </p:attrNameLst>
                                      </p:cBhvr>
                                      <p:to>
                                        <p:strVal val="visible"/>
                                      </p:to>
                                    </p:set>
                                    <p:animEffect transition="in" filter="fade">
                                      <p:cBhvr>
                                        <p:cTn id="186" dur="1000"/>
                                        <p:tgtEl>
                                          <p:spTgt spid="136"/>
                                        </p:tgtEl>
                                      </p:cBhvr>
                                    </p:animEffect>
                                    <p:anim calcmode="lin" valueType="num">
                                      <p:cBhvr>
                                        <p:cTn id="187" dur="1000" fill="hold"/>
                                        <p:tgtEl>
                                          <p:spTgt spid="136"/>
                                        </p:tgtEl>
                                        <p:attrNameLst>
                                          <p:attrName>ppt_x</p:attrName>
                                        </p:attrNameLst>
                                      </p:cBhvr>
                                      <p:tavLst>
                                        <p:tav tm="0">
                                          <p:val>
                                            <p:strVal val="#ppt_x"/>
                                          </p:val>
                                        </p:tav>
                                        <p:tav tm="100000">
                                          <p:val>
                                            <p:strVal val="#ppt_x"/>
                                          </p:val>
                                        </p:tav>
                                      </p:tavLst>
                                    </p:anim>
                                    <p:anim calcmode="lin" valueType="num">
                                      <p:cBhvr>
                                        <p:cTn id="188" dur="1000" fill="hold"/>
                                        <p:tgtEl>
                                          <p:spTgt spid="136"/>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137"/>
                                        </p:tgtEl>
                                        <p:attrNameLst>
                                          <p:attrName>style.visibility</p:attrName>
                                        </p:attrNameLst>
                                      </p:cBhvr>
                                      <p:to>
                                        <p:strVal val="visible"/>
                                      </p:to>
                                    </p:set>
                                    <p:animEffect transition="in" filter="fade">
                                      <p:cBhvr>
                                        <p:cTn id="191" dur="1000"/>
                                        <p:tgtEl>
                                          <p:spTgt spid="137"/>
                                        </p:tgtEl>
                                      </p:cBhvr>
                                    </p:animEffect>
                                    <p:anim calcmode="lin" valueType="num">
                                      <p:cBhvr>
                                        <p:cTn id="192" dur="1000" fill="hold"/>
                                        <p:tgtEl>
                                          <p:spTgt spid="137"/>
                                        </p:tgtEl>
                                        <p:attrNameLst>
                                          <p:attrName>ppt_x</p:attrName>
                                        </p:attrNameLst>
                                      </p:cBhvr>
                                      <p:tavLst>
                                        <p:tav tm="0">
                                          <p:val>
                                            <p:strVal val="#ppt_x"/>
                                          </p:val>
                                        </p:tav>
                                        <p:tav tm="100000">
                                          <p:val>
                                            <p:strVal val="#ppt_x"/>
                                          </p:val>
                                        </p:tav>
                                      </p:tavLst>
                                    </p:anim>
                                    <p:anim calcmode="lin" valueType="num">
                                      <p:cBhvr>
                                        <p:cTn id="193" dur="1000" fill="hold"/>
                                        <p:tgtEl>
                                          <p:spTgt spid="137"/>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138"/>
                                        </p:tgtEl>
                                        <p:attrNameLst>
                                          <p:attrName>style.visibility</p:attrName>
                                        </p:attrNameLst>
                                      </p:cBhvr>
                                      <p:to>
                                        <p:strVal val="visible"/>
                                      </p:to>
                                    </p:set>
                                    <p:animEffect transition="in" filter="fade">
                                      <p:cBhvr>
                                        <p:cTn id="196" dur="1000"/>
                                        <p:tgtEl>
                                          <p:spTgt spid="138"/>
                                        </p:tgtEl>
                                      </p:cBhvr>
                                    </p:animEffect>
                                    <p:anim calcmode="lin" valueType="num">
                                      <p:cBhvr>
                                        <p:cTn id="197" dur="1000" fill="hold"/>
                                        <p:tgtEl>
                                          <p:spTgt spid="138"/>
                                        </p:tgtEl>
                                        <p:attrNameLst>
                                          <p:attrName>ppt_x</p:attrName>
                                        </p:attrNameLst>
                                      </p:cBhvr>
                                      <p:tavLst>
                                        <p:tav tm="0">
                                          <p:val>
                                            <p:strVal val="#ppt_x"/>
                                          </p:val>
                                        </p:tav>
                                        <p:tav tm="100000">
                                          <p:val>
                                            <p:strVal val="#ppt_x"/>
                                          </p:val>
                                        </p:tav>
                                      </p:tavLst>
                                    </p:anim>
                                    <p:anim calcmode="lin" valueType="num">
                                      <p:cBhvr>
                                        <p:cTn id="198"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139"/>
                                        </p:tgtEl>
                                        <p:attrNameLst>
                                          <p:attrName>style.visibility</p:attrName>
                                        </p:attrNameLst>
                                      </p:cBhvr>
                                      <p:to>
                                        <p:strVal val="visible"/>
                                      </p:to>
                                    </p:set>
                                    <p:anim calcmode="lin" valueType="num">
                                      <p:cBhvr additive="base">
                                        <p:cTn id="203" dur="500" fill="hold"/>
                                        <p:tgtEl>
                                          <p:spTgt spid="139"/>
                                        </p:tgtEl>
                                        <p:attrNameLst>
                                          <p:attrName>ppt_x</p:attrName>
                                        </p:attrNameLst>
                                      </p:cBhvr>
                                      <p:tavLst>
                                        <p:tav tm="0">
                                          <p:val>
                                            <p:strVal val="#ppt_x"/>
                                          </p:val>
                                        </p:tav>
                                        <p:tav tm="100000">
                                          <p:val>
                                            <p:strVal val="#ppt_x"/>
                                          </p:val>
                                        </p:tav>
                                      </p:tavLst>
                                    </p:anim>
                                    <p:anim calcmode="lin" valueType="num">
                                      <p:cBhvr additive="base">
                                        <p:cTn id="204"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ntr" presetSubtype="0" fill="hold" grpId="0" nodeType="clickEffect">
                                  <p:stCondLst>
                                    <p:cond delay="0"/>
                                  </p:stCondLst>
                                  <p:childTnLst>
                                    <p:set>
                                      <p:cBhvr>
                                        <p:cTn id="208" dur="1" fill="hold">
                                          <p:stCondLst>
                                            <p:cond delay="0"/>
                                          </p:stCondLst>
                                        </p:cTn>
                                        <p:tgtEl>
                                          <p:spTgt spid="10"/>
                                        </p:tgtEl>
                                        <p:attrNameLst>
                                          <p:attrName>style.visibility</p:attrName>
                                        </p:attrNameLst>
                                      </p:cBhvr>
                                      <p:to>
                                        <p:strVal val="visible"/>
                                      </p:to>
                                    </p:set>
                                    <p:animEffect transition="in" filter="fade">
                                      <p:cBhvr>
                                        <p:cTn id="209" dur="1000"/>
                                        <p:tgtEl>
                                          <p:spTgt spid="10"/>
                                        </p:tgtEl>
                                      </p:cBhvr>
                                    </p:animEffect>
                                    <p:anim calcmode="lin" valueType="num">
                                      <p:cBhvr>
                                        <p:cTn id="210" dur="1000" fill="hold"/>
                                        <p:tgtEl>
                                          <p:spTgt spid="10"/>
                                        </p:tgtEl>
                                        <p:attrNameLst>
                                          <p:attrName>ppt_x</p:attrName>
                                        </p:attrNameLst>
                                      </p:cBhvr>
                                      <p:tavLst>
                                        <p:tav tm="0">
                                          <p:val>
                                            <p:strVal val="#ppt_x"/>
                                          </p:val>
                                        </p:tav>
                                        <p:tav tm="100000">
                                          <p:val>
                                            <p:strVal val="#ppt_x"/>
                                          </p:val>
                                        </p:tav>
                                      </p:tavLst>
                                    </p:anim>
                                    <p:anim calcmode="lin" valueType="num">
                                      <p:cBhvr>
                                        <p:cTn id="211" dur="1000" fill="hold"/>
                                        <p:tgtEl>
                                          <p:spTgt spid="10"/>
                                        </p:tgtEl>
                                        <p:attrNameLst>
                                          <p:attrName>ppt_y</p:attrName>
                                        </p:attrNameLst>
                                      </p:cBhvr>
                                      <p:tavLst>
                                        <p:tav tm="0">
                                          <p:val>
                                            <p:strVal val="#ppt_y+.1"/>
                                          </p:val>
                                        </p:tav>
                                        <p:tav tm="100000">
                                          <p:val>
                                            <p:strVal val="#ppt_y"/>
                                          </p:val>
                                        </p:tav>
                                      </p:tavLst>
                                    </p:anim>
                                  </p:childTnLst>
                                </p:cTn>
                              </p:par>
                            </p:childTnLst>
                          </p:cTn>
                        </p:par>
                        <p:par>
                          <p:cTn id="212" fill="hold">
                            <p:stCondLst>
                              <p:cond delay="1000"/>
                            </p:stCondLst>
                            <p:childTnLst>
                              <p:par>
                                <p:cTn id="213" presetID="10" presetClass="entr" presetSubtype="0" fill="hold" nodeType="afterEffect">
                                  <p:stCondLst>
                                    <p:cond delay="0"/>
                                  </p:stCondLst>
                                  <p:childTnLst>
                                    <p:set>
                                      <p:cBhvr>
                                        <p:cTn id="214" dur="1" fill="hold">
                                          <p:stCondLst>
                                            <p:cond delay="0"/>
                                          </p:stCondLst>
                                        </p:cTn>
                                        <p:tgtEl>
                                          <p:spTgt spid="140"/>
                                        </p:tgtEl>
                                        <p:attrNameLst>
                                          <p:attrName>style.visibility</p:attrName>
                                        </p:attrNameLst>
                                      </p:cBhvr>
                                      <p:to>
                                        <p:strVal val="visible"/>
                                      </p:to>
                                    </p:set>
                                    <p:animEffect transition="in" filter="fade">
                                      <p:cBhvr>
                                        <p:cTn id="215"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8" grpId="0"/>
      <p:bldP spid="89" grpId="0"/>
      <p:bldP spid="90" grpId="0"/>
      <p:bldP spid="91" grpId="0"/>
      <p:bldP spid="92" grpId="0"/>
      <p:bldP spid="93" grpId="0"/>
      <p:bldP spid="111" grpId="0"/>
      <p:bldP spid="112" grpId="0"/>
      <p:bldP spid="113" grpId="0"/>
      <p:bldP spid="115" grpId="0"/>
      <p:bldP spid="116" grpId="0"/>
      <p:bldP spid="117" grpId="0"/>
      <p:bldP spid="118" grpId="0"/>
      <p:bldP spid="119" grpId="0"/>
      <p:bldP spid="120" grpId="0"/>
      <p:bldP spid="123" grpId="0"/>
      <p:bldP spid="124" grpId="0"/>
      <p:bldP spid="125" grpId="0"/>
      <p:bldP spid="126" grpId="0"/>
      <p:bldP spid="127" grpId="0"/>
      <p:bldP spid="128" grpId="0"/>
      <p:bldP spid="129" grpId="0"/>
      <p:bldP spid="130" grpId="0"/>
      <p:bldP spid="131" grpId="0"/>
      <p:bldP spid="133" grpId="0"/>
      <p:bldP spid="134" grpId="0"/>
      <p:bldP spid="135" grpId="0"/>
      <p:bldP spid="136" grpId="0"/>
      <p:bldP spid="137" grpId="0"/>
      <p:bldP spid="138" grpId="0"/>
      <p:bldP spid="139"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a:t>
            </a:fld>
            <a:endParaRPr lang="zh-CN" altLang="en-US"/>
          </a:p>
        </p:txBody>
      </p:sp>
      <p:sp>
        <p:nvSpPr>
          <p:cNvPr id="53" name="文本框 52"/>
          <p:cNvSpPr txBox="1"/>
          <p:nvPr/>
        </p:nvSpPr>
        <p:spPr>
          <a:xfrm>
            <a:off x="391887" y="1079388"/>
            <a:ext cx="11448660" cy="1754326"/>
          </a:xfrm>
          <a:prstGeom prst="rect">
            <a:avLst/>
          </a:prstGeom>
          <a:noFill/>
        </p:spPr>
        <p:txBody>
          <a:bodyPr wrap="square" rtlCol="0">
            <a:spAutoFit/>
          </a:bodyPr>
          <a:lstStyle/>
          <a:p>
            <a:pPr marL="342900" indent="-3429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2.2</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某</a:t>
            </a:r>
            <a:r>
              <a:rPr lang="zh-CN" altLang="en-US" sz="2400" b="1" dirty="0">
                <a:latin typeface="微软雅黑" panose="020B0503020204020204" pitchFamily="34" charset="-122"/>
                <a:ea typeface="微软雅黑" panose="020B0503020204020204" pitchFamily="34" charset="-122"/>
              </a:rPr>
              <a:t>飞机有</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台发动机，当其中任何一台运转时，用一盏绿灯 点亮来指示；当其中任意两台同时运转时，用一盏红灯 点亮。当三台同时运转时，红、绿灯均点亮来指示。请用真值表表示发动机和灯之间的逻辑关系。</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2" name="平行四边形 11"/>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逻辑函数的表示方法</a:t>
            </a:r>
            <a:endParaRPr lang="zh-CN" altLang="en-US" dirty="0">
              <a:effectLst>
                <a:outerShdw blurRad="38100" dist="38100" dir="2700000" algn="tl">
                  <a:srgbClr val="000000">
                    <a:alpha val="43137"/>
                  </a:srgbClr>
                </a:outerShdw>
              </a:effectLst>
            </a:endParaRPr>
          </a:p>
        </p:txBody>
      </p:sp>
      <p:sp>
        <p:nvSpPr>
          <p:cNvPr id="11" name="文本框 52"/>
          <p:cNvSpPr txBox="1"/>
          <p:nvPr/>
        </p:nvSpPr>
        <p:spPr>
          <a:xfrm>
            <a:off x="494524" y="2833714"/>
            <a:ext cx="6232848" cy="3416320"/>
          </a:xfrm>
          <a:prstGeom prst="rect">
            <a:avLst/>
          </a:prstGeom>
          <a:noFill/>
        </p:spPr>
        <p:txBody>
          <a:bodyPr wrap="square" rtlCol="0">
            <a:spAutoFit/>
          </a:bodyPr>
          <a:lstStyle/>
          <a:p>
            <a:pPr marL="342900" indent="-342900">
              <a:lnSpc>
                <a:spcPct val="150000"/>
              </a:lnSpc>
              <a:buClr>
                <a:srgbClr val="235EB8"/>
              </a:buClr>
              <a:buSzPct val="85000"/>
              <a:buFont typeface="Wingdings" panose="05000000000000000000" pitchFamily="2" charset="2"/>
              <a:buChar char="n"/>
            </a:pPr>
            <a:r>
              <a:rPr lang="zh-CN" altLang="en-US" sz="2400" b="1" dirty="0" smtClean="0">
                <a:solidFill>
                  <a:srgbClr val="3859CD"/>
                </a:solidFill>
                <a:latin typeface="微软雅黑" panose="020B0503020204020204" pitchFamily="34" charset="-122"/>
                <a:ea typeface="微软雅黑" panose="020B0503020204020204" pitchFamily="34" charset="-122"/>
              </a:rPr>
              <a:t>①逻辑抽象与状态定义：</a:t>
            </a:r>
            <a:endParaRPr lang="en-US" altLang="zh-CN" sz="2400" b="1" dirty="0" smtClean="0">
              <a:solidFill>
                <a:srgbClr val="3859CD"/>
              </a:solidFill>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solidFill>
                  <a:srgbClr val="3859CD"/>
                </a:solidFill>
                <a:latin typeface="微软雅黑" panose="020B0503020204020204" pitchFamily="34" charset="-122"/>
                <a:ea typeface="微软雅黑" panose="020B0503020204020204" pitchFamily="34" charset="-122"/>
              </a:rPr>
              <a:t>输入变量：</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C</a:t>
            </a:r>
            <a:r>
              <a:rPr lang="zh-CN" altLang="en-US" sz="2400" b="1" dirty="0" smtClean="0">
                <a:latin typeface="微软雅黑" panose="020B0503020204020204" pitchFamily="34" charset="-122"/>
                <a:ea typeface="微软雅黑" panose="020B0503020204020204" pitchFamily="34" charset="-122"/>
              </a:rPr>
              <a:t>，为发动机状态，</a:t>
            </a:r>
            <a:r>
              <a:rPr lang="zh-CN" altLang="en-US" sz="2400" b="1" dirty="0">
                <a:latin typeface="微软雅黑" panose="020B0503020204020204" pitchFamily="34" charset="-122"/>
                <a:ea typeface="微软雅黑" panose="020B0503020204020204" pitchFamily="34" charset="-122"/>
              </a:rPr>
              <a:t>运转时用</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表示，不运转时用</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表示</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solidFill>
                  <a:srgbClr val="3859CD"/>
                </a:solidFill>
                <a:latin typeface="微软雅黑" panose="020B0503020204020204" pitchFamily="34" charset="-122"/>
                <a:ea typeface="微软雅黑" panose="020B0503020204020204" pitchFamily="34" charset="-122"/>
              </a:rPr>
              <a:t>输出变量：</a:t>
            </a:r>
            <a:r>
              <a:rPr lang="en-US" altLang="zh-CN" sz="2400" b="1" dirty="0">
                <a:solidFill>
                  <a:srgbClr val="3859CD"/>
                </a:solidFill>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R</a:t>
            </a:r>
            <a:r>
              <a:rPr lang="zh-CN" altLang="en-US" sz="2400" b="1" dirty="0">
                <a:latin typeface="微软雅黑" panose="020B0503020204020204" pitchFamily="34" charset="-122"/>
                <a:ea typeface="微软雅黑" panose="020B0503020204020204" pitchFamily="34" charset="-122"/>
              </a:rPr>
              <a:t>，红、绿指示灯</a:t>
            </a:r>
            <a:r>
              <a:rPr lang="zh-CN" altLang="en-US" sz="2400" b="1" dirty="0" smtClean="0">
                <a:latin typeface="微软雅黑" panose="020B0503020204020204" pitchFamily="34" charset="-122"/>
                <a:ea typeface="微软雅黑" panose="020B0503020204020204" pitchFamily="34" charset="-122"/>
              </a:rPr>
              <a:t>，灯</a:t>
            </a:r>
            <a:r>
              <a:rPr lang="zh-CN" altLang="en-US" sz="2400" b="1" dirty="0">
                <a:latin typeface="微软雅黑" panose="020B0503020204020204" pitchFamily="34" charset="-122"/>
                <a:ea typeface="微软雅黑" panose="020B0503020204020204" pitchFamily="34" charset="-122"/>
              </a:rPr>
              <a:t>亮用</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表示，灯灭用</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表示</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②画表格→③填输入组合→④得到输出值</a:t>
            </a:r>
            <a:endParaRPr lang="en-US" altLang="zh-CN" sz="2400" b="1" dirty="0" smtClean="0">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extLst>
              <p:ext uri="{D42A27DB-BD31-4B8C-83A1-F6EECF244321}">
                <p14:modId xmlns:p14="http://schemas.microsoft.com/office/powerpoint/2010/main" val="2226020751"/>
              </p:ext>
            </p:extLst>
          </p:nvPr>
        </p:nvGraphicFramePr>
        <p:xfrm>
          <a:off x="7015721" y="2808519"/>
          <a:ext cx="4824826" cy="3531645"/>
        </p:xfrm>
        <a:graphic>
          <a:graphicData uri="http://schemas.openxmlformats.org/drawingml/2006/table">
            <a:tbl>
              <a:tblPr firstRow="1" firstCol="1" bandRow="1">
                <a:tableStyleId>{B301B821-A1FF-4177-AEE7-76D212191A09}</a:tableStyleId>
              </a:tblPr>
              <a:tblGrid>
                <a:gridCol w="964464">
                  <a:extLst>
                    <a:ext uri="{9D8B030D-6E8A-4147-A177-3AD203B41FA5}">
                      <a16:colId xmlns="" xmlns:a16="http://schemas.microsoft.com/office/drawing/2014/main" val="199523196"/>
                    </a:ext>
                  </a:extLst>
                </a:gridCol>
                <a:gridCol w="964464">
                  <a:extLst>
                    <a:ext uri="{9D8B030D-6E8A-4147-A177-3AD203B41FA5}">
                      <a16:colId xmlns="" xmlns:a16="http://schemas.microsoft.com/office/drawing/2014/main" val="1819335229"/>
                    </a:ext>
                  </a:extLst>
                </a:gridCol>
                <a:gridCol w="964464">
                  <a:extLst>
                    <a:ext uri="{9D8B030D-6E8A-4147-A177-3AD203B41FA5}">
                      <a16:colId xmlns="" xmlns:a16="http://schemas.microsoft.com/office/drawing/2014/main" val="874609522"/>
                    </a:ext>
                  </a:extLst>
                </a:gridCol>
                <a:gridCol w="965717">
                  <a:extLst>
                    <a:ext uri="{9D8B030D-6E8A-4147-A177-3AD203B41FA5}">
                      <a16:colId xmlns="" xmlns:a16="http://schemas.microsoft.com/office/drawing/2014/main" val="1522571597"/>
                    </a:ext>
                  </a:extLst>
                </a:gridCol>
                <a:gridCol w="965717">
                  <a:extLst>
                    <a:ext uri="{9D8B030D-6E8A-4147-A177-3AD203B41FA5}">
                      <a16:colId xmlns="" xmlns:a16="http://schemas.microsoft.com/office/drawing/2014/main" val="854464208"/>
                    </a:ext>
                  </a:extLst>
                </a:gridCol>
              </a:tblGrid>
              <a:tr h="392405">
                <a:tc>
                  <a:txBody>
                    <a:bodyPr/>
                    <a:lstStyle/>
                    <a:p>
                      <a:pPr algn="ctr"/>
                      <a:r>
                        <a:rPr lang="en-US" sz="2400" b="1" dirty="0" smtClean="0">
                          <a:effectLst/>
                          <a:latin typeface="Times New Roman" panose="02020603050405020304" pitchFamily="18" charset="0"/>
                          <a:cs typeface="Times New Roman" panose="02020603050405020304" pitchFamily="18" charset="0"/>
                        </a:rPr>
                        <a:t>A</a:t>
                      </a:r>
                      <a:endParaRPr lang="en-US"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smtClean="0">
                          <a:effectLst/>
                          <a:latin typeface="Times New Roman" panose="02020603050405020304" pitchFamily="18" charset="0"/>
                          <a:cs typeface="Times New Roman" panose="02020603050405020304" pitchFamily="18" charset="0"/>
                        </a:rPr>
                        <a:t>B</a:t>
                      </a:r>
                      <a:endParaRPr lang="en-US"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smtClean="0">
                          <a:effectLst/>
                          <a:latin typeface="Times New Roman" panose="02020603050405020304" pitchFamily="18" charset="0"/>
                          <a:cs typeface="Times New Roman" panose="02020603050405020304" pitchFamily="18" charset="0"/>
                        </a:rPr>
                        <a:t>C</a:t>
                      </a:r>
                      <a:endParaRPr lang="en-US"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effectLst/>
                          <a:latin typeface="Times New Roman" panose="02020603050405020304" pitchFamily="18" charset="0"/>
                          <a:cs typeface="Times New Roman" panose="02020603050405020304" pitchFamily="18" charset="0"/>
                        </a:rPr>
                        <a:t>G</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altLang="zh-CN" sz="2400" b="1" dirty="0" smtClean="0">
                          <a:effectLst/>
                          <a:latin typeface="Times New Roman" panose="02020603050405020304" pitchFamily="18" charset="0"/>
                          <a:cs typeface="Times New Roman" panose="02020603050405020304" pitchFamily="18" charset="0"/>
                        </a:rPr>
                        <a:t>R</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tc>
                <a:extLst>
                  <a:ext uri="{0D108BD9-81ED-4DB2-BD59-A6C34878D82A}">
                    <a16:rowId xmlns="" xmlns:a16="http://schemas.microsoft.com/office/drawing/2014/main" val="136864586"/>
                  </a:ext>
                </a:extLst>
              </a:tr>
              <a:tr h="392405">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a:effectLst/>
                          <a:latin typeface="Times New Roman" panose="02020603050405020304" pitchFamily="18" charset="0"/>
                          <a:cs typeface="Times New Roman" panose="02020603050405020304" pitchFamily="18" charset="0"/>
                        </a:rPr>
                        <a:t>0</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400" b="1">
                          <a:effectLst/>
                          <a:latin typeface="Times New Roman" panose="02020603050405020304" pitchFamily="18" charset="0"/>
                          <a:cs typeface="Times New Roman" panose="02020603050405020304" pitchFamily="18" charset="0"/>
                        </a:rPr>
                        <a:t>0</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271203590"/>
                  </a:ext>
                </a:extLst>
              </a:tr>
              <a:tr h="392405">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a:effectLst/>
                          <a:latin typeface="Times New Roman" panose="02020603050405020304" pitchFamily="18" charset="0"/>
                          <a:cs typeface="Times New Roman" panose="02020603050405020304" pitchFamily="18" charset="0"/>
                        </a:rPr>
                        <a:t>1</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cs typeface="Times New Roman" panose="02020603050405020304" pitchFamily="18" charset="0"/>
                        </a:rPr>
                        <a:t>1</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400" b="1">
                          <a:effectLst/>
                          <a:latin typeface="Times New Roman" panose="02020603050405020304" pitchFamily="18" charset="0"/>
                          <a:cs typeface="Times New Roman" panose="02020603050405020304" pitchFamily="18" charset="0"/>
                        </a:rPr>
                        <a:t>0</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1221843261"/>
                  </a:ext>
                </a:extLst>
              </a:tr>
              <a:tr h="392405">
                <a:tc>
                  <a:txBody>
                    <a:bodyPr/>
                    <a:lstStyle/>
                    <a:p>
                      <a:pPr algn="ctr"/>
                      <a:r>
                        <a:rPr lang="en-US" sz="2400" b="1">
                          <a:effectLst/>
                          <a:latin typeface="Times New Roman" panose="02020603050405020304" pitchFamily="18" charset="0"/>
                          <a:cs typeface="Times New Roman" panose="02020603050405020304" pitchFamily="18" charset="0"/>
                        </a:rPr>
                        <a:t>0</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a:effectLst/>
                          <a:latin typeface="Times New Roman" panose="02020603050405020304" pitchFamily="18" charset="0"/>
                          <a:cs typeface="Times New Roman" panose="02020603050405020304" pitchFamily="18" charset="0"/>
                        </a:rPr>
                        <a:t>1</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cs typeface="Times New Roman" panose="02020603050405020304" pitchFamily="18" charset="0"/>
                        </a:rPr>
                        <a:t>1</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400" b="1">
                          <a:effectLst/>
                          <a:latin typeface="Times New Roman" panose="02020603050405020304" pitchFamily="18" charset="0"/>
                          <a:cs typeface="Times New Roman" panose="02020603050405020304" pitchFamily="18" charset="0"/>
                        </a:rPr>
                        <a:t>0</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1197512886"/>
                  </a:ext>
                </a:extLst>
              </a:tr>
              <a:tr h="392405">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a:effectLst/>
                          <a:latin typeface="Times New Roman" panose="02020603050405020304" pitchFamily="18" charset="0"/>
                          <a:cs typeface="Times New Roman" panose="02020603050405020304" pitchFamily="18" charset="0"/>
                        </a:rPr>
                        <a:t>1</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a:effectLst/>
                          <a:latin typeface="Times New Roman" panose="02020603050405020304" pitchFamily="18" charset="0"/>
                          <a:cs typeface="Times New Roman" panose="02020603050405020304" pitchFamily="18" charset="0"/>
                        </a:rPr>
                        <a:t>1</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400" b="1">
                          <a:effectLst/>
                          <a:latin typeface="Times New Roman" panose="02020603050405020304" pitchFamily="18" charset="0"/>
                          <a:cs typeface="Times New Roman" panose="02020603050405020304" pitchFamily="18" charset="0"/>
                        </a:rPr>
                        <a:t>1</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1306478038"/>
                  </a:ext>
                </a:extLst>
              </a:tr>
              <a:tr h="392405">
                <a:tc>
                  <a:txBody>
                    <a:bodyPr/>
                    <a:lstStyle/>
                    <a:p>
                      <a:pPr algn="ctr"/>
                      <a:r>
                        <a:rPr lang="en-US" sz="2400" b="1">
                          <a:effectLst/>
                          <a:latin typeface="Times New Roman" panose="02020603050405020304" pitchFamily="18" charset="0"/>
                          <a:cs typeface="Times New Roman" panose="02020603050405020304" pitchFamily="18" charset="0"/>
                        </a:rPr>
                        <a:t>1</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cs typeface="Times New Roman" panose="02020603050405020304" pitchFamily="18" charset="0"/>
                        </a:rPr>
                        <a:t>1</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400" b="1">
                          <a:effectLst/>
                          <a:latin typeface="Times New Roman" panose="02020603050405020304" pitchFamily="18" charset="0"/>
                          <a:cs typeface="Times New Roman" panose="02020603050405020304" pitchFamily="18" charset="0"/>
                        </a:rPr>
                        <a:t>0</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638790175"/>
                  </a:ext>
                </a:extLst>
              </a:tr>
              <a:tr h="392405">
                <a:tc>
                  <a:txBody>
                    <a:bodyPr/>
                    <a:lstStyle/>
                    <a:p>
                      <a:pPr algn="ctr"/>
                      <a:r>
                        <a:rPr lang="en-US" sz="2400" b="1">
                          <a:effectLst/>
                          <a:latin typeface="Times New Roman" panose="02020603050405020304" pitchFamily="18" charset="0"/>
                          <a:cs typeface="Times New Roman" panose="02020603050405020304" pitchFamily="18" charset="0"/>
                        </a:rPr>
                        <a:t>1</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a:effectLst/>
                          <a:latin typeface="Times New Roman" panose="02020603050405020304" pitchFamily="18" charset="0"/>
                          <a:cs typeface="Times New Roman" panose="02020603050405020304" pitchFamily="18" charset="0"/>
                        </a:rPr>
                        <a:t>0</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a:effectLst/>
                          <a:latin typeface="Times New Roman" panose="02020603050405020304" pitchFamily="18" charset="0"/>
                          <a:cs typeface="Times New Roman" panose="02020603050405020304" pitchFamily="18" charset="0"/>
                        </a:rPr>
                        <a:t>1</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400" b="1" dirty="0">
                          <a:effectLst/>
                          <a:latin typeface="Times New Roman" panose="02020603050405020304" pitchFamily="18" charset="0"/>
                          <a:cs typeface="Times New Roman" panose="02020603050405020304" pitchFamily="18" charset="0"/>
                        </a:rPr>
                        <a:t>1</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2473225898"/>
                  </a:ext>
                </a:extLst>
              </a:tr>
              <a:tr h="392405">
                <a:tc>
                  <a:txBody>
                    <a:bodyPr/>
                    <a:lstStyle/>
                    <a:p>
                      <a:pPr algn="ctr"/>
                      <a:r>
                        <a:rPr lang="en-US" sz="2400" b="1">
                          <a:effectLst/>
                          <a:latin typeface="Times New Roman" panose="02020603050405020304" pitchFamily="18" charset="0"/>
                          <a:cs typeface="Times New Roman" panose="02020603050405020304" pitchFamily="18" charset="0"/>
                        </a:rPr>
                        <a:t>1</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a:effectLst/>
                          <a:latin typeface="Times New Roman" panose="02020603050405020304" pitchFamily="18" charset="0"/>
                          <a:cs typeface="Times New Roman" panose="02020603050405020304" pitchFamily="18" charset="0"/>
                        </a:rPr>
                        <a:t>1</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cs typeface="Times New Roman" panose="02020603050405020304" pitchFamily="18" charset="0"/>
                        </a:rPr>
                        <a:t>0</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400" b="1" dirty="0">
                          <a:effectLst/>
                          <a:latin typeface="Times New Roman" panose="02020603050405020304" pitchFamily="18" charset="0"/>
                          <a:cs typeface="Times New Roman" panose="02020603050405020304" pitchFamily="18" charset="0"/>
                        </a:rPr>
                        <a:t>1</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2881485124"/>
                  </a:ext>
                </a:extLst>
              </a:tr>
              <a:tr h="392405">
                <a:tc>
                  <a:txBody>
                    <a:bodyPr/>
                    <a:lstStyle/>
                    <a:p>
                      <a:pPr algn="ctr"/>
                      <a:r>
                        <a:rPr lang="en-US" sz="2400" b="1">
                          <a:effectLst/>
                          <a:latin typeface="Times New Roman" panose="02020603050405020304" pitchFamily="18" charset="0"/>
                          <a:cs typeface="Times New Roman" panose="02020603050405020304" pitchFamily="18" charset="0"/>
                        </a:rPr>
                        <a:t>1</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a:effectLst/>
                          <a:latin typeface="Times New Roman" panose="02020603050405020304" pitchFamily="18" charset="0"/>
                          <a:cs typeface="Times New Roman" panose="02020603050405020304" pitchFamily="18" charset="0"/>
                        </a:rPr>
                        <a:t>1</a:t>
                      </a:r>
                      <a:endParaRPr lang="zh-CN" sz="2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400" b="1" dirty="0">
                          <a:effectLst/>
                          <a:latin typeface="Times New Roman" panose="02020603050405020304" pitchFamily="18" charset="0"/>
                          <a:cs typeface="Times New Roman" panose="02020603050405020304" pitchFamily="18" charset="0"/>
                        </a:rPr>
                        <a:t>1</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400" b="1" dirty="0">
                          <a:effectLst/>
                          <a:latin typeface="Times New Roman" panose="02020603050405020304" pitchFamily="18" charset="0"/>
                          <a:cs typeface="Times New Roman" panose="02020603050405020304" pitchFamily="18" charset="0"/>
                        </a:rPr>
                        <a:t>1</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400" b="1" dirty="0">
                          <a:effectLst/>
                          <a:latin typeface="Times New Roman" panose="02020603050405020304" pitchFamily="18" charset="0"/>
                          <a:cs typeface="Times New Roman" panose="02020603050405020304" pitchFamily="18" charset="0"/>
                        </a:rPr>
                        <a:t>1</a:t>
                      </a:r>
                      <a:endParaRPr 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2088862464"/>
                  </a:ext>
                </a:extLst>
              </a:tr>
            </a:tbl>
          </a:graphicData>
        </a:graphic>
      </p:graphicFrame>
    </p:spTree>
    <p:extLst>
      <p:ext uri="{BB962C8B-B14F-4D97-AF65-F5344CB8AC3E}">
        <p14:creationId xmlns:p14="http://schemas.microsoft.com/office/powerpoint/2010/main" val="331397860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120</a:t>
            </a:fld>
            <a:endParaRPr lang="zh-CN" altLang="en-US"/>
          </a:p>
        </p:txBody>
      </p:sp>
      <p:sp>
        <p:nvSpPr>
          <p:cNvPr id="53" name="文本框 52"/>
          <p:cNvSpPr txBox="1"/>
          <p:nvPr/>
        </p:nvSpPr>
        <p:spPr>
          <a:xfrm>
            <a:off x="550606" y="1120877"/>
            <a:ext cx="10943304" cy="3600986"/>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solidFill>
                  <a:srgbClr val="0000FF"/>
                </a:solidFill>
                <a:latin typeface="微软雅黑" panose="020B0503020204020204" pitchFamily="34" charset="-122"/>
                <a:ea typeface="微软雅黑" panose="020B0503020204020204" pitchFamily="34" charset="-122"/>
              </a:rPr>
              <a:t>5</a:t>
            </a:r>
            <a:r>
              <a:rPr lang="zh-CN" altLang="en-US" sz="2800" b="1" dirty="0" smtClean="0">
                <a:solidFill>
                  <a:srgbClr val="0000FF"/>
                </a:solidFill>
                <a:latin typeface="微软雅黑" panose="020B0503020204020204" pitchFamily="34" charset="-122"/>
                <a:ea typeface="微软雅黑" panose="020B0503020204020204" pitchFamily="34" charset="-122"/>
              </a:rPr>
              <a:t>、用</a:t>
            </a:r>
            <a:r>
              <a:rPr lang="zh-CN" altLang="en-US" sz="2800" b="1" dirty="0">
                <a:solidFill>
                  <a:srgbClr val="0000FF"/>
                </a:solidFill>
                <a:latin typeface="微软雅黑" panose="020B0503020204020204" pitchFamily="34" charset="-122"/>
                <a:ea typeface="微软雅黑" panose="020B0503020204020204" pitchFamily="34" charset="-122"/>
              </a:rPr>
              <a:t>卡诺图化简逻辑函数</a:t>
            </a:r>
          </a:p>
          <a:p>
            <a:pPr marL="800100" lvl="1"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1</a:t>
            </a:r>
            <a:r>
              <a:rPr lang="zh-CN" altLang="en-US" sz="2800" b="1" dirty="0" smtClean="0">
                <a:solidFill>
                  <a:srgbClr val="FF0000"/>
                </a:solidFill>
                <a:latin typeface="微软雅黑" panose="020B0503020204020204" pitchFamily="34" charset="-122"/>
                <a:ea typeface="微软雅黑" panose="020B0503020204020204" pitchFamily="34" charset="-122"/>
              </a:rPr>
              <a:t>）化简步骤：</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①将</a:t>
            </a:r>
            <a:r>
              <a:rPr lang="zh-CN" altLang="en-US" sz="2400" b="1" dirty="0">
                <a:latin typeface="微软雅黑" panose="020B0503020204020204" pitchFamily="34" charset="-122"/>
                <a:ea typeface="微软雅黑" panose="020B0503020204020204" pitchFamily="34" charset="-122"/>
              </a:rPr>
              <a:t>逻辑函数转换为基本形式（与或式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或与式）；</a:t>
            </a: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②画</a:t>
            </a:r>
            <a:r>
              <a:rPr lang="zh-CN" altLang="en-US" sz="2400" b="1" dirty="0">
                <a:latin typeface="微软雅黑" panose="020B0503020204020204" pitchFamily="34" charset="-122"/>
                <a:ea typeface="微软雅黑" panose="020B0503020204020204" pitchFamily="34" charset="-122"/>
              </a:rPr>
              <a:t>出逻辑函数对应的卡诺</a:t>
            </a:r>
            <a:r>
              <a:rPr lang="zh-CN" altLang="en-US" sz="2400" b="1" dirty="0" smtClean="0">
                <a:latin typeface="微软雅黑" panose="020B0503020204020204" pitchFamily="34" charset="-122"/>
                <a:ea typeface="微软雅黑" panose="020B0503020204020204" pitchFamily="34" charset="-122"/>
              </a:rPr>
              <a:t>图，填入</a:t>
            </a:r>
            <a:r>
              <a:rPr lang="en-US" altLang="zh-CN" sz="2400" b="1" dirty="0" smtClean="0">
                <a:latin typeface="微软雅黑" panose="020B0503020204020204" pitchFamily="34" charset="-122"/>
                <a:ea typeface="微软雅黑" panose="020B0503020204020204" pitchFamily="34" charset="-122"/>
              </a:rPr>
              <a:t>1/0</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③找出</a:t>
            </a:r>
            <a:r>
              <a:rPr lang="zh-CN" altLang="en-US" sz="2400" b="1" dirty="0">
                <a:latin typeface="微软雅黑" panose="020B0503020204020204" pitchFamily="34" charset="-122"/>
                <a:ea typeface="微软雅黑" panose="020B0503020204020204" pitchFamily="34" charset="-122"/>
              </a:rPr>
              <a:t>可以合并的相邻项，</a:t>
            </a:r>
            <a:r>
              <a:rPr lang="zh-CN" altLang="en-US" sz="2400" b="1" u="sng" dirty="0">
                <a:solidFill>
                  <a:srgbClr val="FF0000"/>
                </a:solidFill>
                <a:latin typeface="微软雅黑" panose="020B0503020204020204" pitchFamily="34" charset="-122"/>
                <a:ea typeface="微软雅黑" panose="020B0503020204020204" pitchFamily="34" charset="-122"/>
              </a:rPr>
              <a:t>画圈</a:t>
            </a:r>
            <a:r>
              <a:rPr lang="zh-CN" altLang="en-US" sz="2400" b="1" dirty="0">
                <a:latin typeface="微软雅黑" panose="020B0503020204020204" pitchFamily="34" charset="-122"/>
                <a:ea typeface="微软雅黑" panose="020B0503020204020204" pitchFamily="34" charset="-122"/>
              </a:rPr>
              <a:t>把它们圈在一起；</a:t>
            </a: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④最后</a:t>
            </a:r>
            <a:r>
              <a:rPr lang="zh-CN" altLang="en-US" sz="2400" b="1" u="sng" dirty="0">
                <a:solidFill>
                  <a:srgbClr val="FF0000"/>
                </a:solidFill>
                <a:latin typeface="微软雅黑" panose="020B0503020204020204" pitchFamily="34" charset="-122"/>
                <a:ea typeface="微软雅黑" panose="020B0503020204020204" pitchFamily="34" charset="-122"/>
              </a:rPr>
              <a:t>根据画圈的情况，写出最简逻辑表达式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标题 2"/>
          <p:cNvSpPr>
            <a:spLocks noGrp="1"/>
          </p:cNvSpPr>
          <p:nvPr>
            <p:ph type="title"/>
          </p:nvPr>
        </p:nvSpPr>
        <p:spPr>
          <a:xfrm>
            <a:off x="2321725" y="97943"/>
            <a:ext cx="2854959" cy="732155"/>
          </a:xfrm>
        </p:spPr>
        <p:txBody>
          <a:bodyPr>
            <a:normAutofit fontScale="90000"/>
          </a:bodyPr>
          <a:lstStyle/>
          <a:p>
            <a:r>
              <a:rPr lang="zh-CN" altLang="en-US" dirty="0">
                <a:effectLst>
                  <a:outerShdw blurRad="38100" dist="38100" dir="2700000" algn="tl">
                    <a:srgbClr val="000000">
                      <a:alpha val="43137"/>
                    </a:srgbClr>
                  </a:outerShdw>
                </a:effectLst>
              </a:rPr>
              <a:t>卡诺图</a:t>
            </a:r>
            <a:r>
              <a:rPr lang="zh-CN" altLang="en-US" dirty="0" smtClean="0">
                <a:effectLst>
                  <a:outerShdw blurRad="38100" dist="38100" dir="2700000" algn="tl">
                    <a:srgbClr val="000000">
                      <a:alpha val="43137"/>
                    </a:srgbClr>
                  </a:outerShdw>
                </a:effectLst>
              </a:rPr>
              <a:t>化简法</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1890177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121</a:t>
            </a:fld>
            <a:endParaRPr lang="zh-CN" altLang="en-US"/>
          </a:p>
        </p:txBody>
      </p:sp>
      <p:sp>
        <p:nvSpPr>
          <p:cNvPr id="53" name="文本框 52"/>
          <p:cNvSpPr txBox="1"/>
          <p:nvPr/>
        </p:nvSpPr>
        <p:spPr>
          <a:xfrm>
            <a:off x="550606" y="1120877"/>
            <a:ext cx="10943304" cy="406265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2</a:t>
            </a:r>
            <a:r>
              <a:rPr lang="zh-CN" altLang="en-US" sz="2800" b="1" dirty="0" smtClean="0">
                <a:solidFill>
                  <a:srgbClr val="FF0000"/>
                </a:solidFill>
                <a:latin typeface="微软雅黑" panose="020B0503020204020204" pitchFamily="34" charset="-122"/>
                <a:ea typeface="微软雅黑" panose="020B0503020204020204" pitchFamily="34" charset="-122"/>
              </a:rPr>
              <a:t>）画卡诺圈的方法：</a:t>
            </a:r>
            <a:endParaRPr lang="zh-CN" altLang="en-US" sz="2800" b="1" dirty="0">
              <a:solidFill>
                <a:srgbClr val="FF0000"/>
              </a:solidFill>
              <a:latin typeface="微软雅黑" panose="020B0503020204020204" pitchFamily="34" charset="-122"/>
              <a:ea typeface="微软雅黑" panose="020B0503020204020204" pitchFamily="34" charset="-122"/>
            </a:endParaRPr>
          </a:p>
          <a:p>
            <a:pPr marL="914400" lvl="1" indent="-457200" defTabSz="540000">
              <a:lnSpc>
                <a:spcPct val="150000"/>
              </a:lnSpc>
              <a:buClr>
                <a:srgbClr val="235EB8"/>
              </a:buClr>
              <a:buSzPct val="100000"/>
              <a:buFont typeface="+mj-ea"/>
              <a:buAutoNum type="circleNumDbPlain"/>
            </a:pPr>
            <a:r>
              <a:rPr lang="zh-CN" altLang="en-US" sz="2400" b="1" dirty="0" smtClean="0">
                <a:solidFill>
                  <a:srgbClr val="0000FF"/>
                </a:solidFill>
                <a:latin typeface="微软雅黑" panose="020B0503020204020204" pitchFamily="34" charset="-122"/>
                <a:ea typeface="微软雅黑" panose="020B0503020204020204" pitchFamily="34" charset="-122"/>
              </a:rPr>
              <a:t>圈的大小</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2</a:t>
            </a:r>
            <a:r>
              <a:rPr lang="en-US" altLang="zh-CN" sz="2400" b="1" baseline="30000" dirty="0" smtClean="0">
                <a:solidFill>
                  <a:srgbClr val="FF0000"/>
                </a:solidFill>
                <a:latin typeface="微软雅黑" panose="020B0503020204020204" pitchFamily="34" charset="-122"/>
                <a:ea typeface="微软雅黑" panose="020B0503020204020204" pitchFamily="34" charset="-122"/>
              </a:rPr>
              <a:t>m</a:t>
            </a:r>
            <a:r>
              <a:rPr lang="zh-CN" altLang="en-US" sz="2400" b="1" dirty="0" smtClean="0">
                <a:solidFill>
                  <a:srgbClr val="FF0000"/>
                </a:solidFill>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相邻项可以合并为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个卡诺圈，消</a:t>
            </a:r>
            <a:r>
              <a:rPr lang="zh-CN" altLang="en-US" sz="2400" b="1" dirty="0" smtClean="0">
                <a:latin typeface="微软雅黑" panose="020B0503020204020204" pitchFamily="34" charset="-122"/>
                <a:ea typeface="微软雅黑" panose="020B0503020204020204" pitchFamily="34" charset="-122"/>
              </a:rPr>
              <a:t>去</a:t>
            </a:r>
            <a:r>
              <a:rPr lang="en-US" altLang="zh-CN" sz="2400" b="1"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变量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marL="914400" lvl="1" indent="-457200" defTabSz="540000">
              <a:lnSpc>
                <a:spcPct val="150000"/>
              </a:lnSpc>
              <a:buClr>
                <a:srgbClr val="235EB8"/>
              </a:buClr>
              <a:buSzPct val="100000"/>
              <a:buFont typeface="+mj-ea"/>
              <a:buAutoNum type="circleNumDbPlain"/>
            </a:pPr>
            <a:r>
              <a:rPr lang="zh-CN" altLang="en-US" sz="2400" b="1" dirty="0" smtClean="0">
                <a:solidFill>
                  <a:srgbClr val="0000FF"/>
                </a:solidFill>
                <a:latin typeface="微软雅黑" panose="020B0503020204020204" pitchFamily="34" charset="-122"/>
                <a:ea typeface="微软雅黑" panose="020B0503020204020204" pitchFamily="34" charset="-122"/>
              </a:rPr>
              <a:t>圈什么</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371600" lvl="2" indent="-457200" defTabSz="540000">
              <a:lnSpc>
                <a:spcPct val="150000"/>
              </a:lnSpc>
              <a:buClr>
                <a:srgbClr val="235EB8"/>
              </a:buClr>
              <a:buSzPct val="100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求最</a:t>
            </a:r>
            <a:r>
              <a:rPr lang="zh-CN" altLang="en-US" sz="2400" b="1" dirty="0">
                <a:latin typeface="微软雅黑" panose="020B0503020204020204" pitchFamily="34" charset="-122"/>
                <a:ea typeface="微软雅黑" panose="020B0503020204020204" pitchFamily="34" charset="-122"/>
              </a:rPr>
              <a:t>简</a:t>
            </a:r>
            <a:r>
              <a:rPr lang="zh-CN" altLang="en-US" sz="2400" b="1" dirty="0">
                <a:solidFill>
                  <a:srgbClr val="FF0000"/>
                </a:solidFill>
                <a:latin typeface="微软雅黑" panose="020B0503020204020204" pitchFamily="34" charset="-122"/>
                <a:ea typeface="微软雅黑" panose="020B0503020204020204" pitchFamily="34" charset="-122"/>
              </a:rPr>
              <a:t>与或</a:t>
            </a:r>
            <a:r>
              <a:rPr lang="zh-CN" altLang="en-US" sz="2400" b="1" dirty="0" smtClean="0">
                <a:solidFill>
                  <a:srgbClr val="FF0000"/>
                </a:solidFill>
                <a:latin typeface="微软雅黑" panose="020B0503020204020204" pitchFamily="34" charset="-122"/>
                <a:ea typeface="微软雅黑" panose="020B0503020204020204" pitchFamily="34" charset="-122"/>
              </a:rPr>
              <a:t>式</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圈</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1</a:t>
            </a:r>
            <a:r>
              <a:rPr lang="en-US" altLang="zh-CN"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 小</a:t>
            </a:r>
            <a:r>
              <a:rPr lang="zh-CN" altLang="en-US" sz="2400" b="1" dirty="0">
                <a:latin typeface="微软雅黑" panose="020B0503020204020204" pitchFamily="34" charset="-122"/>
                <a:ea typeface="微软雅黑" panose="020B0503020204020204" pitchFamily="34" charset="-122"/>
              </a:rPr>
              <a:t>方格，直至所有“</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都被</a:t>
            </a:r>
            <a:r>
              <a:rPr lang="zh-CN" altLang="en-US" sz="2400" b="1" dirty="0" smtClean="0">
                <a:latin typeface="微软雅黑" panose="020B0503020204020204" pitchFamily="34" charset="-122"/>
                <a:ea typeface="微软雅黑" panose="020B0503020204020204" pitchFamily="34" charset="-122"/>
              </a:rPr>
              <a:t>圈；</a:t>
            </a:r>
            <a:endParaRPr lang="en-US" altLang="zh-CN" sz="2400" b="1" dirty="0" smtClean="0">
              <a:latin typeface="微软雅黑" panose="020B0503020204020204" pitchFamily="34" charset="-122"/>
              <a:ea typeface="微软雅黑" panose="020B0503020204020204" pitchFamily="34" charset="-122"/>
            </a:endParaRPr>
          </a:p>
          <a:p>
            <a:pPr marL="1371600" lvl="2" indent="-457200" defTabSz="540000">
              <a:lnSpc>
                <a:spcPct val="150000"/>
              </a:lnSpc>
              <a:buClr>
                <a:srgbClr val="235EB8"/>
              </a:buClr>
              <a:buSzPct val="100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求最</a:t>
            </a:r>
            <a:r>
              <a:rPr lang="zh-CN" altLang="en-US" sz="2400" b="1" dirty="0">
                <a:latin typeface="微软雅黑" panose="020B0503020204020204" pitchFamily="34" charset="-122"/>
                <a:ea typeface="微软雅黑" panose="020B0503020204020204" pitchFamily="34" charset="-122"/>
              </a:rPr>
              <a:t>简或与</a:t>
            </a:r>
            <a:r>
              <a:rPr lang="zh-CN" altLang="en-US" sz="2400" b="1" dirty="0" smtClean="0">
                <a:latin typeface="微软雅黑" panose="020B0503020204020204" pitchFamily="34" charset="-122"/>
                <a:ea typeface="微软雅黑" panose="020B0503020204020204" pitchFamily="34" charset="-122"/>
              </a:rPr>
              <a:t>式：</a:t>
            </a:r>
            <a:r>
              <a:rPr lang="zh-CN" altLang="en-US" sz="2400" b="1" dirty="0" smtClean="0">
                <a:solidFill>
                  <a:srgbClr val="FF0000"/>
                </a:solidFill>
                <a:latin typeface="微软雅黑" panose="020B0503020204020204" pitchFamily="34" charset="-122"/>
                <a:ea typeface="微软雅黑" panose="020B0503020204020204" pitchFamily="34" charset="-122"/>
              </a:rPr>
              <a:t>圈</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0</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小</a:t>
            </a:r>
            <a:r>
              <a:rPr lang="zh-CN" altLang="en-US" sz="2400" b="1" dirty="0">
                <a:latin typeface="微软雅黑" panose="020B0503020204020204" pitchFamily="34" charset="-122"/>
                <a:ea typeface="微软雅黑" panose="020B0503020204020204" pitchFamily="34" charset="-122"/>
              </a:rPr>
              <a:t>方格，直至所有“</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都被</a:t>
            </a:r>
            <a:r>
              <a:rPr lang="zh-CN" altLang="en-US" sz="2400" b="1" dirty="0" smtClean="0">
                <a:latin typeface="微软雅黑" panose="020B0503020204020204" pitchFamily="34" charset="-122"/>
                <a:ea typeface="微软雅黑" panose="020B0503020204020204" pitchFamily="34" charset="-122"/>
              </a:rPr>
              <a:t>圈；</a:t>
            </a:r>
            <a:endParaRPr lang="zh-CN" altLang="en-US" sz="2400" b="1" dirty="0">
              <a:latin typeface="微软雅黑" panose="020B0503020204020204" pitchFamily="34" charset="-122"/>
              <a:ea typeface="微软雅黑" panose="020B0503020204020204" pitchFamily="34" charset="-122"/>
            </a:endParaRPr>
          </a:p>
          <a:p>
            <a:pPr marL="914400" lvl="1" indent="-457200" defTabSz="540000">
              <a:lnSpc>
                <a:spcPct val="150000"/>
              </a:lnSpc>
              <a:buClr>
                <a:srgbClr val="235EB8"/>
              </a:buClr>
              <a:buSzPct val="100000"/>
              <a:buFont typeface="+mj-ea"/>
              <a:buAutoNum type="circleNumDbPlain"/>
            </a:pPr>
            <a:r>
              <a:rPr lang="zh-CN" altLang="en-US" sz="2400" b="1" dirty="0" smtClean="0">
                <a:solidFill>
                  <a:srgbClr val="0000FF"/>
                </a:solidFill>
                <a:latin typeface="微软雅黑" panose="020B0503020204020204" pitchFamily="34" charset="-122"/>
                <a:ea typeface="微软雅黑" panose="020B0503020204020204" pitchFamily="34" charset="-122"/>
              </a:rPr>
              <a:t>画圈的顺序</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先</a:t>
            </a:r>
            <a:r>
              <a:rPr lang="zh-CN" altLang="en-US" sz="2400" b="1" dirty="0">
                <a:solidFill>
                  <a:srgbClr val="FF0000"/>
                </a:solidFill>
                <a:latin typeface="微软雅黑" panose="020B0503020204020204" pitchFamily="34" charset="-122"/>
                <a:ea typeface="微软雅黑" panose="020B0503020204020204" pitchFamily="34" charset="-122"/>
              </a:rPr>
              <a:t>画大的卡诺圈</a:t>
            </a:r>
            <a:r>
              <a:rPr lang="zh-CN" altLang="en-US" sz="2400" b="1" dirty="0">
                <a:latin typeface="微软雅黑" panose="020B0503020204020204" pitchFamily="34" charset="-122"/>
                <a:ea typeface="微软雅黑" panose="020B0503020204020204" pitchFamily="34" charset="-122"/>
              </a:rPr>
              <a:t>，后画小的卡诺圈；</a:t>
            </a:r>
          </a:p>
          <a:p>
            <a:pPr marL="914400" lvl="1" indent="-457200" defTabSz="540000">
              <a:lnSpc>
                <a:spcPct val="150000"/>
              </a:lnSpc>
              <a:buClr>
                <a:srgbClr val="235EB8"/>
              </a:buClr>
              <a:buSzPct val="100000"/>
              <a:buFont typeface="+mj-ea"/>
              <a:buAutoNum type="circleNumDbPlain"/>
            </a:pPr>
            <a:r>
              <a:rPr lang="zh-CN" altLang="en-US" sz="2400" b="1" dirty="0" smtClean="0">
                <a:solidFill>
                  <a:srgbClr val="0000FF"/>
                </a:solidFill>
                <a:latin typeface="微软雅黑" panose="020B0503020204020204" pitchFamily="34" charset="-122"/>
                <a:ea typeface="微软雅黑" panose="020B0503020204020204" pitchFamily="34" charset="-122"/>
              </a:rPr>
              <a:t>画圈的前提：</a:t>
            </a:r>
            <a:r>
              <a:rPr lang="zh-CN" altLang="en-US" sz="2400" b="1" dirty="0" smtClean="0">
                <a:solidFill>
                  <a:srgbClr val="FF0000"/>
                </a:solidFill>
                <a:latin typeface="微软雅黑" panose="020B0503020204020204" pitchFamily="34" charset="-122"/>
                <a:ea typeface="微软雅黑" panose="020B0503020204020204" pitchFamily="34" charset="-122"/>
              </a:rPr>
              <a:t>每次</a:t>
            </a:r>
            <a:r>
              <a:rPr lang="zh-CN" altLang="en-US" sz="2400" b="1" dirty="0">
                <a:solidFill>
                  <a:srgbClr val="FF0000"/>
                </a:solidFill>
                <a:latin typeface="微软雅黑" panose="020B0503020204020204" pitchFamily="34" charset="-122"/>
                <a:ea typeface="微软雅黑" panose="020B0503020204020204" pitchFamily="34" charset="-122"/>
              </a:rPr>
              <a:t>至少圈一个以前没有圈过的小方格</a:t>
            </a:r>
            <a:r>
              <a:rPr lang="zh-CN" altLang="en-US" sz="2400" b="1" dirty="0">
                <a:latin typeface="微软雅黑" panose="020B0503020204020204" pitchFamily="34" charset="-122"/>
                <a:ea typeface="微软雅黑" panose="020B0503020204020204" pitchFamily="34" charset="-122"/>
              </a:rPr>
              <a:t>，以避免冗余</a:t>
            </a:r>
            <a:r>
              <a:rPr lang="zh-CN" altLang="en-US" sz="2400" b="1" dirty="0" smtClean="0">
                <a:latin typeface="微软雅黑" panose="020B0503020204020204" pitchFamily="34" charset="-122"/>
                <a:ea typeface="微软雅黑" panose="020B0503020204020204" pitchFamily="34" charset="-122"/>
              </a:rPr>
              <a:t>项。</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标题 2"/>
          <p:cNvSpPr>
            <a:spLocks noGrp="1"/>
          </p:cNvSpPr>
          <p:nvPr>
            <p:ph type="title"/>
          </p:nvPr>
        </p:nvSpPr>
        <p:spPr>
          <a:xfrm>
            <a:off x="2321725" y="97943"/>
            <a:ext cx="7500701" cy="732155"/>
          </a:xfrm>
        </p:spPr>
        <p:txBody>
          <a:bodyPr>
            <a:normAutofit fontScale="90000"/>
          </a:bodyPr>
          <a:lstStyle/>
          <a:p>
            <a:pPr marL="342900" lvl="0" indent="-342900" defTabSz="540000">
              <a:lnSpc>
                <a:spcPct val="150000"/>
              </a:lnSpc>
              <a:spcBef>
                <a:spcPts val="0"/>
              </a:spcBef>
            </a:pPr>
            <a:r>
              <a:rPr lang="zh-CN" altLang="en-US" dirty="0" smtClean="0">
                <a:effectLst>
                  <a:outerShdw blurRad="38100" dist="38100" dir="2700000" algn="tl">
                    <a:srgbClr val="000000">
                      <a:alpha val="43137"/>
                    </a:srgbClr>
                  </a:outerShdw>
                </a:effectLst>
              </a:rPr>
              <a:t>卡诺图化简法       </a:t>
            </a:r>
            <a:r>
              <a:rPr lang="en-US" altLang="zh-CN" sz="2700" dirty="0" smtClean="0">
                <a:solidFill>
                  <a:srgbClr val="FF0000"/>
                </a:solidFill>
              </a:rPr>
              <a:t>5</a:t>
            </a:r>
            <a:r>
              <a:rPr lang="zh-CN" altLang="en-US" sz="2700" dirty="0">
                <a:solidFill>
                  <a:srgbClr val="FF0000"/>
                </a:solidFill>
              </a:rPr>
              <a:t>、用卡诺图化简</a:t>
            </a:r>
            <a:r>
              <a:rPr lang="zh-CN" altLang="en-US" sz="2700" dirty="0" smtClean="0">
                <a:solidFill>
                  <a:srgbClr val="FF0000"/>
                </a:solidFill>
              </a:rPr>
              <a:t>逻辑函数</a:t>
            </a:r>
            <a:endParaRPr lang="zh-CN" altLang="en-US" sz="27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3379178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122</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503181" y="1148545"/>
                <a:ext cx="11138214" cy="406265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3</a:t>
                </a:r>
                <a:r>
                  <a:rPr lang="zh-CN" altLang="en-US" sz="2800" b="1" dirty="0" smtClean="0">
                    <a:solidFill>
                      <a:srgbClr val="FF0000"/>
                    </a:solidFill>
                    <a:latin typeface="微软雅黑" panose="020B0503020204020204" pitchFamily="34" charset="-122"/>
                    <a:ea typeface="微软雅黑" panose="020B0503020204020204" pitchFamily="34" charset="-122"/>
                  </a:rPr>
                  <a:t>）画卡诺圈时应注意的事项：</a:t>
                </a:r>
              </a:p>
              <a:p>
                <a:pPr marL="914400" lvl="1" indent="-457200" defTabSz="540000">
                  <a:lnSpc>
                    <a:spcPct val="150000"/>
                  </a:lnSpc>
                  <a:buClr>
                    <a:srgbClr val="235EB8"/>
                  </a:buClr>
                  <a:buSzPct val="100000"/>
                  <a:buFont typeface="+mj-ea"/>
                  <a:buAutoNum type="circleNumDbPlain"/>
                </a:pPr>
                <a:r>
                  <a:rPr lang="zh-CN" altLang="en-US" sz="2400" b="1" dirty="0" smtClean="0">
                    <a:solidFill>
                      <a:srgbClr val="0000FF"/>
                    </a:solidFill>
                    <a:latin typeface="微软雅黑" panose="020B0503020204020204" pitchFamily="34" charset="-122"/>
                    <a:ea typeface="微软雅黑" panose="020B0503020204020204" pitchFamily="34" charset="-122"/>
                  </a:rPr>
                  <a:t>圈尽可能大：</a:t>
                </a:r>
                <a:r>
                  <a:rPr lang="zh-CN" altLang="en-US" sz="2400" b="1" dirty="0" smtClean="0">
                    <a:latin typeface="微软雅黑" panose="020B0503020204020204" pitchFamily="34" charset="-122"/>
                    <a:ea typeface="微软雅黑" panose="020B0503020204020204" pitchFamily="34" charset="-122"/>
                  </a:rPr>
                  <a:t>应</a:t>
                </a:r>
                <a:r>
                  <a:rPr lang="zh-CN" altLang="en-US" sz="2400" b="1" dirty="0">
                    <a:latin typeface="微软雅黑" panose="020B0503020204020204" pitchFamily="34" charset="-122"/>
                    <a:ea typeface="微软雅黑" panose="020B0503020204020204" pitchFamily="34" charset="-122"/>
                  </a:rPr>
                  <a:t>将尽可能多</a:t>
                </a:r>
                <a:r>
                  <a:rPr lang="zh-CN" altLang="en-US" sz="2400" b="1" dirty="0" smtClean="0">
                    <a:latin typeface="微软雅黑" panose="020B0503020204020204" pitchFamily="34" charset="-122"/>
                    <a:ea typeface="微软雅黑" panose="020B0503020204020204" pitchFamily="34" charset="-122"/>
                  </a:rPr>
                  <a:t>的</a:t>
                </a:r>
                <a:r>
                  <a:rPr lang="en-US" altLang="zh-CN" sz="2400" b="1" dirty="0" smtClean="0">
                    <a:latin typeface="微软雅黑" panose="020B0503020204020204" pitchFamily="34" charset="-122"/>
                    <a:ea typeface="微软雅黑" panose="020B0503020204020204" pitchFamily="34" charset="-122"/>
                  </a:rPr>
                  <a:t>2</a:t>
                </a:r>
                <a:r>
                  <a:rPr lang="en-US" altLang="zh-CN" sz="2400" b="1" baseline="30000"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相邻的</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圈在一个卡诺</a:t>
                </a:r>
                <a:r>
                  <a:rPr lang="zh-CN" altLang="en-US" sz="2400" b="1" dirty="0" smtClean="0">
                    <a:latin typeface="微软雅黑" panose="020B0503020204020204" pitchFamily="34" charset="-122"/>
                    <a:ea typeface="微软雅黑" panose="020B0503020204020204" pitchFamily="34" charset="-122"/>
                  </a:rPr>
                  <a:t>圈内；</a:t>
                </a:r>
                <a:endParaRPr lang="zh-CN" altLang="en-US" sz="2400" b="1" dirty="0">
                  <a:latin typeface="微软雅黑" panose="020B0503020204020204" pitchFamily="34" charset="-122"/>
                  <a:ea typeface="微软雅黑" panose="020B0503020204020204" pitchFamily="34" charset="-122"/>
                </a:endParaRPr>
              </a:p>
              <a:p>
                <a:pPr marL="914400" lvl="1" indent="-457200" defTabSz="540000">
                  <a:lnSpc>
                    <a:spcPct val="150000"/>
                  </a:lnSpc>
                  <a:buClr>
                    <a:srgbClr val="235EB8"/>
                  </a:buClr>
                  <a:buSzPct val="100000"/>
                  <a:buFont typeface="+mj-ea"/>
                  <a:buAutoNum type="circleNumDbPlain"/>
                </a:pPr>
                <a:r>
                  <a:rPr lang="zh-CN" altLang="en-US" sz="2400" b="1" dirty="0" smtClean="0">
                    <a:solidFill>
                      <a:srgbClr val="0000FF"/>
                    </a:solidFill>
                    <a:latin typeface="微软雅黑" panose="020B0503020204020204" pitchFamily="34" charset="-122"/>
                    <a:ea typeface="微软雅黑" panose="020B0503020204020204" pitchFamily="34" charset="-122"/>
                  </a:rPr>
                  <a:t>圈的大小有限制：</a:t>
                </a:r>
                <a:r>
                  <a:rPr lang="zh-CN" altLang="en-US" sz="2400" b="1" dirty="0" smtClean="0">
                    <a:latin typeface="微软雅黑" panose="020B0503020204020204" pitchFamily="34" charset="-122"/>
                    <a:ea typeface="微软雅黑" panose="020B0503020204020204" pitchFamily="34" charset="-122"/>
                  </a:rPr>
                  <a:t>被</a:t>
                </a:r>
                <a:r>
                  <a:rPr lang="zh-CN" altLang="en-US" sz="2400" b="1" dirty="0">
                    <a:latin typeface="微软雅黑" panose="020B0503020204020204" pitchFamily="34" charset="-122"/>
                    <a:ea typeface="微软雅黑" panose="020B0503020204020204" pitchFamily="34" charset="-122"/>
                  </a:rPr>
                  <a:t>圈在一个卡诺圈里的</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个数</a:t>
                </a:r>
                <a14:m>
                  <m:oMath xmlns:m="http://schemas.openxmlformats.org/officeDocument/2006/math">
                    <m:r>
                      <a:rPr lang="en-US" altLang="zh-CN" sz="2400" b="1" i="1">
                        <a:latin typeface="Cambria Math" panose="02040503050406030204" pitchFamily="18" charset="0"/>
                        <a:ea typeface="微软雅黑" panose="020B0503020204020204" pitchFamily="34" charset="-122"/>
                      </a:rPr>
                      <m:t>𝒙</m:t>
                    </m:r>
                    <m:r>
                      <a:rPr lang="en-US" altLang="zh-CN" sz="2400" b="1" i="1">
                        <a:latin typeface="Cambria Math" panose="02040503050406030204" pitchFamily="18" charset="0"/>
                        <a:ea typeface="微软雅黑" panose="020B0503020204020204" pitchFamily="34" charset="-122"/>
                      </a:rPr>
                      <m:t> </m:t>
                    </m:r>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一定要</a:t>
                </a:r>
                <a:r>
                  <a:rPr lang="zh-CN" altLang="en-US" sz="2400" b="1" dirty="0" smtClean="0">
                    <a:latin typeface="微软雅黑" panose="020B0503020204020204" pitchFamily="34" charset="-122"/>
                    <a:ea typeface="微软雅黑" panose="020B0503020204020204" pitchFamily="34" charset="-122"/>
                  </a:rPr>
                  <a:t>满足</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𝟐</m:t>
                    </m:r>
                    <m:r>
                      <a:rPr lang="en-US" altLang="zh-CN" sz="2400" b="1" i="1" baseline="30000" smtClean="0">
                        <a:latin typeface="Cambria Math" panose="02040503050406030204" pitchFamily="18" charset="0"/>
                        <a:ea typeface="Cambria Math" panose="02040503050406030204" pitchFamily="18" charset="0"/>
                      </a:rPr>
                      <m:t>𝒎</m:t>
                    </m:r>
                  </m:oMath>
                </a14:m>
                <a:r>
                  <a:rPr lang="zh-CN" altLang="en-US" sz="2400" b="1" dirty="0" smtClean="0">
                    <a:latin typeface="微软雅黑" panose="020B0503020204020204" pitchFamily="34" charset="-122"/>
                    <a:ea typeface="微软雅黑" panose="020B0503020204020204" pitchFamily="34" charset="-122"/>
                  </a:rPr>
                  <a:t>的条件；</a:t>
                </a:r>
                <a:endParaRPr lang="zh-CN" altLang="en-US" sz="2400" b="1" dirty="0">
                  <a:latin typeface="微软雅黑" panose="020B0503020204020204" pitchFamily="34" charset="-122"/>
                  <a:ea typeface="微软雅黑" panose="020B0503020204020204" pitchFamily="34" charset="-122"/>
                </a:endParaRPr>
              </a:p>
              <a:p>
                <a:pPr marL="914400" lvl="1" indent="-457200" defTabSz="540000">
                  <a:lnSpc>
                    <a:spcPct val="150000"/>
                  </a:lnSpc>
                  <a:buClr>
                    <a:srgbClr val="235EB8"/>
                  </a:buClr>
                  <a:buSzPct val="100000"/>
                  <a:buFont typeface="+mj-ea"/>
                  <a:buAutoNum type="circleNumDbPlain"/>
                </a:pPr>
                <a:r>
                  <a:rPr lang="zh-CN" altLang="en-US" sz="2400" b="1" dirty="0" smtClean="0">
                    <a:solidFill>
                      <a:srgbClr val="0000FF"/>
                    </a:solidFill>
                    <a:latin typeface="微软雅黑" panose="020B0503020204020204" pitchFamily="34" charset="-122"/>
                    <a:ea typeface="微软雅黑" panose="020B0503020204020204" pitchFamily="34" charset="-122"/>
                  </a:rPr>
                  <a:t>每个</a:t>
                </a:r>
                <a:r>
                  <a:rPr lang="zh-CN" altLang="en-US" sz="2400" b="1" dirty="0">
                    <a:solidFill>
                      <a:srgbClr val="0000FF"/>
                    </a:solidFill>
                    <a:latin typeface="微软雅黑" panose="020B0503020204020204" pitchFamily="34" charset="-122"/>
                    <a:ea typeface="微软雅黑" panose="020B0503020204020204" pitchFamily="34" charset="-122"/>
                  </a:rPr>
                  <a:t>小方格可以被多次圈用</a:t>
                </a:r>
                <a:r>
                  <a:rPr lang="zh-CN" altLang="en-US" sz="2400" b="1" dirty="0">
                    <a:latin typeface="微软雅黑" panose="020B0503020204020204" pitchFamily="34" charset="-122"/>
                    <a:ea typeface="微软雅黑" panose="020B0503020204020204" pitchFamily="34" charset="-122"/>
                  </a:rPr>
                  <a:t>；</a:t>
                </a:r>
              </a:p>
              <a:p>
                <a:pPr marL="914400" lvl="1" indent="-457200" defTabSz="540000">
                  <a:lnSpc>
                    <a:spcPct val="150000"/>
                  </a:lnSpc>
                  <a:buClr>
                    <a:srgbClr val="235EB8"/>
                  </a:buClr>
                  <a:buSzPct val="100000"/>
                  <a:buFont typeface="+mj-ea"/>
                  <a:buAutoNum type="circleNumDbPlain"/>
                </a:pPr>
                <a:r>
                  <a:rPr lang="zh-CN" altLang="en-US" sz="2400" b="1" dirty="0" smtClean="0">
                    <a:solidFill>
                      <a:srgbClr val="0000FF"/>
                    </a:solidFill>
                    <a:latin typeface="微软雅黑" panose="020B0503020204020204" pitchFamily="34" charset="-122"/>
                    <a:ea typeface="微软雅黑" panose="020B0503020204020204" pitchFamily="34" charset="-122"/>
                  </a:rPr>
                  <a:t>圈尽可能少：</a:t>
                </a:r>
                <a:r>
                  <a:rPr lang="zh-CN" altLang="en-US" sz="2400" b="1" dirty="0" smtClean="0">
                    <a:solidFill>
                      <a:srgbClr val="FF0000"/>
                    </a:solidFill>
                    <a:latin typeface="微软雅黑" panose="020B0503020204020204" pitchFamily="34" charset="-122"/>
                    <a:ea typeface="微软雅黑" panose="020B0503020204020204" pitchFamily="34" charset="-122"/>
                  </a:rPr>
                  <a:t>删除多余的卡诺圈：</a:t>
                </a:r>
                <a:r>
                  <a:rPr lang="zh-CN" altLang="en-US" sz="2400" b="1" dirty="0" smtClean="0">
                    <a:latin typeface="微软雅黑" panose="020B0503020204020204" pitchFamily="34" charset="-122"/>
                    <a:ea typeface="微软雅黑" panose="020B0503020204020204" pitchFamily="34" charset="-122"/>
                  </a:rPr>
                  <a:t>如果</a:t>
                </a:r>
                <a:r>
                  <a:rPr lang="zh-CN" altLang="en-US" sz="2400" b="1" dirty="0">
                    <a:latin typeface="微软雅黑" panose="020B0503020204020204" pitchFamily="34" charset="-122"/>
                    <a:ea typeface="微软雅黑" panose="020B0503020204020204" pitchFamily="34" charset="-122"/>
                  </a:rPr>
                  <a:t>一个卡诺圈中所有小方格都分别被圈入另外的卡诺圈，则这个卡诺圈是多余的</a:t>
                </a:r>
                <a:r>
                  <a:rPr lang="zh-CN" altLang="en-US" sz="2400" b="1" dirty="0" smtClean="0">
                    <a:latin typeface="微软雅黑" panose="020B0503020204020204" pitchFamily="34" charset="-122"/>
                    <a:ea typeface="微软雅黑" panose="020B0503020204020204" pitchFamily="34" charset="-122"/>
                  </a:rPr>
                  <a:t>，可以</a:t>
                </a:r>
                <a:r>
                  <a:rPr lang="zh-CN" altLang="en-US" sz="2400" b="1" dirty="0">
                    <a:latin typeface="微软雅黑" panose="020B0503020204020204" pitchFamily="34" charset="-122"/>
                    <a:ea typeface="微软雅黑" panose="020B0503020204020204" pitchFamily="34" charset="-122"/>
                  </a:rPr>
                  <a:t>删除。</a:t>
                </a:r>
              </a:p>
            </p:txBody>
          </p:sp>
        </mc:Choice>
        <mc:Fallback xmlns="">
          <p:sp>
            <p:nvSpPr>
              <p:cNvPr id="53" name="文本框 52"/>
              <p:cNvSpPr txBox="1">
                <a:spLocks noRot="1" noChangeAspect="1" noMove="1" noResize="1" noEditPoints="1" noAdjustHandles="1" noChangeArrowheads="1" noChangeShapeType="1" noTextEdit="1"/>
              </p:cNvSpPr>
              <p:nvPr/>
            </p:nvSpPr>
            <p:spPr>
              <a:xfrm>
                <a:off x="503181" y="1148545"/>
                <a:ext cx="11138214" cy="4062651"/>
              </a:xfrm>
              <a:prstGeom prst="rect">
                <a:avLst/>
              </a:prstGeom>
              <a:blipFill rotWithShape="1">
                <a:blip r:embed="rId3"/>
                <a:stretch>
                  <a:fillRect l="-766" b="-90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7028752"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91747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123</a:t>
            </a:fld>
            <a:endParaRPr lang="zh-CN" altLang="en-US"/>
          </a:p>
        </p:txBody>
      </p:sp>
      <p:sp>
        <p:nvSpPr>
          <p:cNvPr id="53" name="文本框 52"/>
          <p:cNvSpPr txBox="1"/>
          <p:nvPr/>
        </p:nvSpPr>
        <p:spPr>
          <a:xfrm>
            <a:off x="556390" y="1166379"/>
            <a:ext cx="10913367" cy="5170646"/>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4</a:t>
            </a:r>
            <a:r>
              <a:rPr lang="zh-CN" altLang="en-US" sz="2800" b="1" dirty="0" smtClean="0">
                <a:solidFill>
                  <a:srgbClr val="FF0000"/>
                </a:solidFill>
                <a:latin typeface="微软雅黑" panose="020B0503020204020204" pitchFamily="34" charset="-122"/>
                <a:ea typeface="微软雅黑" panose="020B0503020204020204" pitchFamily="34" charset="-122"/>
              </a:rPr>
              <a:t>）如何根据</a:t>
            </a:r>
            <a:r>
              <a:rPr lang="zh-CN" altLang="en-US" sz="2800" b="1" dirty="0">
                <a:solidFill>
                  <a:srgbClr val="FF0000"/>
                </a:solidFill>
                <a:latin typeface="微软雅黑" panose="020B0503020204020204" pitchFamily="34" charset="-122"/>
                <a:ea typeface="微软雅黑" panose="020B0503020204020204" pitchFamily="34" charset="-122"/>
              </a:rPr>
              <a:t>卡诺</a:t>
            </a:r>
            <a:r>
              <a:rPr lang="zh-CN" altLang="en-US" sz="2800" b="1" dirty="0" smtClean="0">
                <a:solidFill>
                  <a:srgbClr val="FF0000"/>
                </a:solidFill>
                <a:latin typeface="微软雅黑" panose="020B0503020204020204" pitchFamily="34" charset="-122"/>
                <a:ea typeface="微软雅黑" panose="020B0503020204020204" pitchFamily="34" charset="-122"/>
              </a:rPr>
              <a:t>圈，写出</a:t>
            </a:r>
            <a:r>
              <a:rPr lang="zh-CN" altLang="en-US" sz="2800" b="1" dirty="0">
                <a:solidFill>
                  <a:srgbClr val="FF0000"/>
                </a:solidFill>
                <a:latin typeface="微软雅黑" panose="020B0503020204020204" pitchFamily="34" charset="-122"/>
                <a:ea typeface="微软雅黑" panose="020B0503020204020204" pitchFamily="34" charset="-122"/>
              </a:rPr>
              <a:t>最简</a:t>
            </a:r>
            <a:r>
              <a:rPr lang="zh-CN" altLang="en-US" sz="2800" b="1" dirty="0" smtClean="0">
                <a:solidFill>
                  <a:srgbClr val="FF0000"/>
                </a:solidFill>
                <a:latin typeface="微软雅黑" panose="020B0503020204020204" pitchFamily="34" charset="-122"/>
                <a:ea typeface="微软雅黑" panose="020B0503020204020204" pitchFamily="34" charset="-122"/>
              </a:rPr>
              <a:t>逻辑表达式：</a:t>
            </a:r>
            <a:endParaRPr lang="zh-CN" altLang="en-US" sz="2800" b="1" dirty="0">
              <a:solidFill>
                <a:srgbClr val="FF0000"/>
              </a:solidFill>
              <a:latin typeface="微软雅黑" panose="020B0503020204020204" pitchFamily="34" charset="-122"/>
              <a:ea typeface="微软雅黑" panose="020B0503020204020204" pitchFamily="34" charset="-122"/>
            </a:endParaRPr>
          </a:p>
          <a:p>
            <a:pPr marL="914400" lvl="1" indent="-457200" defTabSz="540000">
              <a:lnSpc>
                <a:spcPct val="150000"/>
              </a:lnSpc>
              <a:buClr>
                <a:srgbClr val="235EB8"/>
              </a:buClr>
              <a:buSzPct val="100000"/>
              <a:buFont typeface="+mj-ea"/>
              <a:buAutoNum type="circleNumDbPlain"/>
            </a:pPr>
            <a:r>
              <a:rPr lang="zh-CN" altLang="en-US" sz="2400" b="1" dirty="0" smtClean="0">
                <a:solidFill>
                  <a:srgbClr val="0000FF"/>
                </a:solidFill>
                <a:latin typeface="微软雅黑" panose="020B0503020204020204" pitchFamily="34" charset="-122"/>
                <a:ea typeface="微软雅黑" panose="020B0503020204020204" pitchFamily="34" charset="-122"/>
              </a:rPr>
              <a:t>一</a:t>
            </a:r>
            <a:r>
              <a:rPr lang="zh-CN" altLang="en-US" sz="2400" b="1" dirty="0">
                <a:solidFill>
                  <a:srgbClr val="0000FF"/>
                </a:solidFill>
                <a:latin typeface="微软雅黑" panose="020B0503020204020204" pitchFamily="34" charset="-122"/>
                <a:ea typeface="微软雅黑" panose="020B0503020204020204" pitchFamily="34" charset="-122"/>
              </a:rPr>
              <a:t>个卡诺</a:t>
            </a:r>
            <a:r>
              <a:rPr lang="zh-CN" altLang="en-US" sz="2400" b="1" dirty="0" smtClean="0">
                <a:solidFill>
                  <a:srgbClr val="0000FF"/>
                </a:solidFill>
                <a:latin typeface="微软雅黑" panose="020B0503020204020204" pitchFamily="34" charset="-122"/>
                <a:ea typeface="微软雅黑" panose="020B0503020204020204" pitchFamily="34" charset="-122"/>
              </a:rPr>
              <a:t>圈对应</a:t>
            </a:r>
            <a:r>
              <a:rPr lang="zh-CN" altLang="en-US" sz="2400" b="1" dirty="0">
                <a:solidFill>
                  <a:srgbClr val="0000FF"/>
                </a:solidFill>
                <a:latin typeface="微软雅黑" panose="020B0503020204020204" pitchFamily="34" charset="-122"/>
                <a:ea typeface="微软雅黑" panose="020B0503020204020204" pitchFamily="34" charset="-122"/>
              </a:rPr>
              <a:t>一个与项</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或</a:t>
            </a:r>
            <a:r>
              <a:rPr lang="zh-CN" altLang="en-US" sz="2400" b="1" dirty="0" smtClean="0">
                <a:solidFill>
                  <a:srgbClr val="0000FF"/>
                </a:solidFill>
                <a:latin typeface="微软雅黑" panose="020B0503020204020204" pitchFamily="34" charset="-122"/>
                <a:ea typeface="微软雅黑" panose="020B0503020204020204" pitchFamily="34" charset="-122"/>
              </a:rPr>
              <a:t>项</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371600" lvl="2" indent="-457200" defTabSz="540000">
              <a:lnSpc>
                <a:spcPct val="150000"/>
              </a:lnSpc>
              <a:buClr>
                <a:srgbClr val="235EB8"/>
              </a:buClr>
              <a:buSzPct val="100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消去圈中各方格有变化</a:t>
            </a:r>
            <a:r>
              <a:rPr lang="zh-CN" altLang="en-US" sz="2400" b="1" dirty="0">
                <a:latin typeface="微软雅黑" panose="020B0503020204020204" pitchFamily="34" charset="-122"/>
                <a:ea typeface="微软雅黑" panose="020B0503020204020204" pitchFamily="34" charset="-122"/>
              </a:rPr>
              <a:t>的变量，保留没变化的变量</a:t>
            </a:r>
            <a:r>
              <a:rPr lang="zh-CN" altLang="en-US" sz="2400" b="1" dirty="0" smtClean="0">
                <a:latin typeface="微软雅黑" panose="020B0503020204020204" pitchFamily="34" charset="-122"/>
                <a:ea typeface="微软雅黑" panose="020B0503020204020204" pitchFamily="34" charset="-122"/>
              </a:rPr>
              <a:t>，得到</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个</a:t>
            </a:r>
            <a:r>
              <a:rPr lang="zh-CN" altLang="en-US" sz="2400" b="1" dirty="0">
                <a:latin typeface="微软雅黑" panose="020B0503020204020204" pitchFamily="34" charset="-122"/>
                <a:ea typeface="微软雅黑" panose="020B0503020204020204" pitchFamily="34" charset="-122"/>
              </a:rPr>
              <a:t>与项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或项；</a:t>
            </a:r>
          </a:p>
          <a:p>
            <a:pPr marL="914400" lvl="1" indent="-457200" defTabSz="540000">
              <a:lnSpc>
                <a:spcPct val="150000"/>
              </a:lnSpc>
              <a:buClr>
                <a:srgbClr val="235EB8"/>
              </a:buClr>
              <a:buSzPct val="100000"/>
              <a:buFont typeface="+mj-ea"/>
              <a:buAutoNum type="circleNumDbPlain"/>
            </a:pPr>
            <a:r>
              <a:rPr lang="zh-CN" altLang="en-US" sz="2400" b="1" dirty="0">
                <a:solidFill>
                  <a:srgbClr val="0000FF"/>
                </a:solidFill>
                <a:latin typeface="微软雅黑" panose="020B0503020204020204" pitchFamily="34" charset="-122"/>
                <a:ea typeface="微软雅黑" panose="020B0503020204020204" pitchFamily="34" charset="-122"/>
              </a:rPr>
              <a:t>与项</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或</a:t>
            </a:r>
            <a:r>
              <a:rPr lang="zh-CN" altLang="en-US" sz="2400" b="1" dirty="0" smtClean="0">
                <a:solidFill>
                  <a:srgbClr val="0000FF"/>
                </a:solidFill>
                <a:latin typeface="微软雅黑" panose="020B0503020204020204" pitchFamily="34" charset="-122"/>
                <a:ea typeface="微软雅黑" panose="020B0503020204020204" pitchFamily="34" charset="-122"/>
              </a:rPr>
              <a:t>项的变量取值：</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1371600" lvl="2" indent="-457200" defTabSz="540000">
              <a:lnSpc>
                <a:spcPct val="150000"/>
              </a:lnSpc>
              <a:buClr>
                <a:srgbClr val="235EB8"/>
              </a:buClr>
              <a:buSzPct val="100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对于</a:t>
            </a:r>
            <a:r>
              <a:rPr lang="zh-CN" altLang="en-US" sz="2400" b="1" dirty="0">
                <a:latin typeface="微软雅黑" panose="020B0503020204020204" pitchFamily="34" charset="-122"/>
                <a:ea typeface="微软雅黑" panose="020B0503020204020204" pitchFamily="34" charset="-122"/>
              </a:rPr>
              <a:t>圈“</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的卡诺圈</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代表反变量，</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代表原</a:t>
            </a:r>
            <a:r>
              <a:rPr lang="zh-CN" altLang="en-US" sz="2400" b="1" dirty="0" smtClean="0">
                <a:latin typeface="微软雅黑" panose="020B0503020204020204" pitchFamily="34" charset="-122"/>
                <a:ea typeface="微软雅黑" panose="020B0503020204020204" pitchFamily="34" charset="-122"/>
              </a:rPr>
              <a:t>变量，</a:t>
            </a:r>
            <a:r>
              <a:rPr lang="zh-CN" altLang="en-US" sz="2400" b="1" dirty="0" smtClean="0">
                <a:solidFill>
                  <a:srgbClr val="FF0000"/>
                </a:solidFill>
                <a:latin typeface="微软雅黑" panose="020B0503020204020204" pitchFamily="34" charset="-122"/>
                <a:ea typeface="微软雅黑" panose="020B0503020204020204" pitchFamily="34" charset="-122"/>
              </a:rPr>
              <a:t>得到与项</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371600" lvl="2" indent="-457200" defTabSz="540000">
              <a:lnSpc>
                <a:spcPct val="150000"/>
              </a:lnSpc>
              <a:buClr>
                <a:srgbClr val="235EB8"/>
              </a:buClr>
              <a:buSzPct val="100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对于</a:t>
            </a:r>
            <a:r>
              <a:rPr lang="zh-CN" altLang="en-US" sz="2400" b="1" dirty="0">
                <a:latin typeface="微软雅黑" panose="020B0503020204020204" pitchFamily="34" charset="-122"/>
                <a:ea typeface="微软雅黑" panose="020B0503020204020204" pitchFamily="34" charset="-122"/>
              </a:rPr>
              <a:t>圈“</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的卡诺圈</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代表反变量，</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代表原</a:t>
            </a:r>
            <a:r>
              <a:rPr lang="zh-CN" altLang="en-US" sz="2400" b="1" dirty="0" smtClean="0">
                <a:latin typeface="微软雅黑" panose="020B0503020204020204" pitchFamily="34" charset="-122"/>
                <a:ea typeface="微软雅黑" panose="020B0503020204020204" pitchFamily="34" charset="-122"/>
              </a:rPr>
              <a:t>变量，</a:t>
            </a:r>
            <a:r>
              <a:rPr lang="zh-CN" altLang="en-US" sz="2400" b="1" dirty="0" smtClean="0">
                <a:solidFill>
                  <a:srgbClr val="FF0000"/>
                </a:solidFill>
                <a:latin typeface="微软雅黑" panose="020B0503020204020204" pitchFamily="34" charset="-122"/>
                <a:ea typeface="微软雅黑" panose="020B0503020204020204" pitchFamily="34" charset="-122"/>
              </a:rPr>
              <a:t>得到或项</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marL="914400" lvl="1" indent="-457200" defTabSz="540000">
              <a:lnSpc>
                <a:spcPct val="150000"/>
              </a:lnSpc>
              <a:buClr>
                <a:srgbClr val="235EB8"/>
              </a:buClr>
              <a:buSzPct val="100000"/>
              <a:buFont typeface="+mj-ea"/>
              <a:buAutoNum type="circleNumDbPlain"/>
            </a:pPr>
            <a:r>
              <a:rPr lang="zh-CN" altLang="en-US" sz="2400" b="1" dirty="0" smtClean="0">
                <a:solidFill>
                  <a:srgbClr val="0000FF"/>
                </a:solidFill>
                <a:latin typeface="微软雅黑" panose="020B0503020204020204" pitchFamily="34" charset="-122"/>
                <a:ea typeface="微软雅黑" panose="020B0503020204020204" pitchFamily="34" charset="-122"/>
              </a:rPr>
              <a:t>得到最</a:t>
            </a:r>
            <a:r>
              <a:rPr lang="zh-CN" altLang="en-US" sz="2400" b="1" dirty="0">
                <a:solidFill>
                  <a:srgbClr val="0000FF"/>
                </a:solidFill>
                <a:latin typeface="微软雅黑" panose="020B0503020204020204" pitchFamily="34" charset="-122"/>
                <a:ea typeface="微软雅黑" panose="020B0503020204020204" pitchFamily="34" charset="-122"/>
              </a:rPr>
              <a:t>简与或式</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最简或与</a:t>
            </a:r>
            <a:r>
              <a:rPr lang="zh-CN" altLang="en-US" sz="2400" b="1" dirty="0" smtClean="0">
                <a:solidFill>
                  <a:srgbClr val="0000FF"/>
                </a:solidFill>
                <a:latin typeface="微软雅黑" panose="020B0503020204020204" pitchFamily="34" charset="-122"/>
                <a:ea typeface="微软雅黑" panose="020B0503020204020204" pitchFamily="34" charset="-122"/>
              </a:rPr>
              <a:t>式：</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1371600" lvl="2" indent="-457200" defTabSz="540000">
              <a:lnSpc>
                <a:spcPct val="150000"/>
              </a:lnSpc>
              <a:buClr>
                <a:srgbClr val="235EB8"/>
              </a:buClr>
              <a:buSzPct val="100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与项相或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或</a:t>
            </a:r>
            <a:r>
              <a:rPr lang="zh-CN" altLang="en-US" sz="2400" b="1" dirty="0">
                <a:latin typeface="微软雅黑" panose="020B0503020204020204" pitchFamily="34" charset="-122"/>
                <a:ea typeface="微软雅黑" panose="020B0503020204020204" pitchFamily="34" charset="-122"/>
              </a:rPr>
              <a:t>项</a:t>
            </a:r>
            <a:r>
              <a:rPr lang="zh-CN" altLang="en-US" sz="2400" b="1" dirty="0" smtClean="0">
                <a:latin typeface="微软雅黑" panose="020B0503020204020204" pitchFamily="34" charset="-122"/>
                <a:ea typeface="微软雅黑" panose="020B0503020204020204" pitchFamily="34" charset="-122"/>
              </a:rPr>
              <a:t>相与</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7058249"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7273088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124</a:t>
            </a:fld>
            <a:endParaRPr lang="zh-CN" altLang="en-US"/>
          </a:p>
        </p:txBody>
      </p:sp>
      <p:sp>
        <p:nvSpPr>
          <p:cNvPr id="53" name="文本框 52"/>
          <p:cNvSpPr txBox="1"/>
          <p:nvPr/>
        </p:nvSpPr>
        <p:spPr>
          <a:xfrm>
            <a:off x="552343" y="1099383"/>
            <a:ext cx="4208500" cy="581057"/>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例：与或式</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254894"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graphicFrame>
        <p:nvGraphicFramePr>
          <p:cNvPr id="80" name="表格 79"/>
          <p:cNvGraphicFramePr>
            <a:graphicFrameLocks noGrp="1"/>
          </p:cNvGraphicFramePr>
          <p:nvPr>
            <p:extLst>
              <p:ext uri="{D42A27DB-BD31-4B8C-83A1-F6EECF244321}">
                <p14:modId xmlns:p14="http://schemas.microsoft.com/office/powerpoint/2010/main" val="2684361690"/>
              </p:ext>
            </p:extLst>
          </p:nvPr>
        </p:nvGraphicFramePr>
        <p:xfrm>
          <a:off x="1230741" y="2272308"/>
          <a:ext cx="1285876" cy="1000126"/>
        </p:xfrm>
        <a:graphic>
          <a:graphicData uri="http://schemas.openxmlformats.org/drawingml/2006/table">
            <a:tbl>
              <a:tblPr firstRow="1" bandRow="1">
                <a:tableStyleId>{16D9F66E-5EB9-4882-86FB-DCBF35E3C3E4}</a:tableStyleId>
              </a:tblPr>
              <a:tblGrid>
                <a:gridCol w="642938"/>
                <a:gridCol w="642938"/>
              </a:tblGrid>
              <a:tr h="500063">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500063">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81" name="直接连接符 8"/>
          <p:cNvCxnSpPr>
            <a:cxnSpLocks noChangeShapeType="1"/>
          </p:cNvCxnSpPr>
          <p:nvPr/>
        </p:nvCxnSpPr>
        <p:spPr bwMode="auto">
          <a:xfrm rot="16200000" flipV="1">
            <a:off x="873553" y="1907183"/>
            <a:ext cx="357188" cy="357188"/>
          </a:xfrm>
          <a:prstGeom prst="line">
            <a:avLst/>
          </a:prstGeom>
          <a:noFill/>
          <a:ln w="9525" algn="ctr">
            <a:solidFill>
              <a:schemeClr val="tx1"/>
            </a:solidFill>
            <a:round/>
            <a:headEnd/>
            <a:tailEnd/>
          </a:ln>
        </p:spPr>
      </p:cxnSp>
      <p:sp>
        <p:nvSpPr>
          <p:cNvPr id="82" name="TextBox 9"/>
          <p:cNvSpPr txBox="1">
            <a:spLocks noChangeArrowheads="1"/>
          </p:cNvSpPr>
          <p:nvPr/>
        </p:nvSpPr>
        <p:spPr bwMode="auto">
          <a:xfrm>
            <a:off x="1360916" y="1915121"/>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a:t>
            </a:r>
            <a:endParaRPr lang="zh-CN" altLang="en-US" sz="2000" b="1"/>
          </a:p>
        </p:txBody>
      </p:sp>
      <p:sp>
        <p:nvSpPr>
          <p:cNvPr id="83" name="TextBox 10"/>
          <p:cNvSpPr txBox="1">
            <a:spLocks noChangeArrowheads="1"/>
          </p:cNvSpPr>
          <p:nvPr/>
        </p:nvSpPr>
        <p:spPr bwMode="auto">
          <a:xfrm>
            <a:off x="1989566" y="1915121"/>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a:t>
            </a:r>
            <a:endParaRPr lang="zh-CN" altLang="en-US" sz="2000" b="1"/>
          </a:p>
        </p:txBody>
      </p:sp>
      <p:sp>
        <p:nvSpPr>
          <p:cNvPr id="84" name="TextBox 11"/>
          <p:cNvSpPr txBox="1">
            <a:spLocks noChangeArrowheads="1"/>
          </p:cNvSpPr>
          <p:nvPr/>
        </p:nvSpPr>
        <p:spPr bwMode="auto">
          <a:xfrm>
            <a:off x="789416" y="234374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a:t>
            </a:r>
            <a:endParaRPr lang="zh-CN" altLang="en-US" sz="2000" b="1"/>
          </a:p>
        </p:txBody>
      </p:sp>
      <p:sp>
        <p:nvSpPr>
          <p:cNvPr id="85" name="TextBox 12"/>
          <p:cNvSpPr txBox="1">
            <a:spLocks noChangeArrowheads="1"/>
          </p:cNvSpPr>
          <p:nvPr/>
        </p:nvSpPr>
        <p:spPr bwMode="auto">
          <a:xfrm>
            <a:off x="789416" y="2843808"/>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a:t>
            </a:r>
            <a:endParaRPr lang="zh-CN" altLang="en-US" sz="2000" b="1"/>
          </a:p>
        </p:txBody>
      </p:sp>
      <p:sp>
        <p:nvSpPr>
          <p:cNvPr id="86" name="TextBox 13"/>
          <p:cNvSpPr txBox="1">
            <a:spLocks noChangeArrowheads="1"/>
          </p:cNvSpPr>
          <p:nvPr/>
        </p:nvSpPr>
        <p:spPr bwMode="auto">
          <a:xfrm>
            <a:off x="659241" y="1986558"/>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a:t>
            </a:r>
            <a:endParaRPr lang="zh-CN" altLang="en-US" sz="2000" b="1"/>
          </a:p>
        </p:txBody>
      </p:sp>
      <p:sp>
        <p:nvSpPr>
          <p:cNvPr id="87" name="TextBox 14"/>
          <p:cNvSpPr txBox="1">
            <a:spLocks noChangeArrowheads="1"/>
          </p:cNvSpPr>
          <p:nvPr/>
        </p:nvSpPr>
        <p:spPr bwMode="auto">
          <a:xfrm>
            <a:off x="1055042" y="1821458"/>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B</a:t>
            </a:r>
            <a:endParaRPr lang="zh-CN" altLang="en-US" sz="2000" b="1" dirty="0"/>
          </a:p>
        </p:txBody>
      </p:sp>
      <p:graphicFrame>
        <p:nvGraphicFramePr>
          <p:cNvPr id="88" name="表格 87"/>
          <p:cNvGraphicFramePr>
            <a:graphicFrameLocks noGrp="1"/>
          </p:cNvGraphicFramePr>
          <p:nvPr>
            <p:extLst>
              <p:ext uri="{D42A27DB-BD31-4B8C-83A1-F6EECF244321}">
                <p14:modId xmlns:p14="http://schemas.microsoft.com/office/powerpoint/2010/main" val="3724430080"/>
              </p:ext>
            </p:extLst>
          </p:nvPr>
        </p:nvGraphicFramePr>
        <p:xfrm>
          <a:off x="5302678" y="2272308"/>
          <a:ext cx="1285876" cy="1000126"/>
        </p:xfrm>
        <a:graphic>
          <a:graphicData uri="http://schemas.openxmlformats.org/drawingml/2006/table">
            <a:tbl>
              <a:tblPr firstRow="1" bandRow="1">
                <a:tableStyleId>{16D9F66E-5EB9-4882-86FB-DCBF35E3C3E4}</a:tableStyleId>
              </a:tblPr>
              <a:tblGrid>
                <a:gridCol w="642938"/>
                <a:gridCol w="642938"/>
              </a:tblGrid>
              <a:tr h="500063">
                <a:tc>
                  <a:txBody>
                    <a:bodyPr/>
                    <a:lstStyle/>
                    <a:p>
                      <a:pPr algn="ctr"/>
                      <a:endParaRPr lang="zh-CN" altLang="en-US" sz="2000" b="1" dirty="0">
                        <a:solidFill>
                          <a:srgbClr val="FF0000"/>
                        </a:solidFill>
                        <a:latin typeface="Times New Roman" panose="02020603050405020304" pitchFamily="18" charset="0"/>
                        <a:cs typeface="Times New Roman" panose="02020603050405020304" pitchFamily="18" charset="0"/>
                      </a:endParaRPr>
                    </a:p>
                  </a:txBody>
                  <a:tcPr marL="91439" marR="91439" anchor="ctr"/>
                </a:tc>
                <a:tc>
                  <a:txBody>
                    <a:bodyPr/>
                    <a:lstStyle/>
                    <a:p>
                      <a:pPr algn="ctr"/>
                      <a:r>
                        <a:rPr lang="en-US" altLang="zh-CN" sz="2000" b="1" dirty="0" smtClean="0">
                          <a:solidFill>
                            <a:srgbClr val="FF0000"/>
                          </a:solidFill>
                          <a:latin typeface="Times New Roman" panose="02020603050405020304" pitchFamily="18" charset="0"/>
                          <a:cs typeface="Times New Roman" panose="02020603050405020304" pitchFamily="18" charset="0"/>
                        </a:rPr>
                        <a:t>1</a:t>
                      </a:r>
                      <a:endParaRPr lang="zh-CN" altLang="en-US" sz="2000" b="1" dirty="0">
                        <a:solidFill>
                          <a:srgbClr val="FF0000"/>
                        </a:solidFill>
                        <a:latin typeface="Times New Roman" panose="02020603050405020304" pitchFamily="18" charset="0"/>
                        <a:cs typeface="Times New Roman" panose="02020603050405020304" pitchFamily="18" charset="0"/>
                      </a:endParaRPr>
                    </a:p>
                  </a:txBody>
                  <a:tcPr marL="91439" marR="91439" anchor="ctr"/>
                </a:tc>
              </a:tr>
              <a:tr h="500063">
                <a:tc>
                  <a:txBody>
                    <a:bodyPr/>
                    <a:lstStyle/>
                    <a:p>
                      <a:pPr algn="ctr"/>
                      <a:r>
                        <a:rPr lang="en-US" altLang="zh-CN" sz="2000" b="1" dirty="0" smtClean="0">
                          <a:solidFill>
                            <a:srgbClr val="FF0000"/>
                          </a:solidFill>
                          <a:latin typeface="Times New Roman" panose="02020603050405020304" pitchFamily="18" charset="0"/>
                          <a:cs typeface="Times New Roman" panose="02020603050405020304" pitchFamily="18" charset="0"/>
                        </a:rPr>
                        <a:t>1</a:t>
                      </a:r>
                      <a:endParaRPr lang="zh-CN" altLang="en-US" sz="2000" b="1" dirty="0">
                        <a:solidFill>
                          <a:srgbClr val="FF0000"/>
                        </a:solidFill>
                        <a:latin typeface="Times New Roman" panose="02020603050405020304" pitchFamily="18" charset="0"/>
                        <a:cs typeface="Times New Roman" panose="02020603050405020304" pitchFamily="18" charset="0"/>
                      </a:endParaRPr>
                    </a:p>
                  </a:txBody>
                  <a:tcPr marL="91439" marR="91439" anchor="ctr"/>
                </a:tc>
                <a:tc>
                  <a:txBody>
                    <a:bodyPr/>
                    <a:lstStyle/>
                    <a:p>
                      <a:pPr algn="ctr"/>
                      <a:endParaRPr lang="zh-CN" altLang="en-US" sz="2000" b="1" dirty="0">
                        <a:solidFill>
                          <a:srgbClr val="FF0000"/>
                        </a:solidFill>
                        <a:latin typeface="Times New Roman" panose="02020603050405020304" pitchFamily="18" charset="0"/>
                        <a:cs typeface="Times New Roman" panose="02020603050405020304" pitchFamily="18" charset="0"/>
                      </a:endParaRPr>
                    </a:p>
                  </a:txBody>
                  <a:tcPr marL="91439" marR="91439" anchor="ctr"/>
                </a:tc>
              </a:tr>
            </a:tbl>
          </a:graphicData>
        </a:graphic>
      </p:graphicFrame>
      <p:cxnSp>
        <p:nvCxnSpPr>
          <p:cNvPr id="89" name="直接连接符 16"/>
          <p:cNvCxnSpPr>
            <a:cxnSpLocks noChangeShapeType="1"/>
          </p:cNvCxnSpPr>
          <p:nvPr/>
        </p:nvCxnSpPr>
        <p:spPr bwMode="auto">
          <a:xfrm rot="16200000" flipV="1">
            <a:off x="4945491" y="1907183"/>
            <a:ext cx="357188" cy="357187"/>
          </a:xfrm>
          <a:prstGeom prst="line">
            <a:avLst/>
          </a:prstGeom>
          <a:noFill/>
          <a:ln w="9525" algn="ctr">
            <a:solidFill>
              <a:schemeClr val="tx1"/>
            </a:solidFill>
            <a:round/>
            <a:headEnd/>
            <a:tailEnd/>
          </a:ln>
        </p:spPr>
      </p:cxnSp>
      <p:sp>
        <p:nvSpPr>
          <p:cNvPr id="90" name="TextBox 17"/>
          <p:cNvSpPr txBox="1">
            <a:spLocks noChangeArrowheads="1"/>
          </p:cNvSpPr>
          <p:nvPr/>
        </p:nvSpPr>
        <p:spPr bwMode="auto">
          <a:xfrm>
            <a:off x="5432853" y="1915121"/>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a:t>
            </a:r>
            <a:endParaRPr lang="zh-CN" altLang="en-US" sz="2000" b="1"/>
          </a:p>
        </p:txBody>
      </p:sp>
      <p:sp>
        <p:nvSpPr>
          <p:cNvPr id="91" name="TextBox 18"/>
          <p:cNvSpPr txBox="1">
            <a:spLocks noChangeArrowheads="1"/>
          </p:cNvSpPr>
          <p:nvPr/>
        </p:nvSpPr>
        <p:spPr bwMode="auto">
          <a:xfrm>
            <a:off x="6061503" y="1915121"/>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a:t>
            </a:r>
            <a:endParaRPr lang="zh-CN" altLang="en-US" sz="2000" b="1"/>
          </a:p>
        </p:txBody>
      </p:sp>
      <p:sp>
        <p:nvSpPr>
          <p:cNvPr id="92" name="TextBox 19"/>
          <p:cNvSpPr txBox="1">
            <a:spLocks noChangeArrowheads="1"/>
          </p:cNvSpPr>
          <p:nvPr/>
        </p:nvSpPr>
        <p:spPr bwMode="auto">
          <a:xfrm>
            <a:off x="4861353" y="234374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a:t>
            </a:r>
            <a:endParaRPr lang="zh-CN" altLang="en-US" sz="2000" b="1"/>
          </a:p>
        </p:txBody>
      </p:sp>
      <p:sp>
        <p:nvSpPr>
          <p:cNvPr id="93" name="TextBox 20"/>
          <p:cNvSpPr txBox="1">
            <a:spLocks noChangeArrowheads="1"/>
          </p:cNvSpPr>
          <p:nvPr/>
        </p:nvSpPr>
        <p:spPr bwMode="auto">
          <a:xfrm>
            <a:off x="4861353" y="2843808"/>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a:t>
            </a:r>
            <a:endParaRPr lang="zh-CN" altLang="en-US" sz="2000" b="1"/>
          </a:p>
        </p:txBody>
      </p:sp>
      <p:sp>
        <p:nvSpPr>
          <p:cNvPr id="94" name="TextBox 21"/>
          <p:cNvSpPr txBox="1">
            <a:spLocks noChangeArrowheads="1"/>
          </p:cNvSpPr>
          <p:nvPr/>
        </p:nvSpPr>
        <p:spPr bwMode="auto">
          <a:xfrm>
            <a:off x="4731178" y="1986558"/>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a:t>
            </a:r>
            <a:endParaRPr lang="zh-CN" altLang="en-US" sz="2000" b="1"/>
          </a:p>
        </p:txBody>
      </p:sp>
      <p:sp>
        <p:nvSpPr>
          <p:cNvPr id="95" name="TextBox 22"/>
          <p:cNvSpPr txBox="1">
            <a:spLocks noChangeArrowheads="1"/>
          </p:cNvSpPr>
          <p:nvPr/>
        </p:nvSpPr>
        <p:spPr bwMode="auto">
          <a:xfrm>
            <a:off x="5087490" y="1821458"/>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B</a:t>
            </a:r>
            <a:endParaRPr lang="zh-CN" altLang="en-US" sz="2000" b="1" dirty="0"/>
          </a:p>
        </p:txBody>
      </p:sp>
      <p:sp>
        <p:nvSpPr>
          <p:cNvPr id="96" name="TextBox 23"/>
          <p:cNvSpPr txBox="1">
            <a:spLocks noChangeArrowheads="1"/>
          </p:cNvSpPr>
          <p:nvPr/>
        </p:nvSpPr>
        <p:spPr bwMode="auto">
          <a:xfrm>
            <a:off x="659241" y="1700808"/>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sp>
        <p:nvSpPr>
          <p:cNvPr id="97" name="TextBox 24"/>
          <p:cNvSpPr txBox="1">
            <a:spLocks noChangeArrowheads="1"/>
          </p:cNvSpPr>
          <p:nvPr/>
        </p:nvSpPr>
        <p:spPr bwMode="auto">
          <a:xfrm>
            <a:off x="4731178" y="1700808"/>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98" name="Object 2"/>
          <p:cNvGraphicFramePr>
            <a:graphicFrameLocks noChangeAspect="1"/>
          </p:cNvGraphicFramePr>
          <p:nvPr>
            <p:extLst>
              <p:ext uri="{D42A27DB-BD31-4B8C-83A1-F6EECF244321}">
                <p14:modId xmlns:p14="http://schemas.microsoft.com/office/powerpoint/2010/main" val="3715211253"/>
              </p:ext>
            </p:extLst>
          </p:nvPr>
        </p:nvGraphicFramePr>
        <p:xfrm>
          <a:off x="1135168" y="3415307"/>
          <a:ext cx="1434459" cy="417436"/>
        </p:xfrm>
        <a:graphic>
          <a:graphicData uri="http://schemas.openxmlformats.org/presentationml/2006/ole">
            <mc:AlternateContent xmlns:mc="http://schemas.openxmlformats.org/markup-compatibility/2006">
              <mc:Choice xmlns:v="urn:schemas-microsoft-com:vml" Requires="v">
                <p:oleObj spid="_x0000_s179368" name="Equation" r:id="rId4" imgW="660113" imgH="190417" progId="">
                  <p:embed/>
                </p:oleObj>
              </mc:Choice>
              <mc:Fallback>
                <p:oleObj name="Equation" r:id="rId4" imgW="660113" imgH="190417"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168" y="3415307"/>
                        <a:ext cx="1434459" cy="4174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 name="椭圆 98"/>
          <p:cNvSpPr/>
          <p:nvPr/>
        </p:nvSpPr>
        <p:spPr bwMode="auto">
          <a:xfrm>
            <a:off x="1373616" y="2343746"/>
            <a:ext cx="1000125" cy="3571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100" name="椭圆 99"/>
          <p:cNvSpPr/>
          <p:nvPr/>
        </p:nvSpPr>
        <p:spPr bwMode="auto">
          <a:xfrm>
            <a:off x="1302178" y="2343746"/>
            <a:ext cx="428625" cy="9286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graphicFrame>
        <p:nvGraphicFramePr>
          <p:cNvPr id="101" name="Object 3"/>
          <p:cNvGraphicFramePr>
            <a:graphicFrameLocks noChangeAspect="1"/>
          </p:cNvGraphicFramePr>
          <p:nvPr>
            <p:extLst>
              <p:ext uri="{D42A27DB-BD31-4B8C-83A1-F6EECF244321}">
                <p14:modId xmlns:p14="http://schemas.microsoft.com/office/powerpoint/2010/main" val="3094012951"/>
              </p:ext>
            </p:extLst>
          </p:nvPr>
        </p:nvGraphicFramePr>
        <p:xfrm>
          <a:off x="4951592" y="3415307"/>
          <a:ext cx="1874664" cy="417436"/>
        </p:xfrm>
        <a:graphic>
          <a:graphicData uri="http://schemas.openxmlformats.org/presentationml/2006/ole">
            <mc:AlternateContent xmlns:mc="http://schemas.openxmlformats.org/markup-compatibility/2006">
              <mc:Choice xmlns:v="urn:schemas-microsoft-com:vml" Requires="v">
                <p:oleObj spid="_x0000_s179369" name="Equation" r:id="rId6" imgW="863225" imgH="190417" progId="">
                  <p:embed/>
                </p:oleObj>
              </mc:Choice>
              <mc:Fallback>
                <p:oleObj name="Equation" r:id="rId6" imgW="863225" imgH="190417"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1592" y="3415307"/>
                        <a:ext cx="1874664" cy="4174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 name="椭圆 101"/>
          <p:cNvSpPr/>
          <p:nvPr/>
        </p:nvSpPr>
        <p:spPr bwMode="auto">
          <a:xfrm>
            <a:off x="6037691" y="2323108"/>
            <a:ext cx="428625" cy="428625"/>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103" name="椭圆 102"/>
          <p:cNvSpPr/>
          <p:nvPr/>
        </p:nvSpPr>
        <p:spPr bwMode="auto">
          <a:xfrm>
            <a:off x="5413803" y="2812058"/>
            <a:ext cx="428625" cy="428625"/>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graphicFrame>
        <p:nvGraphicFramePr>
          <p:cNvPr id="104" name="表格 103"/>
          <p:cNvGraphicFramePr>
            <a:graphicFrameLocks noGrp="1"/>
          </p:cNvGraphicFramePr>
          <p:nvPr>
            <p:extLst>
              <p:ext uri="{D42A27DB-BD31-4B8C-83A1-F6EECF244321}">
                <p14:modId xmlns:p14="http://schemas.microsoft.com/office/powerpoint/2010/main" val="3938896194"/>
              </p:ext>
            </p:extLst>
          </p:nvPr>
        </p:nvGraphicFramePr>
        <p:xfrm>
          <a:off x="1230741" y="4598789"/>
          <a:ext cx="2571752" cy="1000126"/>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500063">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105" name="直接连接符 31"/>
          <p:cNvCxnSpPr>
            <a:cxnSpLocks noChangeShapeType="1"/>
          </p:cNvCxnSpPr>
          <p:nvPr/>
        </p:nvCxnSpPr>
        <p:spPr bwMode="auto">
          <a:xfrm rot="16200000" flipV="1">
            <a:off x="873553" y="4233664"/>
            <a:ext cx="357187" cy="357188"/>
          </a:xfrm>
          <a:prstGeom prst="line">
            <a:avLst/>
          </a:prstGeom>
          <a:noFill/>
          <a:ln w="9525" algn="ctr">
            <a:solidFill>
              <a:schemeClr val="tx1"/>
            </a:solidFill>
            <a:round/>
            <a:headEnd/>
            <a:tailEnd/>
          </a:ln>
        </p:spPr>
      </p:cxnSp>
      <p:sp>
        <p:nvSpPr>
          <p:cNvPr id="106" name="TextBox 32"/>
          <p:cNvSpPr txBox="1">
            <a:spLocks noChangeArrowheads="1"/>
          </p:cNvSpPr>
          <p:nvPr/>
        </p:nvSpPr>
        <p:spPr bwMode="auto">
          <a:xfrm>
            <a:off x="1360916" y="424160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107" name="TextBox 33"/>
          <p:cNvSpPr txBox="1">
            <a:spLocks noChangeArrowheads="1"/>
          </p:cNvSpPr>
          <p:nvPr/>
        </p:nvSpPr>
        <p:spPr bwMode="auto">
          <a:xfrm>
            <a:off x="1989566" y="424160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108" name="TextBox 34"/>
          <p:cNvSpPr txBox="1">
            <a:spLocks noChangeArrowheads="1"/>
          </p:cNvSpPr>
          <p:nvPr/>
        </p:nvSpPr>
        <p:spPr bwMode="auto">
          <a:xfrm>
            <a:off x="3230991" y="424160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109" name="TextBox 35"/>
          <p:cNvSpPr txBox="1">
            <a:spLocks noChangeArrowheads="1"/>
          </p:cNvSpPr>
          <p:nvPr/>
        </p:nvSpPr>
        <p:spPr bwMode="auto">
          <a:xfrm>
            <a:off x="2619803" y="4241601"/>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110" name="TextBox 36"/>
          <p:cNvSpPr txBox="1">
            <a:spLocks noChangeArrowheads="1"/>
          </p:cNvSpPr>
          <p:nvPr/>
        </p:nvSpPr>
        <p:spPr bwMode="auto">
          <a:xfrm>
            <a:off x="789416" y="467022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a:t>
            </a:r>
            <a:endParaRPr lang="zh-CN" altLang="en-US" sz="2000" b="1"/>
          </a:p>
        </p:txBody>
      </p:sp>
      <p:sp>
        <p:nvSpPr>
          <p:cNvPr id="111" name="TextBox 37"/>
          <p:cNvSpPr txBox="1">
            <a:spLocks noChangeArrowheads="1"/>
          </p:cNvSpPr>
          <p:nvPr/>
        </p:nvSpPr>
        <p:spPr bwMode="auto">
          <a:xfrm>
            <a:off x="789416" y="5170289"/>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a:t>
            </a:r>
            <a:endParaRPr lang="zh-CN" altLang="en-US" sz="2000" b="1"/>
          </a:p>
        </p:txBody>
      </p:sp>
      <p:sp>
        <p:nvSpPr>
          <p:cNvPr id="112" name="TextBox 38"/>
          <p:cNvSpPr txBox="1">
            <a:spLocks noChangeArrowheads="1"/>
          </p:cNvSpPr>
          <p:nvPr/>
        </p:nvSpPr>
        <p:spPr bwMode="auto">
          <a:xfrm>
            <a:off x="659241" y="4313039"/>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a:t>
            </a:r>
            <a:endParaRPr lang="zh-CN" altLang="en-US" sz="2000" b="1"/>
          </a:p>
        </p:txBody>
      </p:sp>
      <p:sp>
        <p:nvSpPr>
          <p:cNvPr id="113" name="TextBox 39"/>
          <p:cNvSpPr txBox="1">
            <a:spLocks noChangeArrowheads="1"/>
          </p:cNvSpPr>
          <p:nvPr/>
        </p:nvSpPr>
        <p:spPr bwMode="auto">
          <a:xfrm>
            <a:off x="944991" y="4147939"/>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BC</a:t>
            </a:r>
            <a:endParaRPr lang="zh-CN" altLang="en-US" sz="2000" b="1"/>
          </a:p>
        </p:txBody>
      </p:sp>
      <p:sp>
        <p:nvSpPr>
          <p:cNvPr id="114" name="TextBox 40"/>
          <p:cNvSpPr txBox="1">
            <a:spLocks noChangeArrowheads="1"/>
          </p:cNvSpPr>
          <p:nvPr/>
        </p:nvSpPr>
        <p:spPr bwMode="auto">
          <a:xfrm>
            <a:off x="659241" y="4005064"/>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115" name="Object 4"/>
          <p:cNvGraphicFramePr>
            <a:graphicFrameLocks noChangeAspect="1"/>
          </p:cNvGraphicFramePr>
          <p:nvPr>
            <p:extLst>
              <p:ext uri="{D42A27DB-BD31-4B8C-83A1-F6EECF244321}">
                <p14:modId xmlns:p14="http://schemas.microsoft.com/office/powerpoint/2010/main" val="2428539154"/>
              </p:ext>
            </p:extLst>
          </p:nvPr>
        </p:nvGraphicFramePr>
        <p:xfrm>
          <a:off x="1209632" y="5733851"/>
          <a:ext cx="2601497" cy="437728"/>
        </p:xfrm>
        <a:graphic>
          <a:graphicData uri="http://schemas.openxmlformats.org/presentationml/2006/ole">
            <mc:AlternateContent xmlns:mc="http://schemas.openxmlformats.org/markup-compatibility/2006">
              <mc:Choice xmlns:v="urn:schemas-microsoft-com:vml" Requires="v">
                <p:oleObj spid="_x0000_s179370" name="Equation" r:id="rId8" imgW="1218671" imgH="203112" progId="">
                  <p:embed/>
                </p:oleObj>
              </mc:Choice>
              <mc:Fallback>
                <p:oleObj name="Equation" r:id="rId8" imgW="1218671" imgH="203112"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9632" y="5733851"/>
                        <a:ext cx="2601497" cy="4377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 name="椭圆 115"/>
          <p:cNvSpPr/>
          <p:nvPr/>
        </p:nvSpPr>
        <p:spPr bwMode="auto">
          <a:xfrm>
            <a:off x="2016553" y="4670226"/>
            <a:ext cx="1000125" cy="357188"/>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117" name="椭圆 116"/>
          <p:cNvSpPr/>
          <p:nvPr/>
        </p:nvSpPr>
        <p:spPr bwMode="auto">
          <a:xfrm>
            <a:off x="1373616" y="5170289"/>
            <a:ext cx="1000125" cy="3571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118" name="椭圆 117"/>
          <p:cNvSpPr/>
          <p:nvPr/>
        </p:nvSpPr>
        <p:spPr bwMode="auto">
          <a:xfrm>
            <a:off x="3302428" y="4670226"/>
            <a:ext cx="428625" cy="928688"/>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graphicFrame>
        <p:nvGraphicFramePr>
          <p:cNvPr id="119" name="表格 118"/>
          <p:cNvGraphicFramePr>
            <a:graphicFrameLocks noGrp="1"/>
          </p:cNvGraphicFramePr>
          <p:nvPr>
            <p:extLst>
              <p:ext uri="{D42A27DB-BD31-4B8C-83A1-F6EECF244321}">
                <p14:modId xmlns:p14="http://schemas.microsoft.com/office/powerpoint/2010/main" val="3039162205"/>
              </p:ext>
            </p:extLst>
          </p:nvPr>
        </p:nvGraphicFramePr>
        <p:xfrm>
          <a:off x="5159803" y="4621014"/>
          <a:ext cx="2571752" cy="1000126"/>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500063">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120" name="直接连接符 63"/>
          <p:cNvCxnSpPr>
            <a:cxnSpLocks noChangeShapeType="1"/>
          </p:cNvCxnSpPr>
          <p:nvPr/>
        </p:nvCxnSpPr>
        <p:spPr bwMode="auto">
          <a:xfrm rot="16200000" flipV="1">
            <a:off x="4802616" y="4255889"/>
            <a:ext cx="357187" cy="357187"/>
          </a:xfrm>
          <a:prstGeom prst="line">
            <a:avLst/>
          </a:prstGeom>
          <a:noFill/>
          <a:ln w="9525" algn="ctr">
            <a:solidFill>
              <a:schemeClr val="tx1"/>
            </a:solidFill>
            <a:round/>
            <a:headEnd/>
            <a:tailEnd/>
          </a:ln>
        </p:spPr>
      </p:cxnSp>
      <p:sp>
        <p:nvSpPr>
          <p:cNvPr id="121" name="TextBox 64"/>
          <p:cNvSpPr txBox="1">
            <a:spLocks noChangeArrowheads="1"/>
          </p:cNvSpPr>
          <p:nvPr/>
        </p:nvSpPr>
        <p:spPr bwMode="auto">
          <a:xfrm>
            <a:off x="5289978" y="426382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122" name="TextBox 65"/>
          <p:cNvSpPr txBox="1">
            <a:spLocks noChangeArrowheads="1"/>
          </p:cNvSpPr>
          <p:nvPr/>
        </p:nvSpPr>
        <p:spPr bwMode="auto">
          <a:xfrm>
            <a:off x="5918628" y="426382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123" name="TextBox 66"/>
          <p:cNvSpPr txBox="1">
            <a:spLocks noChangeArrowheads="1"/>
          </p:cNvSpPr>
          <p:nvPr/>
        </p:nvSpPr>
        <p:spPr bwMode="auto">
          <a:xfrm>
            <a:off x="7160053" y="426382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124" name="TextBox 67"/>
          <p:cNvSpPr txBox="1">
            <a:spLocks noChangeArrowheads="1"/>
          </p:cNvSpPr>
          <p:nvPr/>
        </p:nvSpPr>
        <p:spPr bwMode="auto">
          <a:xfrm>
            <a:off x="6548866" y="4263826"/>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125" name="TextBox 68"/>
          <p:cNvSpPr txBox="1">
            <a:spLocks noChangeArrowheads="1"/>
          </p:cNvSpPr>
          <p:nvPr/>
        </p:nvSpPr>
        <p:spPr bwMode="auto">
          <a:xfrm>
            <a:off x="4718478" y="4692451"/>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a:t>
            </a:r>
            <a:endParaRPr lang="zh-CN" altLang="en-US" sz="2000" b="1"/>
          </a:p>
        </p:txBody>
      </p:sp>
      <p:sp>
        <p:nvSpPr>
          <p:cNvPr id="126" name="TextBox 69"/>
          <p:cNvSpPr txBox="1">
            <a:spLocks noChangeArrowheads="1"/>
          </p:cNvSpPr>
          <p:nvPr/>
        </p:nvSpPr>
        <p:spPr bwMode="auto">
          <a:xfrm>
            <a:off x="4718478" y="5192514"/>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a:t>
            </a:r>
            <a:endParaRPr lang="zh-CN" altLang="en-US" sz="2000" b="1"/>
          </a:p>
        </p:txBody>
      </p:sp>
      <p:sp>
        <p:nvSpPr>
          <p:cNvPr id="127" name="TextBox 70"/>
          <p:cNvSpPr txBox="1">
            <a:spLocks noChangeArrowheads="1"/>
          </p:cNvSpPr>
          <p:nvPr/>
        </p:nvSpPr>
        <p:spPr bwMode="auto">
          <a:xfrm>
            <a:off x="4588303" y="4335264"/>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a:t>
            </a:r>
            <a:endParaRPr lang="zh-CN" altLang="en-US" sz="2000" b="1"/>
          </a:p>
        </p:txBody>
      </p:sp>
      <p:sp>
        <p:nvSpPr>
          <p:cNvPr id="128" name="TextBox 71"/>
          <p:cNvSpPr txBox="1">
            <a:spLocks noChangeArrowheads="1"/>
          </p:cNvSpPr>
          <p:nvPr/>
        </p:nvSpPr>
        <p:spPr bwMode="auto">
          <a:xfrm>
            <a:off x="4874053" y="4170164"/>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BC</a:t>
            </a:r>
            <a:endParaRPr lang="zh-CN" altLang="en-US" sz="2000" b="1"/>
          </a:p>
        </p:txBody>
      </p:sp>
      <p:sp>
        <p:nvSpPr>
          <p:cNvPr id="129" name="TextBox 72"/>
          <p:cNvSpPr txBox="1">
            <a:spLocks noChangeArrowheads="1"/>
          </p:cNvSpPr>
          <p:nvPr/>
        </p:nvSpPr>
        <p:spPr bwMode="auto">
          <a:xfrm>
            <a:off x="4588303" y="4027289"/>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130" name="Object 6"/>
          <p:cNvGraphicFramePr>
            <a:graphicFrameLocks noChangeAspect="1"/>
          </p:cNvGraphicFramePr>
          <p:nvPr>
            <p:extLst>
              <p:ext uri="{D42A27DB-BD31-4B8C-83A1-F6EECF244321}">
                <p14:modId xmlns:p14="http://schemas.microsoft.com/office/powerpoint/2010/main" val="1066854086"/>
              </p:ext>
            </p:extLst>
          </p:nvPr>
        </p:nvGraphicFramePr>
        <p:xfrm>
          <a:off x="5138694" y="5756076"/>
          <a:ext cx="2601497" cy="437728"/>
        </p:xfrm>
        <a:graphic>
          <a:graphicData uri="http://schemas.openxmlformats.org/presentationml/2006/ole">
            <mc:AlternateContent xmlns:mc="http://schemas.openxmlformats.org/markup-compatibility/2006">
              <mc:Choice xmlns:v="urn:schemas-microsoft-com:vml" Requires="v">
                <p:oleObj spid="_x0000_s179371" name="Equation" r:id="rId10" imgW="1218671" imgH="203112" progId="">
                  <p:embed/>
                </p:oleObj>
              </mc:Choice>
              <mc:Fallback>
                <p:oleObj name="Equation" r:id="rId10" imgW="1218671" imgH="203112"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38694" y="5756076"/>
                        <a:ext cx="2601497" cy="4377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 name="椭圆 130"/>
          <p:cNvSpPr/>
          <p:nvPr/>
        </p:nvSpPr>
        <p:spPr bwMode="auto">
          <a:xfrm>
            <a:off x="6517116" y="4670226"/>
            <a:ext cx="1000125" cy="357188"/>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132" name="椭圆 131"/>
          <p:cNvSpPr/>
          <p:nvPr/>
        </p:nvSpPr>
        <p:spPr bwMode="auto">
          <a:xfrm>
            <a:off x="5874178" y="4670226"/>
            <a:ext cx="428625" cy="928688"/>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133" name="Arc 29"/>
          <p:cNvSpPr>
            <a:spLocks/>
          </p:cNvSpPr>
          <p:nvPr/>
        </p:nvSpPr>
        <p:spPr bwMode="auto">
          <a:xfrm flipH="1">
            <a:off x="7231491" y="5098851"/>
            <a:ext cx="500062" cy="504825"/>
          </a:xfrm>
          <a:custGeom>
            <a:avLst/>
            <a:gdLst>
              <a:gd name="G0" fmla="+- 10963 0 0"/>
              <a:gd name="G1" fmla="+- 21600 0 0"/>
              <a:gd name="G2" fmla="+- 21600 0 0"/>
              <a:gd name="T0" fmla="*/ 3994 w 32563"/>
              <a:gd name="T1" fmla="*/ 1155 h 43200"/>
              <a:gd name="T2" fmla="*/ 0 w 32563"/>
              <a:gd name="T3" fmla="*/ 40211 h 43200"/>
              <a:gd name="T4" fmla="*/ 10963 w 32563"/>
              <a:gd name="T5" fmla="*/ 21600 h 43200"/>
            </a:gdLst>
            <a:ahLst/>
            <a:cxnLst>
              <a:cxn ang="0">
                <a:pos x="T0" y="T1"/>
              </a:cxn>
              <a:cxn ang="0">
                <a:pos x="T2" y="T3"/>
              </a:cxn>
              <a:cxn ang="0">
                <a:pos x="T4" y="T5"/>
              </a:cxn>
            </a:cxnLst>
            <a:rect l="0" t="0" r="r" b="b"/>
            <a:pathLst>
              <a:path w="32563" h="43200" fill="none"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path>
              <a:path w="32563" h="43200" stroke="0"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lnTo>
                  <a:pt x="10963"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134" name="Arc 29"/>
          <p:cNvSpPr>
            <a:spLocks/>
          </p:cNvSpPr>
          <p:nvPr/>
        </p:nvSpPr>
        <p:spPr bwMode="auto">
          <a:xfrm>
            <a:off x="5231241" y="5098851"/>
            <a:ext cx="500062" cy="504825"/>
          </a:xfrm>
          <a:custGeom>
            <a:avLst/>
            <a:gdLst>
              <a:gd name="G0" fmla="+- 10963 0 0"/>
              <a:gd name="G1" fmla="+- 21600 0 0"/>
              <a:gd name="G2" fmla="+- 21600 0 0"/>
              <a:gd name="T0" fmla="*/ 3994 w 32563"/>
              <a:gd name="T1" fmla="*/ 1155 h 43200"/>
              <a:gd name="T2" fmla="*/ 0 w 32563"/>
              <a:gd name="T3" fmla="*/ 40211 h 43200"/>
              <a:gd name="T4" fmla="*/ 10963 w 32563"/>
              <a:gd name="T5" fmla="*/ 21600 h 43200"/>
            </a:gdLst>
            <a:ahLst/>
            <a:cxnLst>
              <a:cxn ang="0">
                <a:pos x="T0" y="T1"/>
              </a:cxn>
              <a:cxn ang="0">
                <a:pos x="T2" y="T3"/>
              </a:cxn>
              <a:cxn ang="0">
                <a:pos x="T4" y="T5"/>
              </a:cxn>
            </a:cxnLst>
            <a:rect l="0" t="0" r="r" b="b"/>
            <a:pathLst>
              <a:path w="32563" h="43200" fill="none"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path>
              <a:path w="32563" h="43200" stroke="0"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lnTo>
                  <a:pt x="10963"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graphicFrame>
        <p:nvGraphicFramePr>
          <p:cNvPr id="135" name="表格 134"/>
          <p:cNvGraphicFramePr>
            <a:graphicFrameLocks noGrp="1"/>
          </p:cNvGraphicFramePr>
          <p:nvPr>
            <p:extLst>
              <p:ext uri="{D42A27DB-BD31-4B8C-83A1-F6EECF244321}">
                <p14:modId xmlns:p14="http://schemas.microsoft.com/office/powerpoint/2010/main" val="2834203122"/>
              </p:ext>
            </p:extLst>
          </p:nvPr>
        </p:nvGraphicFramePr>
        <p:xfrm>
          <a:off x="8845387" y="4617328"/>
          <a:ext cx="2571752" cy="1000126"/>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500063">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136" name="直接连接符 31"/>
          <p:cNvCxnSpPr>
            <a:cxnSpLocks noChangeShapeType="1"/>
          </p:cNvCxnSpPr>
          <p:nvPr/>
        </p:nvCxnSpPr>
        <p:spPr bwMode="auto">
          <a:xfrm rot="16200000" flipV="1">
            <a:off x="8488199" y="4252203"/>
            <a:ext cx="357187" cy="357188"/>
          </a:xfrm>
          <a:prstGeom prst="line">
            <a:avLst/>
          </a:prstGeom>
          <a:noFill/>
          <a:ln w="9525" algn="ctr">
            <a:solidFill>
              <a:schemeClr val="tx1"/>
            </a:solidFill>
            <a:round/>
            <a:headEnd/>
            <a:tailEnd/>
          </a:ln>
        </p:spPr>
      </p:cxnSp>
      <p:sp>
        <p:nvSpPr>
          <p:cNvPr id="137" name="TextBox 32"/>
          <p:cNvSpPr txBox="1">
            <a:spLocks noChangeArrowheads="1"/>
          </p:cNvSpPr>
          <p:nvPr/>
        </p:nvSpPr>
        <p:spPr bwMode="auto">
          <a:xfrm>
            <a:off x="8975562" y="426014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138" name="TextBox 33"/>
          <p:cNvSpPr txBox="1">
            <a:spLocks noChangeArrowheads="1"/>
          </p:cNvSpPr>
          <p:nvPr/>
        </p:nvSpPr>
        <p:spPr bwMode="auto">
          <a:xfrm>
            <a:off x="9604212" y="426014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139" name="TextBox 34"/>
          <p:cNvSpPr txBox="1">
            <a:spLocks noChangeArrowheads="1"/>
          </p:cNvSpPr>
          <p:nvPr/>
        </p:nvSpPr>
        <p:spPr bwMode="auto">
          <a:xfrm>
            <a:off x="10845637" y="426014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140" name="TextBox 35"/>
          <p:cNvSpPr txBox="1">
            <a:spLocks noChangeArrowheads="1"/>
          </p:cNvSpPr>
          <p:nvPr/>
        </p:nvSpPr>
        <p:spPr bwMode="auto">
          <a:xfrm>
            <a:off x="10234449" y="4260140"/>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141" name="TextBox 36"/>
          <p:cNvSpPr txBox="1">
            <a:spLocks noChangeArrowheads="1"/>
          </p:cNvSpPr>
          <p:nvPr/>
        </p:nvSpPr>
        <p:spPr bwMode="auto">
          <a:xfrm>
            <a:off x="8404062" y="4688765"/>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a:t>
            </a:r>
            <a:endParaRPr lang="zh-CN" altLang="en-US" sz="2000" b="1"/>
          </a:p>
        </p:txBody>
      </p:sp>
      <p:sp>
        <p:nvSpPr>
          <p:cNvPr id="142" name="TextBox 37"/>
          <p:cNvSpPr txBox="1">
            <a:spLocks noChangeArrowheads="1"/>
          </p:cNvSpPr>
          <p:nvPr/>
        </p:nvSpPr>
        <p:spPr bwMode="auto">
          <a:xfrm>
            <a:off x="8404062" y="5188828"/>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a:t>
            </a:r>
            <a:endParaRPr lang="zh-CN" altLang="en-US" sz="2000" b="1"/>
          </a:p>
        </p:txBody>
      </p:sp>
      <p:sp>
        <p:nvSpPr>
          <p:cNvPr id="143" name="TextBox 38"/>
          <p:cNvSpPr txBox="1">
            <a:spLocks noChangeArrowheads="1"/>
          </p:cNvSpPr>
          <p:nvPr/>
        </p:nvSpPr>
        <p:spPr bwMode="auto">
          <a:xfrm>
            <a:off x="8273887" y="4331578"/>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a:t>
            </a:r>
            <a:endParaRPr lang="zh-CN" altLang="en-US" sz="2000" b="1"/>
          </a:p>
        </p:txBody>
      </p:sp>
      <p:sp>
        <p:nvSpPr>
          <p:cNvPr id="144" name="TextBox 39"/>
          <p:cNvSpPr txBox="1">
            <a:spLocks noChangeArrowheads="1"/>
          </p:cNvSpPr>
          <p:nvPr/>
        </p:nvSpPr>
        <p:spPr bwMode="auto">
          <a:xfrm>
            <a:off x="8559637" y="4166478"/>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BC</a:t>
            </a:r>
            <a:endParaRPr lang="zh-CN" altLang="en-US" sz="2000" b="1"/>
          </a:p>
        </p:txBody>
      </p:sp>
      <p:sp>
        <p:nvSpPr>
          <p:cNvPr id="145" name="TextBox 40"/>
          <p:cNvSpPr txBox="1">
            <a:spLocks noChangeArrowheads="1"/>
          </p:cNvSpPr>
          <p:nvPr/>
        </p:nvSpPr>
        <p:spPr bwMode="auto">
          <a:xfrm>
            <a:off x="8273887" y="4023603"/>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146" name="Object 4"/>
          <p:cNvGraphicFramePr>
            <a:graphicFrameLocks noChangeAspect="1"/>
          </p:cNvGraphicFramePr>
          <p:nvPr>
            <p:extLst>
              <p:ext uri="{D42A27DB-BD31-4B8C-83A1-F6EECF244321}">
                <p14:modId xmlns:p14="http://schemas.microsoft.com/office/powerpoint/2010/main" val="762793992"/>
              </p:ext>
            </p:extLst>
          </p:nvPr>
        </p:nvGraphicFramePr>
        <p:xfrm>
          <a:off x="8203640" y="5752389"/>
          <a:ext cx="3895166" cy="480413"/>
        </p:xfrm>
        <a:graphic>
          <a:graphicData uri="http://schemas.openxmlformats.org/presentationml/2006/ole">
            <mc:AlternateContent xmlns:mc="http://schemas.openxmlformats.org/markup-compatibility/2006">
              <mc:Choice xmlns:v="urn:schemas-microsoft-com:vml" Requires="v">
                <p:oleObj spid="_x0000_s179372" name="Equation" r:id="rId12" imgW="1663700" imgH="203200" progId="">
                  <p:embed/>
                </p:oleObj>
              </mc:Choice>
              <mc:Fallback>
                <p:oleObj name="Equation" r:id="rId12" imgW="1663700" imgH="2032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03640" y="5752389"/>
                        <a:ext cx="3895166" cy="48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 name="椭圆 146"/>
          <p:cNvSpPr/>
          <p:nvPr/>
        </p:nvSpPr>
        <p:spPr bwMode="auto">
          <a:xfrm>
            <a:off x="10202699" y="5188828"/>
            <a:ext cx="1000125" cy="3571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148" name="椭圆 147"/>
          <p:cNvSpPr/>
          <p:nvPr/>
        </p:nvSpPr>
        <p:spPr bwMode="auto">
          <a:xfrm>
            <a:off x="9631199" y="5188828"/>
            <a:ext cx="1000125" cy="3571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149" name="椭圆 148"/>
          <p:cNvSpPr/>
          <p:nvPr/>
        </p:nvSpPr>
        <p:spPr bwMode="auto">
          <a:xfrm>
            <a:off x="8959687" y="4649078"/>
            <a:ext cx="428625" cy="428625"/>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150" name="椭圆 149"/>
          <p:cNvSpPr/>
          <p:nvPr/>
        </p:nvSpPr>
        <p:spPr bwMode="auto">
          <a:xfrm>
            <a:off x="10274137" y="4617328"/>
            <a:ext cx="428625" cy="9286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graphicFrame>
        <p:nvGraphicFramePr>
          <p:cNvPr id="151" name="表格 150"/>
          <p:cNvGraphicFramePr>
            <a:graphicFrameLocks noGrp="1"/>
          </p:cNvGraphicFramePr>
          <p:nvPr>
            <p:extLst>
              <p:ext uri="{D42A27DB-BD31-4B8C-83A1-F6EECF244321}">
                <p14:modId xmlns:p14="http://schemas.microsoft.com/office/powerpoint/2010/main" val="3514039331"/>
              </p:ext>
            </p:extLst>
          </p:nvPr>
        </p:nvGraphicFramePr>
        <p:xfrm>
          <a:off x="8872838" y="2301984"/>
          <a:ext cx="2571752" cy="1000126"/>
        </p:xfrm>
        <a:graphic>
          <a:graphicData uri="http://schemas.openxmlformats.org/drawingml/2006/table">
            <a:tbl>
              <a:tblPr firstRow="1" bandRow="1">
                <a:tableStyleId>{16D9F66E-5EB9-4882-86FB-DCBF35E3C3E4}</a:tableStyleId>
              </a:tblPr>
              <a:tblGrid>
                <a:gridCol w="642938"/>
                <a:gridCol w="642938"/>
                <a:gridCol w="642938"/>
                <a:gridCol w="642938"/>
              </a:tblGrid>
              <a:tr h="500063">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500063">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152" name="直接连接符 50"/>
          <p:cNvCxnSpPr>
            <a:cxnSpLocks noChangeShapeType="1"/>
          </p:cNvCxnSpPr>
          <p:nvPr/>
        </p:nvCxnSpPr>
        <p:spPr bwMode="auto">
          <a:xfrm rot="16200000" flipV="1">
            <a:off x="8515650" y="1938447"/>
            <a:ext cx="357187" cy="357188"/>
          </a:xfrm>
          <a:prstGeom prst="line">
            <a:avLst/>
          </a:prstGeom>
          <a:noFill/>
          <a:ln w="9525" algn="ctr">
            <a:solidFill>
              <a:schemeClr val="tx1"/>
            </a:solidFill>
            <a:round/>
            <a:headEnd/>
            <a:tailEnd/>
          </a:ln>
        </p:spPr>
      </p:cxnSp>
      <p:sp>
        <p:nvSpPr>
          <p:cNvPr id="153" name="TextBox 51"/>
          <p:cNvSpPr txBox="1">
            <a:spLocks noChangeArrowheads="1"/>
          </p:cNvSpPr>
          <p:nvPr/>
        </p:nvSpPr>
        <p:spPr bwMode="auto">
          <a:xfrm>
            <a:off x="9003013" y="194479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154" name="TextBox 52"/>
          <p:cNvSpPr txBox="1">
            <a:spLocks noChangeArrowheads="1"/>
          </p:cNvSpPr>
          <p:nvPr/>
        </p:nvSpPr>
        <p:spPr bwMode="auto">
          <a:xfrm>
            <a:off x="9631663" y="194479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155" name="TextBox 53"/>
          <p:cNvSpPr txBox="1">
            <a:spLocks noChangeArrowheads="1"/>
          </p:cNvSpPr>
          <p:nvPr/>
        </p:nvSpPr>
        <p:spPr bwMode="auto">
          <a:xfrm>
            <a:off x="10873088" y="194479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156" name="TextBox 54"/>
          <p:cNvSpPr txBox="1">
            <a:spLocks noChangeArrowheads="1"/>
          </p:cNvSpPr>
          <p:nvPr/>
        </p:nvSpPr>
        <p:spPr bwMode="auto">
          <a:xfrm>
            <a:off x="10261900" y="1944797"/>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157" name="TextBox 55"/>
          <p:cNvSpPr txBox="1">
            <a:spLocks noChangeArrowheads="1"/>
          </p:cNvSpPr>
          <p:nvPr/>
        </p:nvSpPr>
        <p:spPr bwMode="auto">
          <a:xfrm>
            <a:off x="8431513" y="2373422"/>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a:t>
            </a:r>
            <a:endParaRPr lang="zh-CN" altLang="en-US" sz="2000" b="1"/>
          </a:p>
        </p:txBody>
      </p:sp>
      <p:sp>
        <p:nvSpPr>
          <p:cNvPr id="158" name="TextBox 56"/>
          <p:cNvSpPr txBox="1">
            <a:spLocks noChangeArrowheads="1"/>
          </p:cNvSpPr>
          <p:nvPr/>
        </p:nvSpPr>
        <p:spPr bwMode="auto">
          <a:xfrm>
            <a:off x="8431513" y="2873484"/>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a:t>
            </a:r>
            <a:endParaRPr lang="zh-CN" altLang="en-US" sz="2000" b="1"/>
          </a:p>
        </p:txBody>
      </p:sp>
      <p:sp>
        <p:nvSpPr>
          <p:cNvPr id="159" name="TextBox 57"/>
          <p:cNvSpPr txBox="1">
            <a:spLocks noChangeArrowheads="1"/>
          </p:cNvSpPr>
          <p:nvPr/>
        </p:nvSpPr>
        <p:spPr bwMode="auto">
          <a:xfrm>
            <a:off x="8301338" y="2016234"/>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a:t>
            </a:r>
            <a:endParaRPr lang="zh-CN" altLang="en-US" sz="2000" b="1"/>
          </a:p>
        </p:txBody>
      </p:sp>
      <p:sp>
        <p:nvSpPr>
          <p:cNvPr id="160" name="TextBox 58"/>
          <p:cNvSpPr txBox="1">
            <a:spLocks noChangeArrowheads="1"/>
          </p:cNvSpPr>
          <p:nvPr/>
        </p:nvSpPr>
        <p:spPr bwMode="auto">
          <a:xfrm>
            <a:off x="8587088" y="1851134"/>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BC</a:t>
            </a:r>
            <a:endParaRPr lang="zh-CN" altLang="en-US" sz="2000" b="1"/>
          </a:p>
        </p:txBody>
      </p:sp>
      <p:sp>
        <p:nvSpPr>
          <p:cNvPr id="161" name="TextBox 59"/>
          <p:cNvSpPr txBox="1">
            <a:spLocks noChangeArrowheads="1"/>
          </p:cNvSpPr>
          <p:nvPr/>
        </p:nvSpPr>
        <p:spPr bwMode="auto">
          <a:xfrm>
            <a:off x="8301338" y="1708259"/>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162" name="Object 5"/>
          <p:cNvGraphicFramePr>
            <a:graphicFrameLocks noChangeAspect="1"/>
          </p:cNvGraphicFramePr>
          <p:nvPr>
            <p:extLst>
              <p:ext uri="{D42A27DB-BD31-4B8C-83A1-F6EECF244321}">
                <p14:modId xmlns:p14="http://schemas.microsoft.com/office/powerpoint/2010/main" val="1798352460"/>
              </p:ext>
            </p:extLst>
          </p:nvPr>
        </p:nvGraphicFramePr>
        <p:xfrm>
          <a:off x="9553775" y="3437046"/>
          <a:ext cx="982663" cy="480413"/>
        </p:xfrm>
        <a:graphic>
          <a:graphicData uri="http://schemas.openxmlformats.org/presentationml/2006/ole">
            <mc:AlternateContent xmlns:mc="http://schemas.openxmlformats.org/markup-compatibility/2006">
              <mc:Choice xmlns:v="urn:schemas-microsoft-com:vml" Requires="v">
                <p:oleObj spid="_x0000_s179373" name="Equation" r:id="rId14" imgW="418918" imgH="203112" progId="">
                  <p:embed/>
                </p:oleObj>
              </mc:Choice>
              <mc:Fallback>
                <p:oleObj name="Equation" r:id="rId14" imgW="418918" imgH="203112"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53775" y="3437046"/>
                        <a:ext cx="982663" cy="48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 name="Arc 1051"/>
          <p:cNvSpPr>
            <a:spLocks/>
          </p:cNvSpPr>
          <p:nvPr/>
        </p:nvSpPr>
        <p:spPr bwMode="auto">
          <a:xfrm flipH="1">
            <a:off x="10944525" y="2155934"/>
            <a:ext cx="457200" cy="1347788"/>
          </a:xfrm>
          <a:custGeom>
            <a:avLst/>
            <a:gdLst>
              <a:gd name="G0" fmla="+- 2884 0 0"/>
              <a:gd name="G1" fmla="+- 21600 0 0"/>
              <a:gd name="G2" fmla="+- 21600 0 0"/>
              <a:gd name="T0" fmla="*/ 2884 w 24484"/>
              <a:gd name="T1" fmla="*/ 0 h 43200"/>
              <a:gd name="T2" fmla="*/ 0 w 24484"/>
              <a:gd name="T3" fmla="*/ 43007 h 43200"/>
              <a:gd name="T4" fmla="*/ 2884 w 24484"/>
              <a:gd name="T5" fmla="*/ 21600 h 43200"/>
            </a:gdLst>
            <a:ahLst/>
            <a:cxnLst>
              <a:cxn ang="0">
                <a:pos x="T0" y="T1"/>
              </a:cxn>
              <a:cxn ang="0">
                <a:pos x="T2" y="T3"/>
              </a:cxn>
              <a:cxn ang="0">
                <a:pos x="T4" y="T5"/>
              </a:cxn>
            </a:cxnLst>
            <a:rect l="0" t="0" r="r" b="b"/>
            <a:pathLst>
              <a:path w="24484" h="43200" fill="none" extrusionOk="0">
                <a:moveTo>
                  <a:pt x="2883" y="0"/>
                </a:moveTo>
                <a:cubicBezTo>
                  <a:pt x="14813" y="0"/>
                  <a:pt x="24484" y="9670"/>
                  <a:pt x="24484" y="21600"/>
                </a:cubicBezTo>
                <a:cubicBezTo>
                  <a:pt x="24484" y="33529"/>
                  <a:pt x="14813" y="43200"/>
                  <a:pt x="2884" y="43200"/>
                </a:cubicBezTo>
                <a:cubicBezTo>
                  <a:pt x="1919" y="43200"/>
                  <a:pt x="955" y="43135"/>
                  <a:pt x="0" y="43006"/>
                </a:cubicBezTo>
              </a:path>
              <a:path w="24484" h="43200" stroke="0" extrusionOk="0">
                <a:moveTo>
                  <a:pt x="2883" y="0"/>
                </a:moveTo>
                <a:cubicBezTo>
                  <a:pt x="14813" y="0"/>
                  <a:pt x="24484" y="9670"/>
                  <a:pt x="24484" y="21600"/>
                </a:cubicBezTo>
                <a:cubicBezTo>
                  <a:pt x="24484" y="33529"/>
                  <a:pt x="14813" y="43200"/>
                  <a:pt x="2884" y="43200"/>
                </a:cubicBezTo>
                <a:cubicBezTo>
                  <a:pt x="1919" y="43200"/>
                  <a:pt x="955" y="43135"/>
                  <a:pt x="0" y="43006"/>
                </a:cubicBezTo>
                <a:lnTo>
                  <a:pt x="2884"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164" name="Arc 1051"/>
          <p:cNvSpPr>
            <a:spLocks/>
          </p:cNvSpPr>
          <p:nvPr/>
        </p:nvSpPr>
        <p:spPr bwMode="auto">
          <a:xfrm>
            <a:off x="8944275" y="2165459"/>
            <a:ext cx="457200" cy="1347788"/>
          </a:xfrm>
          <a:custGeom>
            <a:avLst/>
            <a:gdLst>
              <a:gd name="G0" fmla="+- 2884 0 0"/>
              <a:gd name="G1" fmla="+- 21600 0 0"/>
              <a:gd name="G2" fmla="+- 21600 0 0"/>
              <a:gd name="T0" fmla="*/ 2884 w 24484"/>
              <a:gd name="T1" fmla="*/ 0 h 43200"/>
              <a:gd name="T2" fmla="*/ 0 w 24484"/>
              <a:gd name="T3" fmla="*/ 43007 h 43200"/>
              <a:gd name="T4" fmla="*/ 2884 w 24484"/>
              <a:gd name="T5" fmla="*/ 21600 h 43200"/>
            </a:gdLst>
            <a:ahLst/>
            <a:cxnLst>
              <a:cxn ang="0">
                <a:pos x="T0" y="T1"/>
              </a:cxn>
              <a:cxn ang="0">
                <a:pos x="T2" y="T3"/>
              </a:cxn>
              <a:cxn ang="0">
                <a:pos x="T4" y="T5"/>
              </a:cxn>
            </a:cxnLst>
            <a:rect l="0" t="0" r="r" b="b"/>
            <a:pathLst>
              <a:path w="24484" h="43200" fill="none" extrusionOk="0">
                <a:moveTo>
                  <a:pt x="2883" y="0"/>
                </a:moveTo>
                <a:cubicBezTo>
                  <a:pt x="14813" y="0"/>
                  <a:pt x="24484" y="9670"/>
                  <a:pt x="24484" y="21600"/>
                </a:cubicBezTo>
                <a:cubicBezTo>
                  <a:pt x="24484" y="33529"/>
                  <a:pt x="14813" y="43200"/>
                  <a:pt x="2884" y="43200"/>
                </a:cubicBezTo>
                <a:cubicBezTo>
                  <a:pt x="1919" y="43200"/>
                  <a:pt x="955" y="43135"/>
                  <a:pt x="0" y="43006"/>
                </a:cubicBezTo>
              </a:path>
              <a:path w="24484" h="43200" stroke="0" extrusionOk="0">
                <a:moveTo>
                  <a:pt x="2883" y="0"/>
                </a:moveTo>
                <a:cubicBezTo>
                  <a:pt x="14813" y="0"/>
                  <a:pt x="24484" y="9670"/>
                  <a:pt x="24484" y="21600"/>
                </a:cubicBezTo>
                <a:cubicBezTo>
                  <a:pt x="24484" y="33529"/>
                  <a:pt x="14813" y="43200"/>
                  <a:pt x="2884" y="43200"/>
                </a:cubicBezTo>
                <a:cubicBezTo>
                  <a:pt x="1919" y="43200"/>
                  <a:pt x="955" y="43135"/>
                  <a:pt x="0" y="43006"/>
                </a:cubicBezTo>
                <a:lnTo>
                  <a:pt x="2884"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Tree>
    <p:extLst>
      <p:ext uri="{BB962C8B-B14F-4D97-AF65-F5344CB8AC3E}">
        <p14:creationId xmlns:p14="http://schemas.microsoft.com/office/powerpoint/2010/main" val="5691783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ppt_x"/>
                                          </p:val>
                                        </p:tav>
                                        <p:tav tm="100000">
                                          <p:val>
                                            <p:strVal val="#ppt_x"/>
                                          </p:val>
                                        </p:tav>
                                      </p:tavLst>
                                    </p:anim>
                                    <p:anim calcmode="lin" valueType="num">
                                      <p:cBhvr additive="base">
                                        <p:cTn id="8"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additive="base">
                                        <p:cTn id="13" dur="500" fill="hold"/>
                                        <p:tgtEl>
                                          <p:spTgt spid="101"/>
                                        </p:tgtEl>
                                        <p:attrNameLst>
                                          <p:attrName>ppt_x</p:attrName>
                                        </p:attrNameLst>
                                      </p:cBhvr>
                                      <p:tavLst>
                                        <p:tav tm="0">
                                          <p:val>
                                            <p:strVal val="#ppt_x"/>
                                          </p:val>
                                        </p:tav>
                                        <p:tav tm="100000">
                                          <p:val>
                                            <p:strVal val="#ppt_x"/>
                                          </p:val>
                                        </p:tav>
                                      </p:tavLst>
                                    </p:anim>
                                    <p:anim calcmode="lin" valueType="num">
                                      <p:cBhvr additive="base">
                                        <p:cTn id="14"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2"/>
                                        </p:tgtEl>
                                        <p:attrNameLst>
                                          <p:attrName>style.visibility</p:attrName>
                                        </p:attrNameLst>
                                      </p:cBhvr>
                                      <p:to>
                                        <p:strVal val="visible"/>
                                      </p:to>
                                    </p:set>
                                    <p:animEffect transition="in" filter="fade">
                                      <p:cBhvr>
                                        <p:cTn id="19" dur="1000"/>
                                        <p:tgtEl>
                                          <p:spTgt spid="162"/>
                                        </p:tgtEl>
                                      </p:cBhvr>
                                    </p:animEffect>
                                    <p:anim calcmode="lin" valueType="num">
                                      <p:cBhvr>
                                        <p:cTn id="20" dur="1000" fill="hold"/>
                                        <p:tgtEl>
                                          <p:spTgt spid="162"/>
                                        </p:tgtEl>
                                        <p:attrNameLst>
                                          <p:attrName>ppt_x</p:attrName>
                                        </p:attrNameLst>
                                      </p:cBhvr>
                                      <p:tavLst>
                                        <p:tav tm="0">
                                          <p:val>
                                            <p:strVal val="#ppt_x"/>
                                          </p:val>
                                        </p:tav>
                                        <p:tav tm="100000">
                                          <p:val>
                                            <p:strVal val="#ppt_x"/>
                                          </p:val>
                                        </p:tav>
                                      </p:tavLst>
                                    </p:anim>
                                    <p:anim calcmode="lin" valueType="num">
                                      <p:cBhvr>
                                        <p:cTn id="21"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ppt_x"/>
                                          </p:val>
                                        </p:tav>
                                        <p:tav tm="100000">
                                          <p:val>
                                            <p:strVal val="#ppt_x"/>
                                          </p:val>
                                        </p:tav>
                                      </p:tavLst>
                                    </p:anim>
                                    <p:anim calcmode="lin" valueType="num">
                                      <p:cBhvr additive="base">
                                        <p:cTn id="27"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0"/>
                                        </p:tgtEl>
                                        <p:attrNameLst>
                                          <p:attrName>style.visibility</p:attrName>
                                        </p:attrNameLst>
                                      </p:cBhvr>
                                      <p:to>
                                        <p:strVal val="visible"/>
                                      </p:to>
                                    </p:set>
                                    <p:anim calcmode="lin" valueType="num">
                                      <p:cBhvr additive="base">
                                        <p:cTn id="32" dur="500" fill="hold"/>
                                        <p:tgtEl>
                                          <p:spTgt spid="130"/>
                                        </p:tgtEl>
                                        <p:attrNameLst>
                                          <p:attrName>ppt_x</p:attrName>
                                        </p:attrNameLst>
                                      </p:cBhvr>
                                      <p:tavLst>
                                        <p:tav tm="0">
                                          <p:val>
                                            <p:strVal val="#ppt_x"/>
                                          </p:val>
                                        </p:tav>
                                        <p:tav tm="100000">
                                          <p:val>
                                            <p:strVal val="#ppt_x"/>
                                          </p:val>
                                        </p:tav>
                                      </p:tavLst>
                                    </p:anim>
                                    <p:anim calcmode="lin" valueType="num">
                                      <p:cBhvr additive="base">
                                        <p:cTn id="33"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46"/>
                                        </p:tgtEl>
                                        <p:attrNameLst>
                                          <p:attrName>style.visibility</p:attrName>
                                        </p:attrNameLst>
                                      </p:cBhvr>
                                      <p:to>
                                        <p:strVal val="visible"/>
                                      </p:to>
                                    </p:set>
                                    <p:animEffect transition="in" filter="fade">
                                      <p:cBhvr>
                                        <p:cTn id="38" dur="1000"/>
                                        <p:tgtEl>
                                          <p:spTgt spid="146"/>
                                        </p:tgtEl>
                                      </p:cBhvr>
                                    </p:animEffect>
                                    <p:anim calcmode="lin" valueType="num">
                                      <p:cBhvr>
                                        <p:cTn id="39" dur="1000" fill="hold"/>
                                        <p:tgtEl>
                                          <p:spTgt spid="146"/>
                                        </p:tgtEl>
                                        <p:attrNameLst>
                                          <p:attrName>ppt_x</p:attrName>
                                        </p:attrNameLst>
                                      </p:cBhvr>
                                      <p:tavLst>
                                        <p:tav tm="0">
                                          <p:val>
                                            <p:strVal val="#ppt_x"/>
                                          </p:val>
                                        </p:tav>
                                        <p:tav tm="100000">
                                          <p:val>
                                            <p:strVal val="#ppt_x"/>
                                          </p:val>
                                        </p:tav>
                                      </p:tavLst>
                                    </p:anim>
                                    <p:anim calcmode="lin" valueType="num">
                                      <p:cBhvr>
                                        <p:cTn id="40"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125</a:t>
            </a:fld>
            <a:endParaRPr lang="zh-CN" altLang="en-US"/>
          </a:p>
        </p:txBody>
      </p:sp>
      <p:sp>
        <p:nvSpPr>
          <p:cNvPr id="53" name="文本框 52"/>
          <p:cNvSpPr txBox="1"/>
          <p:nvPr/>
        </p:nvSpPr>
        <p:spPr>
          <a:xfrm>
            <a:off x="552343" y="1099383"/>
            <a:ext cx="3294100" cy="581057"/>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例：与或式</a:t>
            </a: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254894"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sp>
        <p:nvSpPr>
          <p:cNvPr id="52" name="TextBox 40"/>
          <p:cNvSpPr txBox="1">
            <a:spLocks noChangeArrowheads="1"/>
          </p:cNvSpPr>
          <p:nvPr/>
        </p:nvSpPr>
        <p:spPr bwMode="auto">
          <a:xfrm>
            <a:off x="1135063" y="2016919"/>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54" name="表格 53"/>
          <p:cNvGraphicFramePr>
            <a:graphicFrameLocks noGrp="1"/>
          </p:cNvGraphicFramePr>
          <p:nvPr>
            <p:extLst>
              <p:ext uri="{D42A27DB-BD31-4B8C-83A1-F6EECF244321}">
                <p14:modId xmlns:p14="http://schemas.microsoft.com/office/powerpoint/2010/main" val="2502313052"/>
              </p:ext>
            </p:extLst>
          </p:nvPr>
        </p:nvGraphicFramePr>
        <p:xfrm>
          <a:off x="1714500" y="2626519"/>
          <a:ext cx="2357440" cy="1785940"/>
        </p:xfrm>
        <a:graphic>
          <a:graphicData uri="http://schemas.openxmlformats.org/drawingml/2006/table">
            <a:tbl>
              <a:tblPr firstRow="1" bandRow="1">
                <a:tableStyleId>{16D9F66E-5EB9-4882-86FB-DCBF35E3C3E4}</a:tableStyleId>
              </a:tblPr>
              <a:tblGrid>
                <a:gridCol w="589360"/>
                <a:gridCol w="589360"/>
                <a:gridCol w="589360"/>
                <a:gridCol w="589360"/>
              </a:tblGrid>
              <a:tr h="446485">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55" name="直接连接符 48"/>
          <p:cNvCxnSpPr>
            <a:cxnSpLocks noChangeShapeType="1"/>
          </p:cNvCxnSpPr>
          <p:nvPr/>
        </p:nvCxnSpPr>
        <p:spPr bwMode="auto">
          <a:xfrm rot="16200000" flipV="1">
            <a:off x="1341438" y="2239169"/>
            <a:ext cx="357188" cy="357187"/>
          </a:xfrm>
          <a:prstGeom prst="line">
            <a:avLst/>
          </a:prstGeom>
          <a:noFill/>
          <a:ln w="9525" algn="ctr">
            <a:solidFill>
              <a:schemeClr val="tx1"/>
            </a:solidFill>
            <a:round/>
            <a:headEnd/>
            <a:tailEnd/>
          </a:ln>
        </p:spPr>
      </p:cxnSp>
      <p:sp>
        <p:nvSpPr>
          <p:cNvPr id="56" name="TextBox 49"/>
          <p:cNvSpPr txBox="1">
            <a:spLocks noChangeArrowheads="1"/>
          </p:cNvSpPr>
          <p:nvPr/>
        </p:nvSpPr>
        <p:spPr bwMode="auto">
          <a:xfrm>
            <a:off x="1812925" y="2256632"/>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57" name="TextBox 50"/>
          <p:cNvSpPr txBox="1">
            <a:spLocks noChangeArrowheads="1"/>
          </p:cNvSpPr>
          <p:nvPr/>
        </p:nvSpPr>
        <p:spPr bwMode="auto">
          <a:xfrm>
            <a:off x="2401888" y="2256632"/>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58" name="TextBox 51"/>
          <p:cNvSpPr txBox="1">
            <a:spLocks noChangeArrowheads="1"/>
          </p:cNvSpPr>
          <p:nvPr/>
        </p:nvSpPr>
        <p:spPr bwMode="auto">
          <a:xfrm>
            <a:off x="3560763" y="2256632"/>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59" name="TextBox 52"/>
          <p:cNvSpPr txBox="1">
            <a:spLocks noChangeArrowheads="1"/>
          </p:cNvSpPr>
          <p:nvPr/>
        </p:nvSpPr>
        <p:spPr bwMode="auto">
          <a:xfrm>
            <a:off x="2989263" y="2256632"/>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60" name="TextBox 53"/>
          <p:cNvSpPr txBox="1">
            <a:spLocks noChangeArrowheads="1"/>
          </p:cNvSpPr>
          <p:nvPr/>
        </p:nvSpPr>
        <p:spPr bwMode="auto">
          <a:xfrm>
            <a:off x="1273175" y="2656682"/>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61" name="TextBox 54"/>
          <p:cNvSpPr txBox="1">
            <a:spLocks noChangeArrowheads="1"/>
          </p:cNvSpPr>
          <p:nvPr/>
        </p:nvSpPr>
        <p:spPr bwMode="auto">
          <a:xfrm>
            <a:off x="1273175" y="310594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62" name="TextBox 55"/>
          <p:cNvSpPr txBox="1">
            <a:spLocks noChangeArrowheads="1"/>
          </p:cNvSpPr>
          <p:nvPr/>
        </p:nvSpPr>
        <p:spPr bwMode="auto">
          <a:xfrm>
            <a:off x="1273175" y="400446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63" name="TextBox 56"/>
          <p:cNvSpPr txBox="1">
            <a:spLocks noChangeArrowheads="1"/>
          </p:cNvSpPr>
          <p:nvPr/>
        </p:nvSpPr>
        <p:spPr bwMode="auto">
          <a:xfrm>
            <a:off x="1290638" y="3555207"/>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64" name="TextBox 57"/>
          <p:cNvSpPr txBox="1">
            <a:spLocks noChangeArrowheads="1"/>
          </p:cNvSpPr>
          <p:nvPr/>
        </p:nvSpPr>
        <p:spPr bwMode="auto">
          <a:xfrm>
            <a:off x="1127125" y="2318544"/>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AB</a:t>
            </a:r>
            <a:endParaRPr lang="zh-CN" altLang="en-US" sz="2000" b="1"/>
          </a:p>
        </p:txBody>
      </p:sp>
      <p:sp>
        <p:nvSpPr>
          <p:cNvPr id="65" name="TextBox 58"/>
          <p:cNvSpPr txBox="1">
            <a:spLocks noChangeArrowheads="1"/>
          </p:cNvSpPr>
          <p:nvPr/>
        </p:nvSpPr>
        <p:spPr bwMode="auto">
          <a:xfrm>
            <a:off x="1412875" y="2153444"/>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CD</a:t>
            </a:r>
            <a:endParaRPr lang="zh-CN" altLang="en-US" sz="2000" b="1"/>
          </a:p>
        </p:txBody>
      </p:sp>
      <p:graphicFrame>
        <p:nvGraphicFramePr>
          <p:cNvPr id="66" name="Object 2"/>
          <p:cNvGraphicFramePr>
            <a:graphicFrameLocks noChangeAspect="1"/>
          </p:cNvGraphicFramePr>
          <p:nvPr>
            <p:extLst>
              <p:ext uri="{D42A27DB-BD31-4B8C-83A1-F6EECF244321}">
                <p14:modId xmlns:p14="http://schemas.microsoft.com/office/powerpoint/2010/main" val="3614050663"/>
              </p:ext>
            </p:extLst>
          </p:nvPr>
        </p:nvGraphicFramePr>
        <p:xfrm>
          <a:off x="535609" y="4626768"/>
          <a:ext cx="4684463" cy="484125"/>
        </p:xfrm>
        <a:graphic>
          <a:graphicData uri="http://schemas.openxmlformats.org/presentationml/2006/ole">
            <mc:AlternateContent xmlns:mc="http://schemas.openxmlformats.org/markup-compatibility/2006">
              <mc:Choice xmlns:v="urn:schemas-microsoft-com:vml" Requires="v">
                <p:oleObj spid="_x0000_s182355" name="Equation" r:id="rId4" imgW="1981200" imgH="203200" progId="">
                  <p:embed/>
                </p:oleObj>
              </mc:Choice>
              <mc:Fallback>
                <p:oleObj name="Equation" r:id="rId4" imgW="1981200" imgH="2032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09" y="4626768"/>
                        <a:ext cx="4684463" cy="48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 name="TextBox 60"/>
          <p:cNvSpPr txBox="1">
            <a:spLocks noChangeArrowheads="1"/>
          </p:cNvSpPr>
          <p:nvPr/>
        </p:nvSpPr>
        <p:spPr bwMode="auto">
          <a:xfrm>
            <a:off x="5080000" y="2013744"/>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68" name="表格 67"/>
          <p:cNvGraphicFramePr>
            <a:graphicFrameLocks noGrp="1"/>
          </p:cNvGraphicFramePr>
          <p:nvPr>
            <p:extLst>
              <p:ext uri="{D42A27DB-BD31-4B8C-83A1-F6EECF244321}">
                <p14:modId xmlns:p14="http://schemas.microsoft.com/office/powerpoint/2010/main" val="1603684762"/>
              </p:ext>
            </p:extLst>
          </p:nvPr>
        </p:nvGraphicFramePr>
        <p:xfrm>
          <a:off x="5659438" y="2623344"/>
          <a:ext cx="2357436" cy="1785940"/>
        </p:xfrm>
        <a:graphic>
          <a:graphicData uri="http://schemas.openxmlformats.org/drawingml/2006/table">
            <a:tbl>
              <a:tblPr firstRow="1" bandRow="1">
                <a:tableStyleId>{16D9F66E-5EB9-4882-86FB-DCBF35E3C3E4}</a:tableStyleId>
              </a:tblPr>
              <a:tblGrid>
                <a:gridCol w="589359"/>
                <a:gridCol w="589359"/>
                <a:gridCol w="589359"/>
                <a:gridCol w="589359"/>
              </a:tblGrid>
              <a:tr h="446485">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69" name="直接连接符 62"/>
          <p:cNvCxnSpPr>
            <a:cxnSpLocks noChangeShapeType="1"/>
          </p:cNvCxnSpPr>
          <p:nvPr/>
        </p:nvCxnSpPr>
        <p:spPr bwMode="auto">
          <a:xfrm rot="16200000" flipV="1">
            <a:off x="5286375" y="2235994"/>
            <a:ext cx="357188" cy="357188"/>
          </a:xfrm>
          <a:prstGeom prst="line">
            <a:avLst/>
          </a:prstGeom>
          <a:noFill/>
          <a:ln w="9525" algn="ctr">
            <a:solidFill>
              <a:schemeClr val="tx1"/>
            </a:solidFill>
            <a:round/>
            <a:headEnd/>
            <a:tailEnd/>
          </a:ln>
        </p:spPr>
      </p:cxnSp>
      <p:sp>
        <p:nvSpPr>
          <p:cNvPr id="70" name="TextBox 63"/>
          <p:cNvSpPr txBox="1">
            <a:spLocks noChangeArrowheads="1"/>
          </p:cNvSpPr>
          <p:nvPr/>
        </p:nvSpPr>
        <p:spPr bwMode="auto">
          <a:xfrm>
            <a:off x="5757863" y="225345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71" name="TextBox 64"/>
          <p:cNvSpPr txBox="1">
            <a:spLocks noChangeArrowheads="1"/>
          </p:cNvSpPr>
          <p:nvPr/>
        </p:nvSpPr>
        <p:spPr bwMode="auto">
          <a:xfrm>
            <a:off x="6346825" y="225345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72" name="TextBox 65"/>
          <p:cNvSpPr txBox="1">
            <a:spLocks noChangeArrowheads="1"/>
          </p:cNvSpPr>
          <p:nvPr/>
        </p:nvSpPr>
        <p:spPr bwMode="auto">
          <a:xfrm>
            <a:off x="7505700" y="225345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73" name="TextBox 66"/>
          <p:cNvSpPr txBox="1">
            <a:spLocks noChangeArrowheads="1"/>
          </p:cNvSpPr>
          <p:nvPr/>
        </p:nvSpPr>
        <p:spPr bwMode="auto">
          <a:xfrm>
            <a:off x="6934200" y="2253457"/>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74" name="TextBox 67"/>
          <p:cNvSpPr txBox="1">
            <a:spLocks noChangeArrowheads="1"/>
          </p:cNvSpPr>
          <p:nvPr/>
        </p:nvSpPr>
        <p:spPr bwMode="auto">
          <a:xfrm>
            <a:off x="5218113" y="265350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75" name="TextBox 68"/>
          <p:cNvSpPr txBox="1">
            <a:spLocks noChangeArrowheads="1"/>
          </p:cNvSpPr>
          <p:nvPr/>
        </p:nvSpPr>
        <p:spPr bwMode="auto">
          <a:xfrm>
            <a:off x="5218113" y="310276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76" name="TextBox 69"/>
          <p:cNvSpPr txBox="1">
            <a:spLocks noChangeArrowheads="1"/>
          </p:cNvSpPr>
          <p:nvPr/>
        </p:nvSpPr>
        <p:spPr bwMode="auto">
          <a:xfrm>
            <a:off x="5218113" y="400129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77" name="TextBox 70"/>
          <p:cNvSpPr txBox="1">
            <a:spLocks noChangeArrowheads="1"/>
          </p:cNvSpPr>
          <p:nvPr/>
        </p:nvSpPr>
        <p:spPr bwMode="auto">
          <a:xfrm>
            <a:off x="5235575" y="3552032"/>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78" name="TextBox 71"/>
          <p:cNvSpPr txBox="1">
            <a:spLocks noChangeArrowheads="1"/>
          </p:cNvSpPr>
          <p:nvPr/>
        </p:nvSpPr>
        <p:spPr bwMode="auto">
          <a:xfrm>
            <a:off x="5072063" y="2315369"/>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AB</a:t>
            </a:r>
            <a:endParaRPr lang="zh-CN" altLang="en-US" sz="2000" b="1"/>
          </a:p>
        </p:txBody>
      </p:sp>
      <p:sp>
        <p:nvSpPr>
          <p:cNvPr id="79" name="TextBox 72"/>
          <p:cNvSpPr txBox="1">
            <a:spLocks noChangeArrowheads="1"/>
          </p:cNvSpPr>
          <p:nvPr/>
        </p:nvSpPr>
        <p:spPr bwMode="auto">
          <a:xfrm>
            <a:off x="5357813" y="2150269"/>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CD</a:t>
            </a:r>
            <a:endParaRPr lang="zh-CN" altLang="en-US" sz="2000" b="1"/>
          </a:p>
        </p:txBody>
      </p:sp>
      <p:graphicFrame>
        <p:nvGraphicFramePr>
          <p:cNvPr id="80" name="Object 6"/>
          <p:cNvGraphicFramePr>
            <a:graphicFrameLocks noChangeAspect="1"/>
          </p:cNvGraphicFramePr>
          <p:nvPr>
            <p:extLst>
              <p:ext uri="{D42A27DB-BD31-4B8C-83A1-F6EECF244321}">
                <p14:modId xmlns:p14="http://schemas.microsoft.com/office/powerpoint/2010/main" val="3362936395"/>
              </p:ext>
            </p:extLst>
          </p:nvPr>
        </p:nvGraphicFramePr>
        <p:xfrm>
          <a:off x="5770613" y="4602361"/>
          <a:ext cx="2376946" cy="554831"/>
        </p:xfrm>
        <a:graphic>
          <a:graphicData uri="http://schemas.openxmlformats.org/presentationml/2006/ole">
            <mc:AlternateContent xmlns:mc="http://schemas.openxmlformats.org/markup-compatibility/2006">
              <mc:Choice xmlns:v="urn:schemas-microsoft-com:vml" Requires="v">
                <p:oleObj spid="_x0000_s182356" name="Equation" r:id="rId6" imgW="876300" imgH="203200" progId="">
                  <p:embed/>
                </p:oleObj>
              </mc:Choice>
              <mc:Fallback>
                <p:oleObj name="Equation" r:id="rId6" imgW="876300" imgH="2032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0613" y="4602361"/>
                        <a:ext cx="2376946" cy="554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 name="椭圆 80"/>
          <p:cNvSpPr/>
          <p:nvPr/>
        </p:nvSpPr>
        <p:spPr bwMode="auto">
          <a:xfrm>
            <a:off x="1785938" y="3128169"/>
            <a:ext cx="1000125" cy="357188"/>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82" name="椭圆 81"/>
          <p:cNvSpPr/>
          <p:nvPr/>
        </p:nvSpPr>
        <p:spPr bwMode="auto">
          <a:xfrm>
            <a:off x="2357438" y="3517107"/>
            <a:ext cx="428625" cy="9286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83" name="椭圆 82"/>
          <p:cNvSpPr/>
          <p:nvPr/>
        </p:nvSpPr>
        <p:spPr bwMode="auto">
          <a:xfrm>
            <a:off x="3000375" y="2588419"/>
            <a:ext cx="428625" cy="928688"/>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84" name="椭圆 83"/>
          <p:cNvSpPr/>
          <p:nvPr/>
        </p:nvSpPr>
        <p:spPr bwMode="auto">
          <a:xfrm>
            <a:off x="3000375" y="3588544"/>
            <a:ext cx="1000125" cy="357188"/>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85" name="椭圆 84"/>
          <p:cNvSpPr/>
          <p:nvPr/>
        </p:nvSpPr>
        <p:spPr bwMode="auto">
          <a:xfrm>
            <a:off x="5726113" y="2659857"/>
            <a:ext cx="428625" cy="1714500"/>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86" name="椭圆 85"/>
          <p:cNvSpPr/>
          <p:nvPr/>
        </p:nvSpPr>
        <p:spPr bwMode="auto">
          <a:xfrm>
            <a:off x="6203950" y="3048794"/>
            <a:ext cx="1285875" cy="928688"/>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87" name="TextBox 60"/>
          <p:cNvSpPr txBox="1">
            <a:spLocks noChangeArrowheads="1"/>
          </p:cNvSpPr>
          <p:nvPr/>
        </p:nvSpPr>
        <p:spPr bwMode="auto">
          <a:xfrm>
            <a:off x="8511458" y="1984494"/>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88" name="表格 87"/>
          <p:cNvGraphicFramePr>
            <a:graphicFrameLocks noGrp="1"/>
          </p:cNvGraphicFramePr>
          <p:nvPr>
            <p:extLst>
              <p:ext uri="{D42A27DB-BD31-4B8C-83A1-F6EECF244321}">
                <p14:modId xmlns:p14="http://schemas.microsoft.com/office/powerpoint/2010/main" val="3580478162"/>
              </p:ext>
            </p:extLst>
          </p:nvPr>
        </p:nvGraphicFramePr>
        <p:xfrm>
          <a:off x="9090896" y="2594094"/>
          <a:ext cx="2357436" cy="1785940"/>
        </p:xfrm>
        <a:graphic>
          <a:graphicData uri="http://schemas.openxmlformats.org/drawingml/2006/table">
            <a:tbl>
              <a:tblPr firstRow="1" bandRow="1">
                <a:tableStyleId>{16D9F66E-5EB9-4882-86FB-DCBF35E3C3E4}</a:tableStyleId>
              </a:tblPr>
              <a:tblGrid>
                <a:gridCol w="589359"/>
                <a:gridCol w="589359"/>
                <a:gridCol w="589359"/>
                <a:gridCol w="589359"/>
              </a:tblGrid>
              <a:tr h="446485">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89" name="直接连接符 62"/>
          <p:cNvCxnSpPr>
            <a:cxnSpLocks noChangeShapeType="1"/>
          </p:cNvCxnSpPr>
          <p:nvPr/>
        </p:nvCxnSpPr>
        <p:spPr bwMode="auto">
          <a:xfrm rot="16200000" flipV="1">
            <a:off x="8717833" y="2206744"/>
            <a:ext cx="357188" cy="357188"/>
          </a:xfrm>
          <a:prstGeom prst="line">
            <a:avLst/>
          </a:prstGeom>
          <a:noFill/>
          <a:ln w="9525" algn="ctr">
            <a:solidFill>
              <a:schemeClr val="tx1"/>
            </a:solidFill>
            <a:round/>
            <a:headEnd/>
            <a:tailEnd/>
          </a:ln>
        </p:spPr>
      </p:cxnSp>
      <p:sp>
        <p:nvSpPr>
          <p:cNvPr id="90" name="TextBox 63"/>
          <p:cNvSpPr txBox="1">
            <a:spLocks noChangeArrowheads="1"/>
          </p:cNvSpPr>
          <p:nvPr/>
        </p:nvSpPr>
        <p:spPr bwMode="auto">
          <a:xfrm>
            <a:off x="9189321" y="222420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91" name="TextBox 64"/>
          <p:cNvSpPr txBox="1">
            <a:spLocks noChangeArrowheads="1"/>
          </p:cNvSpPr>
          <p:nvPr/>
        </p:nvSpPr>
        <p:spPr bwMode="auto">
          <a:xfrm>
            <a:off x="9778283" y="222420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92" name="TextBox 65"/>
          <p:cNvSpPr txBox="1">
            <a:spLocks noChangeArrowheads="1"/>
          </p:cNvSpPr>
          <p:nvPr/>
        </p:nvSpPr>
        <p:spPr bwMode="auto">
          <a:xfrm>
            <a:off x="10937158" y="222420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93" name="TextBox 66"/>
          <p:cNvSpPr txBox="1">
            <a:spLocks noChangeArrowheads="1"/>
          </p:cNvSpPr>
          <p:nvPr/>
        </p:nvSpPr>
        <p:spPr bwMode="auto">
          <a:xfrm>
            <a:off x="10365658" y="2224207"/>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94" name="TextBox 67"/>
          <p:cNvSpPr txBox="1">
            <a:spLocks noChangeArrowheads="1"/>
          </p:cNvSpPr>
          <p:nvPr/>
        </p:nvSpPr>
        <p:spPr bwMode="auto">
          <a:xfrm>
            <a:off x="8649571" y="262425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95" name="TextBox 68"/>
          <p:cNvSpPr txBox="1">
            <a:spLocks noChangeArrowheads="1"/>
          </p:cNvSpPr>
          <p:nvPr/>
        </p:nvSpPr>
        <p:spPr bwMode="auto">
          <a:xfrm>
            <a:off x="8649571" y="307351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96" name="TextBox 69"/>
          <p:cNvSpPr txBox="1">
            <a:spLocks noChangeArrowheads="1"/>
          </p:cNvSpPr>
          <p:nvPr/>
        </p:nvSpPr>
        <p:spPr bwMode="auto">
          <a:xfrm>
            <a:off x="8649571" y="397204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97" name="TextBox 70"/>
          <p:cNvSpPr txBox="1">
            <a:spLocks noChangeArrowheads="1"/>
          </p:cNvSpPr>
          <p:nvPr/>
        </p:nvSpPr>
        <p:spPr bwMode="auto">
          <a:xfrm>
            <a:off x="8667033" y="3522782"/>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98" name="TextBox 71"/>
          <p:cNvSpPr txBox="1">
            <a:spLocks noChangeArrowheads="1"/>
          </p:cNvSpPr>
          <p:nvPr/>
        </p:nvSpPr>
        <p:spPr bwMode="auto">
          <a:xfrm>
            <a:off x="8503521" y="2286119"/>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AB</a:t>
            </a:r>
            <a:endParaRPr lang="zh-CN" altLang="en-US" sz="2000" b="1"/>
          </a:p>
        </p:txBody>
      </p:sp>
      <p:sp>
        <p:nvSpPr>
          <p:cNvPr id="99" name="TextBox 72"/>
          <p:cNvSpPr txBox="1">
            <a:spLocks noChangeArrowheads="1"/>
          </p:cNvSpPr>
          <p:nvPr/>
        </p:nvSpPr>
        <p:spPr bwMode="auto">
          <a:xfrm>
            <a:off x="8852052" y="2052831"/>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graphicFrame>
        <p:nvGraphicFramePr>
          <p:cNvPr id="100" name="Object 6"/>
          <p:cNvGraphicFramePr>
            <a:graphicFrameLocks noChangeAspect="1"/>
          </p:cNvGraphicFramePr>
          <p:nvPr>
            <p:extLst>
              <p:ext uri="{D42A27DB-BD31-4B8C-83A1-F6EECF244321}">
                <p14:modId xmlns:p14="http://schemas.microsoft.com/office/powerpoint/2010/main" val="1342131452"/>
              </p:ext>
            </p:extLst>
          </p:nvPr>
        </p:nvGraphicFramePr>
        <p:xfrm>
          <a:off x="9179311" y="4648790"/>
          <a:ext cx="2034108" cy="445129"/>
        </p:xfrm>
        <a:graphic>
          <a:graphicData uri="http://schemas.openxmlformats.org/presentationml/2006/ole">
            <mc:AlternateContent xmlns:mc="http://schemas.openxmlformats.org/markup-compatibility/2006">
              <mc:Choice xmlns:v="urn:schemas-microsoft-com:vml" Requires="v">
                <p:oleObj spid="_x0000_s182357" name="Equation" r:id="rId8" imgW="876300" imgH="190500" progId="">
                  <p:embed/>
                </p:oleObj>
              </mc:Choice>
              <mc:Fallback>
                <p:oleObj name="Equation" r:id="rId8" imgW="876300" imgH="1905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9311" y="4648790"/>
                        <a:ext cx="2034108" cy="4451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 name="Arc 29"/>
          <p:cNvSpPr>
            <a:spLocks/>
          </p:cNvSpPr>
          <p:nvPr/>
        </p:nvSpPr>
        <p:spPr bwMode="auto">
          <a:xfrm rot="13459090" flipH="1">
            <a:off x="9146458" y="2559169"/>
            <a:ext cx="500063" cy="504825"/>
          </a:xfrm>
          <a:custGeom>
            <a:avLst/>
            <a:gdLst>
              <a:gd name="G0" fmla="+- 10963 0 0"/>
              <a:gd name="G1" fmla="+- 21600 0 0"/>
              <a:gd name="G2" fmla="+- 21600 0 0"/>
              <a:gd name="T0" fmla="*/ 3994 w 32563"/>
              <a:gd name="T1" fmla="*/ 1155 h 43200"/>
              <a:gd name="T2" fmla="*/ 0 w 32563"/>
              <a:gd name="T3" fmla="*/ 40211 h 43200"/>
              <a:gd name="T4" fmla="*/ 10963 w 32563"/>
              <a:gd name="T5" fmla="*/ 21600 h 43200"/>
            </a:gdLst>
            <a:ahLst/>
            <a:cxnLst>
              <a:cxn ang="0">
                <a:pos x="T0" y="T1"/>
              </a:cxn>
              <a:cxn ang="0">
                <a:pos x="T2" y="T3"/>
              </a:cxn>
              <a:cxn ang="0">
                <a:pos x="T4" y="T5"/>
              </a:cxn>
            </a:cxnLst>
            <a:rect l="0" t="0" r="r" b="b"/>
            <a:pathLst>
              <a:path w="32563" h="43200" fill="none"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path>
              <a:path w="32563" h="43200" stroke="0"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lnTo>
                  <a:pt x="10963"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102" name="Arc 29"/>
          <p:cNvSpPr>
            <a:spLocks/>
          </p:cNvSpPr>
          <p:nvPr/>
        </p:nvSpPr>
        <p:spPr bwMode="auto">
          <a:xfrm rot="18920575" flipH="1">
            <a:off x="10932396" y="2559169"/>
            <a:ext cx="500062" cy="504825"/>
          </a:xfrm>
          <a:custGeom>
            <a:avLst/>
            <a:gdLst>
              <a:gd name="G0" fmla="+- 10963 0 0"/>
              <a:gd name="G1" fmla="+- 21600 0 0"/>
              <a:gd name="G2" fmla="+- 21600 0 0"/>
              <a:gd name="T0" fmla="*/ 3994 w 32563"/>
              <a:gd name="T1" fmla="*/ 1155 h 43200"/>
              <a:gd name="T2" fmla="*/ 0 w 32563"/>
              <a:gd name="T3" fmla="*/ 40211 h 43200"/>
              <a:gd name="T4" fmla="*/ 10963 w 32563"/>
              <a:gd name="T5" fmla="*/ 21600 h 43200"/>
            </a:gdLst>
            <a:ahLst/>
            <a:cxnLst>
              <a:cxn ang="0">
                <a:pos x="T0" y="T1"/>
              </a:cxn>
              <a:cxn ang="0">
                <a:pos x="T2" y="T3"/>
              </a:cxn>
              <a:cxn ang="0">
                <a:pos x="T4" y="T5"/>
              </a:cxn>
            </a:cxnLst>
            <a:rect l="0" t="0" r="r" b="b"/>
            <a:pathLst>
              <a:path w="32563" h="43200" fill="none"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path>
              <a:path w="32563" h="43200" stroke="0"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lnTo>
                  <a:pt x="10963"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103" name="Arc 29"/>
          <p:cNvSpPr>
            <a:spLocks/>
          </p:cNvSpPr>
          <p:nvPr/>
        </p:nvSpPr>
        <p:spPr bwMode="auto">
          <a:xfrm rot="1926030" flipH="1">
            <a:off x="10932396" y="3916482"/>
            <a:ext cx="500062" cy="504825"/>
          </a:xfrm>
          <a:custGeom>
            <a:avLst/>
            <a:gdLst>
              <a:gd name="G0" fmla="+- 10963 0 0"/>
              <a:gd name="G1" fmla="+- 21600 0 0"/>
              <a:gd name="G2" fmla="+- 21600 0 0"/>
              <a:gd name="T0" fmla="*/ 3994 w 32563"/>
              <a:gd name="T1" fmla="*/ 1155 h 43200"/>
              <a:gd name="T2" fmla="*/ 0 w 32563"/>
              <a:gd name="T3" fmla="*/ 40211 h 43200"/>
              <a:gd name="T4" fmla="*/ 10963 w 32563"/>
              <a:gd name="T5" fmla="*/ 21600 h 43200"/>
            </a:gdLst>
            <a:ahLst/>
            <a:cxnLst>
              <a:cxn ang="0">
                <a:pos x="T0" y="T1"/>
              </a:cxn>
              <a:cxn ang="0">
                <a:pos x="T2" y="T3"/>
              </a:cxn>
              <a:cxn ang="0">
                <a:pos x="T4" y="T5"/>
              </a:cxn>
            </a:cxnLst>
            <a:rect l="0" t="0" r="r" b="b"/>
            <a:pathLst>
              <a:path w="32563" h="43200" fill="none"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path>
              <a:path w="32563" h="43200" stroke="0"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lnTo>
                  <a:pt x="10963"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104" name="Arc 29"/>
          <p:cNvSpPr>
            <a:spLocks/>
          </p:cNvSpPr>
          <p:nvPr/>
        </p:nvSpPr>
        <p:spPr bwMode="auto">
          <a:xfrm rot="9217939" flipH="1">
            <a:off x="9160746" y="3899019"/>
            <a:ext cx="500062" cy="504825"/>
          </a:xfrm>
          <a:custGeom>
            <a:avLst/>
            <a:gdLst>
              <a:gd name="G0" fmla="+- 10963 0 0"/>
              <a:gd name="G1" fmla="+- 21600 0 0"/>
              <a:gd name="G2" fmla="+- 21600 0 0"/>
              <a:gd name="T0" fmla="*/ 3994 w 32563"/>
              <a:gd name="T1" fmla="*/ 1155 h 43200"/>
              <a:gd name="T2" fmla="*/ 0 w 32563"/>
              <a:gd name="T3" fmla="*/ 40211 h 43200"/>
              <a:gd name="T4" fmla="*/ 10963 w 32563"/>
              <a:gd name="T5" fmla="*/ 21600 h 43200"/>
            </a:gdLst>
            <a:ahLst/>
            <a:cxnLst>
              <a:cxn ang="0">
                <a:pos x="T0" y="T1"/>
              </a:cxn>
              <a:cxn ang="0">
                <a:pos x="T2" y="T3"/>
              </a:cxn>
              <a:cxn ang="0">
                <a:pos x="T4" y="T5"/>
              </a:cxn>
            </a:cxnLst>
            <a:rect l="0" t="0" r="r" b="b"/>
            <a:pathLst>
              <a:path w="32563" h="43200" fill="none"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path>
              <a:path w="32563" h="43200" stroke="0"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lnTo>
                  <a:pt x="10963"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105" name="椭圆 104"/>
          <p:cNvSpPr/>
          <p:nvPr/>
        </p:nvSpPr>
        <p:spPr bwMode="auto">
          <a:xfrm>
            <a:off x="9646521" y="3059232"/>
            <a:ext cx="1285875" cy="9286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Tree>
    <p:extLst>
      <p:ext uri="{BB962C8B-B14F-4D97-AF65-F5344CB8AC3E}">
        <p14:creationId xmlns:p14="http://schemas.microsoft.com/office/powerpoint/2010/main" val="38809881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wipe(down)">
                                      <p:cBhvr>
                                        <p:cTn id="14" dur="500"/>
                                        <p:tgtEl>
                                          <p:spTgt spid="8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126</a:t>
            </a:fld>
            <a:endParaRPr lang="zh-CN" altLang="en-US"/>
          </a:p>
        </p:txBody>
      </p:sp>
      <p:sp>
        <p:nvSpPr>
          <p:cNvPr id="53" name="文本框 52"/>
          <p:cNvSpPr txBox="1"/>
          <p:nvPr/>
        </p:nvSpPr>
        <p:spPr>
          <a:xfrm>
            <a:off x="552343" y="1099383"/>
            <a:ext cx="3025744" cy="581057"/>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例：与或式</a:t>
            </a: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254894"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sp>
        <p:nvSpPr>
          <p:cNvPr id="106" name="TextBox 40"/>
          <p:cNvSpPr txBox="1">
            <a:spLocks noChangeArrowheads="1"/>
          </p:cNvSpPr>
          <p:nvPr/>
        </p:nvSpPr>
        <p:spPr bwMode="auto">
          <a:xfrm>
            <a:off x="1135063" y="1992015"/>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107" name="表格 106"/>
          <p:cNvGraphicFramePr>
            <a:graphicFrameLocks noGrp="1"/>
          </p:cNvGraphicFramePr>
          <p:nvPr>
            <p:extLst>
              <p:ext uri="{D42A27DB-BD31-4B8C-83A1-F6EECF244321}">
                <p14:modId xmlns:p14="http://schemas.microsoft.com/office/powerpoint/2010/main" val="3225159424"/>
              </p:ext>
            </p:extLst>
          </p:nvPr>
        </p:nvGraphicFramePr>
        <p:xfrm>
          <a:off x="1714500" y="2601615"/>
          <a:ext cx="2357440" cy="1785940"/>
        </p:xfrm>
        <a:graphic>
          <a:graphicData uri="http://schemas.openxmlformats.org/drawingml/2006/table">
            <a:tbl>
              <a:tblPr firstRow="1" bandRow="1">
                <a:tableStyleId>{16D9F66E-5EB9-4882-86FB-DCBF35E3C3E4}</a:tableStyleId>
              </a:tblPr>
              <a:tblGrid>
                <a:gridCol w="589360"/>
                <a:gridCol w="589360"/>
                <a:gridCol w="589360"/>
                <a:gridCol w="589360"/>
              </a:tblGrid>
              <a:tr h="446485">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108" name="直接连接符 48"/>
          <p:cNvCxnSpPr>
            <a:cxnSpLocks noChangeShapeType="1"/>
          </p:cNvCxnSpPr>
          <p:nvPr/>
        </p:nvCxnSpPr>
        <p:spPr bwMode="auto">
          <a:xfrm rot="16200000" flipV="1">
            <a:off x="1341438" y="2214265"/>
            <a:ext cx="357188" cy="357187"/>
          </a:xfrm>
          <a:prstGeom prst="line">
            <a:avLst/>
          </a:prstGeom>
          <a:noFill/>
          <a:ln w="9525" algn="ctr">
            <a:solidFill>
              <a:schemeClr val="tx1"/>
            </a:solidFill>
            <a:round/>
            <a:headEnd/>
            <a:tailEnd/>
          </a:ln>
        </p:spPr>
      </p:cxnSp>
      <p:sp>
        <p:nvSpPr>
          <p:cNvPr id="109" name="TextBox 49"/>
          <p:cNvSpPr txBox="1">
            <a:spLocks noChangeArrowheads="1"/>
          </p:cNvSpPr>
          <p:nvPr/>
        </p:nvSpPr>
        <p:spPr bwMode="auto">
          <a:xfrm>
            <a:off x="1812925" y="22317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110" name="TextBox 50"/>
          <p:cNvSpPr txBox="1">
            <a:spLocks noChangeArrowheads="1"/>
          </p:cNvSpPr>
          <p:nvPr/>
        </p:nvSpPr>
        <p:spPr bwMode="auto">
          <a:xfrm>
            <a:off x="2401888" y="22317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111" name="TextBox 51"/>
          <p:cNvSpPr txBox="1">
            <a:spLocks noChangeArrowheads="1"/>
          </p:cNvSpPr>
          <p:nvPr/>
        </p:nvSpPr>
        <p:spPr bwMode="auto">
          <a:xfrm>
            <a:off x="3560763" y="22317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112" name="TextBox 52"/>
          <p:cNvSpPr txBox="1">
            <a:spLocks noChangeArrowheads="1"/>
          </p:cNvSpPr>
          <p:nvPr/>
        </p:nvSpPr>
        <p:spPr bwMode="auto">
          <a:xfrm>
            <a:off x="2989263" y="2231728"/>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113" name="TextBox 53"/>
          <p:cNvSpPr txBox="1">
            <a:spLocks noChangeArrowheads="1"/>
          </p:cNvSpPr>
          <p:nvPr/>
        </p:nvSpPr>
        <p:spPr bwMode="auto">
          <a:xfrm>
            <a:off x="1273175" y="263177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114" name="TextBox 54"/>
          <p:cNvSpPr txBox="1">
            <a:spLocks noChangeArrowheads="1"/>
          </p:cNvSpPr>
          <p:nvPr/>
        </p:nvSpPr>
        <p:spPr bwMode="auto">
          <a:xfrm>
            <a:off x="1273175" y="308104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115" name="TextBox 55"/>
          <p:cNvSpPr txBox="1">
            <a:spLocks noChangeArrowheads="1"/>
          </p:cNvSpPr>
          <p:nvPr/>
        </p:nvSpPr>
        <p:spPr bwMode="auto">
          <a:xfrm>
            <a:off x="1273175" y="397956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116" name="TextBox 56"/>
          <p:cNvSpPr txBox="1">
            <a:spLocks noChangeArrowheads="1"/>
          </p:cNvSpPr>
          <p:nvPr/>
        </p:nvSpPr>
        <p:spPr bwMode="auto">
          <a:xfrm>
            <a:off x="1290638" y="3530303"/>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117" name="TextBox 57"/>
          <p:cNvSpPr txBox="1">
            <a:spLocks noChangeArrowheads="1"/>
          </p:cNvSpPr>
          <p:nvPr/>
        </p:nvSpPr>
        <p:spPr bwMode="auto">
          <a:xfrm>
            <a:off x="1127125" y="2293640"/>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AB</a:t>
            </a:r>
            <a:endParaRPr lang="zh-CN" altLang="en-US" sz="2000" b="1"/>
          </a:p>
        </p:txBody>
      </p:sp>
      <p:sp>
        <p:nvSpPr>
          <p:cNvPr id="118" name="TextBox 58"/>
          <p:cNvSpPr txBox="1">
            <a:spLocks noChangeArrowheads="1"/>
          </p:cNvSpPr>
          <p:nvPr/>
        </p:nvSpPr>
        <p:spPr bwMode="auto">
          <a:xfrm>
            <a:off x="1412875" y="2128540"/>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CD</a:t>
            </a:r>
            <a:endParaRPr lang="zh-CN" altLang="en-US" sz="2000" b="1"/>
          </a:p>
        </p:txBody>
      </p:sp>
      <p:graphicFrame>
        <p:nvGraphicFramePr>
          <p:cNvPr id="119" name="Object 2"/>
          <p:cNvGraphicFramePr>
            <a:graphicFrameLocks noChangeAspect="1"/>
          </p:cNvGraphicFramePr>
          <p:nvPr>
            <p:extLst>
              <p:ext uri="{D42A27DB-BD31-4B8C-83A1-F6EECF244321}">
                <p14:modId xmlns:p14="http://schemas.microsoft.com/office/powerpoint/2010/main" val="2381445464"/>
              </p:ext>
            </p:extLst>
          </p:nvPr>
        </p:nvGraphicFramePr>
        <p:xfrm>
          <a:off x="1894306" y="4653136"/>
          <a:ext cx="1931101" cy="423149"/>
        </p:xfrm>
        <a:graphic>
          <a:graphicData uri="http://schemas.openxmlformats.org/presentationml/2006/ole">
            <mc:AlternateContent xmlns:mc="http://schemas.openxmlformats.org/markup-compatibility/2006">
              <mc:Choice xmlns:v="urn:schemas-microsoft-com:vml" Requires="v">
                <p:oleObj spid="_x0000_s183352" name="Equation" r:id="rId4" imgW="876300" imgH="190500" progId="">
                  <p:embed/>
                </p:oleObj>
              </mc:Choice>
              <mc:Fallback>
                <p:oleObj name="Equation" r:id="rId4" imgW="876300" imgH="1905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4306" y="4653136"/>
                        <a:ext cx="1931101" cy="4231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 name="TextBox 60"/>
          <p:cNvSpPr txBox="1">
            <a:spLocks noChangeArrowheads="1"/>
          </p:cNvSpPr>
          <p:nvPr/>
        </p:nvSpPr>
        <p:spPr bwMode="auto">
          <a:xfrm>
            <a:off x="5080000" y="1988840"/>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121" name="表格 120"/>
          <p:cNvGraphicFramePr>
            <a:graphicFrameLocks noGrp="1"/>
          </p:cNvGraphicFramePr>
          <p:nvPr>
            <p:extLst>
              <p:ext uri="{D42A27DB-BD31-4B8C-83A1-F6EECF244321}">
                <p14:modId xmlns:p14="http://schemas.microsoft.com/office/powerpoint/2010/main" val="960855988"/>
              </p:ext>
            </p:extLst>
          </p:nvPr>
        </p:nvGraphicFramePr>
        <p:xfrm>
          <a:off x="5659438" y="2598440"/>
          <a:ext cx="2357436" cy="1785940"/>
        </p:xfrm>
        <a:graphic>
          <a:graphicData uri="http://schemas.openxmlformats.org/drawingml/2006/table">
            <a:tbl>
              <a:tblPr firstRow="1" bandRow="1">
                <a:tableStyleId>{16D9F66E-5EB9-4882-86FB-DCBF35E3C3E4}</a:tableStyleId>
              </a:tblPr>
              <a:tblGrid>
                <a:gridCol w="589359"/>
                <a:gridCol w="589359"/>
                <a:gridCol w="589359"/>
                <a:gridCol w="589359"/>
              </a:tblGrid>
              <a:tr h="446485">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FF0000"/>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122" name="直接连接符 62"/>
          <p:cNvCxnSpPr>
            <a:cxnSpLocks noChangeShapeType="1"/>
          </p:cNvCxnSpPr>
          <p:nvPr/>
        </p:nvCxnSpPr>
        <p:spPr bwMode="auto">
          <a:xfrm rot="16200000" flipV="1">
            <a:off x="5286375" y="2211090"/>
            <a:ext cx="357188" cy="357188"/>
          </a:xfrm>
          <a:prstGeom prst="line">
            <a:avLst/>
          </a:prstGeom>
          <a:noFill/>
          <a:ln w="9525" algn="ctr">
            <a:solidFill>
              <a:schemeClr val="tx1"/>
            </a:solidFill>
            <a:round/>
            <a:headEnd/>
            <a:tailEnd/>
          </a:ln>
        </p:spPr>
      </p:cxnSp>
      <p:sp>
        <p:nvSpPr>
          <p:cNvPr id="123" name="TextBox 63"/>
          <p:cNvSpPr txBox="1">
            <a:spLocks noChangeArrowheads="1"/>
          </p:cNvSpPr>
          <p:nvPr/>
        </p:nvSpPr>
        <p:spPr bwMode="auto">
          <a:xfrm>
            <a:off x="5757863" y="222855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124" name="TextBox 64"/>
          <p:cNvSpPr txBox="1">
            <a:spLocks noChangeArrowheads="1"/>
          </p:cNvSpPr>
          <p:nvPr/>
        </p:nvSpPr>
        <p:spPr bwMode="auto">
          <a:xfrm>
            <a:off x="6346825" y="222855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125" name="TextBox 65"/>
          <p:cNvSpPr txBox="1">
            <a:spLocks noChangeArrowheads="1"/>
          </p:cNvSpPr>
          <p:nvPr/>
        </p:nvSpPr>
        <p:spPr bwMode="auto">
          <a:xfrm>
            <a:off x="7505700" y="222855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126" name="TextBox 66"/>
          <p:cNvSpPr txBox="1">
            <a:spLocks noChangeArrowheads="1"/>
          </p:cNvSpPr>
          <p:nvPr/>
        </p:nvSpPr>
        <p:spPr bwMode="auto">
          <a:xfrm>
            <a:off x="6934200" y="2228553"/>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127" name="TextBox 67"/>
          <p:cNvSpPr txBox="1">
            <a:spLocks noChangeArrowheads="1"/>
          </p:cNvSpPr>
          <p:nvPr/>
        </p:nvSpPr>
        <p:spPr bwMode="auto">
          <a:xfrm>
            <a:off x="5218113" y="262860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128" name="TextBox 68"/>
          <p:cNvSpPr txBox="1">
            <a:spLocks noChangeArrowheads="1"/>
          </p:cNvSpPr>
          <p:nvPr/>
        </p:nvSpPr>
        <p:spPr bwMode="auto">
          <a:xfrm>
            <a:off x="5218113" y="307786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129" name="TextBox 69"/>
          <p:cNvSpPr txBox="1">
            <a:spLocks noChangeArrowheads="1"/>
          </p:cNvSpPr>
          <p:nvPr/>
        </p:nvSpPr>
        <p:spPr bwMode="auto">
          <a:xfrm>
            <a:off x="5218113" y="397639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130" name="TextBox 70"/>
          <p:cNvSpPr txBox="1">
            <a:spLocks noChangeArrowheads="1"/>
          </p:cNvSpPr>
          <p:nvPr/>
        </p:nvSpPr>
        <p:spPr bwMode="auto">
          <a:xfrm>
            <a:off x="5235575" y="3527128"/>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131" name="TextBox 71"/>
          <p:cNvSpPr txBox="1">
            <a:spLocks noChangeArrowheads="1"/>
          </p:cNvSpPr>
          <p:nvPr/>
        </p:nvSpPr>
        <p:spPr bwMode="auto">
          <a:xfrm>
            <a:off x="5072063" y="2290465"/>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AB</a:t>
            </a:r>
            <a:endParaRPr lang="zh-CN" altLang="en-US" sz="2000" b="1"/>
          </a:p>
        </p:txBody>
      </p:sp>
      <p:sp>
        <p:nvSpPr>
          <p:cNvPr id="132" name="TextBox 72"/>
          <p:cNvSpPr txBox="1">
            <a:spLocks noChangeArrowheads="1"/>
          </p:cNvSpPr>
          <p:nvPr/>
        </p:nvSpPr>
        <p:spPr bwMode="auto">
          <a:xfrm>
            <a:off x="5357813" y="2125365"/>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CD</a:t>
            </a:r>
            <a:endParaRPr lang="zh-CN" altLang="en-US" sz="2000" b="1"/>
          </a:p>
        </p:txBody>
      </p:sp>
      <p:graphicFrame>
        <p:nvGraphicFramePr>
          <p:cNvPr id="133" name="Object 6"/>
          <p:cNvGraphicFramePr>
            <a:graphicFrameLocks noChangeAspect="1"/>
          </p:cNvGraphicFramePr>
          <p:nvPr>
            <p:extLst>
              <p:ext uri="{D42A27DB-BD31-4B8C-83A1-F6EECF244321}">
                <p14:modId xmlns:p14="http://schemas.microsoft.com/office/powerpoint/2010/main" val="2895406138"/>
              </p:ext>
            </p:extLst>
          </p:nvPr>
        </p:nvGraphicFramePr>
        <p:xfrm>
          <a:off x="5292080" y="4725144"/>
          <a:ext cx="3139004" cy="394940"/>
        </p:xfrm>
        <a:graphic>
          <a:graphicData uri="http://schemas.openxmlformats.org/presentationml/2006/ole">
            <mc:AlternateContent xmlns:mc="http://schemas.openxmlformats.org/markup-compatibility/2006">
              <mc:Choice xmlns:v="urn:schemas-microsoft-com:vml" Requires="v">
                <p:oleObj spid="_x0000_s183353" name="Equation" r:id="rId6" imgW="1421783" imgH="177723" progId="">
                  <p:embed/>
                </p:oleObj>
              </mc:Choice>
              <mc:Fallback>
                <p:oleObj name="Equation" r:id="rId6" imgW="1421783" imgH="177723"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080" y="4725144"/>
                        <a:ext cx="3139004" cy="3949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4" name="椭圆 133"/>
          <p:cNvSpPr/>
          <p:nvPr/>
        </p:nvSpPr>
        <p:spPr bwMode="auto">
          <a:xfrm>
            <a:off x="6878638" y="2563515"/>
            <a:ext cx="500062" cy="1857375"/>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135" name="Arc 1051"/>
          <p:cNvSpPr>
            <a:spLocks/>
          </p:cNvSpPr>
          <p:nvPr/>
        </p:nvSpPr>
        <p:spPr bwMode="auto">
          <a:xfrm flipH="1">
            <a:off x="3643313" y="2849265"/>
            <a:ext cx="457200" cy="1347788"/>
          </a:xfrm>
          <a:custGeom>
            <a:avLst/>
            <a:gdLst>
              <a:gd name="G0" fmla="+- 2884 0 0"/>
              <a:gd name="G1" fmla="+- 21600 0 0"/>
              <a:gd name="G2" fmla="+- 21600 0 0"/>
              <a:gd name="T0" fmla="*/ 2884 w 24484"/>
              <a:gd name="T1" fmla="*/ 0 h 43200"/>
              <a:gd name="T2" fmla="*/ 0 w 24484"/>
              <a:gd name="T3" fmla="*/ 43007 h 43200"/>
              <a:gd name="T4" fmla="*/ 2884 w 24484"/>
              <a:gd name="T5" fmla="*/ 21600 h 43200"/>
            </a:gdLst>
            <a:ahLst/>
            <a:cxnLst>
              <a:cxn ang="0">
                <a:pos x="T0" y="T1"/>
              </a:cxn>
              <a:cxn ang="0">
                <a:pos x="T2" y="T3"/>
              </a:cxn>
              <a:cxn ang="0">
                <a:pos x="T4" y="T5"/>
              </a:cxn>
            </a:cxnLst>
            <a:rect l="0" t="0" r="r" b="b"/>
            <a:pathLst>
              <a:path w="24484" h="43200" fill="none" extrusionOk="0">
                <a:moveTo>
                  <a:pt x="2883" y="0"/>
                </a:moveTo>
                <a:cubicBezTo>
                  <a:pt x="14813" y="0"/>
                  <a:pt x="24484" y="9670"/>
                  <a:pt x="24484" y="21600"/>
                </a:cubicBezTo>
                <a:cubicBezTo>
                  <a:pt x="24484" y="33529"/>
                  <a:pt x="14813" y="43200"/>
                  <a:pt x="2884" y="43200"/>
                </a:cubicBezTo>
                <a:cubicBezTo>
                  <a:pt x="1919" y="43200"/>
                  <a:pt x="955" y="43135"/>
                  <a:pt x="0" y="43006"/>
                </a:cubicBezTo>
              </a:path>
              <a:path w="24484" h="43200" stroke="0" extrusionOk="0">
                <a:moveTo>
                  <a:pt x="2883" y="0"/>
                </a:moveTo>
                <a:cubicBezTo>
                  <a:pt x="14813" y="0"/>
                  <a:pt x="24484" y="9670"/>
                  <a:pt x="24484" y="21600"/>
                </a:cubicBezTo>
                <a:cubicBezTo>
                  <a:pt x="24484" y="33529"/>
                  <a:pt x="14813" y="43200"/>
                  <a:pt x="2884" y="43200"/>
                </a:cubicBezTo>
                <a:cubicBezTo>
                  <a:pt x="1919" y="43200"/>
                  <a:pt x="955" y="43135"/>
                  <a:pt x="0" y="43006"/>
                </a:cubicBezTo>
                <a:lnTo>
                  <a:pt x="2884"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136" name="Arc 1051"/>
          <p:cNvSpPr>
            <a:spLocks/>
          </p:cNvSpPr>
          <p:nvPr/>
        </p:nvSpPr>
        <p:spPr bwMode="auto">
          <a:xfrm>
            <a:off x="1643063" y="2777828"/>
            <a:ext cx="457200" cy="1347787"/>
          </a:xfrm>
          <a:custGeom>
            <a:avLst/>
            <a:gdLst>
              <a:gd name="G0" fmla="+- 2884 0 0"/>
              <a:gd name="G1" fmla="+- 21600 0 0"/>
              <a:gd name="G2" fmla="+- 21600 0 0"/>
              <a:gd name="T0" fmla="*/ 2884 w 24484"/>
              <a:gd name="T1" fmla="*/ 0 h 43200"/>
              <a:gd name="T2" fmla="*/ 0 w 24484"/>
              <a:gd name="T3" fmla="*/ 43007 h 43200"/>
              <a:gd name="T4" fmla="*/ 2884 w 24484"/>
              <a:gd name="T5" fmla="*/ 21600 h 43200"/>
            </a:gdLst>
            <a:ahLst/>
            <a:cxnLst>
              <a:cxn ang="0">
                <a:pos x="T0" y="T1"/>
              </a:cxn>
              <a:cxn ang="0">
                <a:pos x="T2" y="T3"/>
              </a:cxn>
              <a:cxn ang="0">
                <a:pos x="T4" y="T5"/>
              </a:cxn>
            </a:cxnLst>
            <a:rect l="0" t="0" r="r" b="b"/>
            <a:pathLst>
              <a:path w="24484" h="43200" fill="none" extrusionOk="0">
                <a:moveTo>
                  <a:pt x="2883" y="0"/>
                </a:moveTo>
                <a:cubicBezTo>
                  <a:pt x="14813" y="0"/>
                  <a:pt x="24484" y="9670"/>
                  <a:pt x="24484" y="21600"/>
                </a:cubicBezTo>
                <a:cubicBezTo>
                  <a:pt x="24484" y="33529"/>
                  <a:pt x="14813" y="43200"/>
                  <a:pt x="2884" y="43200"/>
                </a:cubicBezTo>
                <a:cubicBezTo>
                  <a:pt x="1919" y="43200"/>
                  <a:pt x="955" y="43135"/>
                  <a:pt x="0" y="43006"/>
                </a:cubicBezTo>
              </a:path>
              <a:path w="24484" h="43200" stroke="0" extrusionOk="0">
                <a:moveTo>
                  <a:pt x="2883" y="0"/>
                </a:moveTo>
                <a:cubicBezTo>
                  <a:pt x="14813" y="0"/>
                  <a:pt x="24484" y="9670"/>
                  <a:pt x="24484" y="21600"/>
                </a:cubicBezTo>
                <a:cubicBezTo>
                  <a:pt x="24484" y="33529"/>
                  <a:pt x="14813" y="43200"/>
                  <a:pt x="2884" y="43200"/>
                </a:cubicBezTo>
                <a:cubicBezTo>
                  <a:pt x="1919" y="43200"/>
                  <a:pt x="955" y="43135"/>
                  <a:pt x="0" y="43006"/>
                </a:cubicBezTo>
                <a:lnTo>
                  <a:pt x="2884"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137" name="Arc 1051"/>
          <p:cNvSpPr>
            <a:spLocks/>
          </p:cNvSpPr>
          <p:nvPr/>
        </p:nvSpPr>
        <p:spPr bwMode="auto">
          <a:xfrm rot="5400000" flipH="1">
            <a:off x="2659857" y="3518396"/>
            <a:ext cx="457200" cy="1347787"/>
          </a:xfrm>
          <a:custGeom>
            <a:avLst/>
            <a:gdLst>
              <a:gd name="G0" fmla="+- 2884 0 0"/>
              <a:gd name="G1" fmla="+- 21600 0 0"/>
              <a:gd name="G2" fmla="+- 21600 0 0"/>
              <a:gd name="T0" fmla="*/ 2884 w 24484"/>
              <a:gd name="T1" fmla="*/ 0 h 43200"/>
              <a:gd name="T2" fmla="*/ 0 w 24484"/>
              <a:gd name="T3" fmla="*/ 43007 h 43200"/>
              <a:gd name="T4" fmla="*/ 2884 w 24484"/>
              <a:gd name="T5" fmla="*/ 21600 h 43200"/>
            </a:gdLst>
            <a:ahLst/>
            <a:cxnLst>
              <a:cxn ang="0">
                <a:pos x="T0" y="T1"/>
              </a:cxn>
              <a:cxn ang="0">
                <a:pos x="T2" y="T3"/>
              </a:cxn>
              <a:cxn ang="0">
                <a:pos x="T4" y="T5"/>
              </a:cxn>
            </a:cxnLst>
            <a:rect l="0" t="0" r="r" b="b"/>
            <a:pathLst>
              <a:path w="24484" h="43200" fill="none" extrusionOk="0">
                <a:moveTo>
                  <a:pt x="2883" y="0"/>
                </a:moveTo>
                <a:cubicBezTo>
                  <a:pt x="14813" y="0"/>
                  <a:pt x="24484" y="9670"/>
                  <a:pt x="24484" y="21600"/>
                </a:cubicBezTo>
                <a:cubicBezTo>
                  <a:pt x="24484" y="33529"/>
                  <a:pt x="14813" y="43200"/>
                  <a:pt x="2884" y="43200"/>
                </a:cubicBezTo>
                <a:cubicBezTo>
                  <a:pt x="1919" y="43200"/>
                  <a:pt x="955" y="43135"/>
                  <a:pt x="0" y="43006"/>
                </a:cubicBezTo>
              </a:path>
              <a:path w="24484" h="43200" stroke="0" extrusionOk="0">
                <a:moveTo>
                  <a:pt x="2883" y="0"/>
                </a:moveTo>
                <a:cubicBezTo>
                  <a:pt x="14813" y="0"/>
                  <a:pt x="24484" y="9670"/>
                  <a:pt x="24484" y="21600"/>
                </a:cubicBezTo>
                <a:cubicBezTo>
                  <a:pt x="24484" y="33529"/>
                  <a:pt x="14813" y="43200"/>
                  <a:pt x="2884" y="43200"/>
                </a:cubicBezTo>
                <a:cubicBezTo>
                  <a:pt x="1919" y="43200"/>
                  <a:pt x="955" y="43135"/>
                  <a:pt x="0" y="43006"/>
                </a:cubicBezTo>
                <a:lnTo>
                  <a:pt x="2884"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138" name="Arc 1051"/>
          <p:cNvSpPr>
            <a:spLocks/>
          </p:cNvSpPr>
          <p:nvPr/>
        </p:nvSpPr>
        <p:spPr bwMode="auto">
          <a:xfrm rot="16200000" flipH="1">
            <a:off x="2659857" y="2118221"/>
            <a:ext cx="457200" cy="1347787"/>
          </a:xfrm>
          <a:custGeom>
            <a:avLst/>
            <a:gdLst>
              <a:gd name="G0" fmla="+- 2884 0 0"/>
              <a:gd name="G1" fmla="+- 21600 0 0"/>
              <a:gd name="G2" fmla="+- 21600 0 0"/>
              <a:gd name="T0" fmla="*/ 2884 w 24484"/>
              <a:gd name="T1" fmla="*/ 0 h 43200"/>
              <a:gd name="T2" fmla="*/ 0 w 24484"/>
              <a:gd name="T3" fmla="*/ 43007 h 43200"/>
              <a:gd name="T4" fmla="*/ 2884 w 24484"/>
              <a:gd name="T5" fmla="*/ 21600 h 43200"/>
            </a:gdLst>
            <a:ahLst/>
            <a:cxnLst>
              <a:cxn ang="0">
                <a:pos x="T0" y="T1"/>
              </a:cxn>
              <a:cxn ang="0">
                <a:pos x="T2" y="T3"/>
              </a:cxn>
              <a:cxn ang="0">
                <a:pos x="T4" y="T5"/>
              </a:cxn>
            </a:cxnLst>
            <a:rect l="0" t="0" r="r" b="b"/>
            <a:pathLst>
              <a:path w="24484" h="43200" fill="none" extrusionOk="0">
                <a:moveTo>
                  <a:pt x="2883" y="0"/>
                </a:moveTo>
                <a:cubicBezTo>
                  <a:pt x="14813" y="0"/>
                  <a:pt x="24484" y="9670"/>
                  <a:pt x="24484" y="21600"/>
                </a:cubicBezTo>
                <a:cubicBezTo>
                  <a:pt x="24484" y="33529"/>
                  <a:pt x="14813" y="43200"/>
                  <a:pt x="2884" y="43200"/>
                </a:cubicBezTo>
                <a:cubicBezTo>
                  <a:pt x="1919" y="43200"/>
                  <a:pt x="955" y="43135"/>
                  <a:pt x="0" y="43006"/>
                </a:cubicBezTo>
              </a:path>
              <a:path w="24484" h="43200" stroke="0" extrusionOk="0">
                <a:moveTo>
                  <a:pt x="2883" y="0"/>
                </a:moveTo>
                <a:cubicBezTo>
                  <a:pt x="14813" y="0"/>
                  <a:pt x="24484" y="9670"/>
                  <a:pt x="24484" y="21600"/>
                </a:cubicBezTo>
                <a:cubicBezTo>
                  <a:pt x="24484" y="33529"/>
                  <a:pt x="14813" y="43200"/>
                  <a:pt x="2884" y="43200"/>
                </a:cubicBezTo>
                <a:cubicBezTo>
                  <a:pt x="1919" y="43200"/>
                  <a:pt x="955" y="43135"/>
                  <a:pt x="0" y="43006"/>
                </a:cubicBezTo>
                <a:lnTo>
                  <a:pt x="2884"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139" name="椭圆 138"/>
          <p:cNvSpPr/>
          <p:nvPr/>
        </p:nvSpPr>
        <p:spPr bwMode="auto">
          <a:xfrm>
            <a:off x="6307138" y="3552528"/>
            <a:ext cx="1000125" cy="3571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140" name="椭圆 139"/>
          <p:cNvSpPr/>
          <p:nvPr/>
        </p:nvSpPr>
        <p:spPr bwMode="auto">
          <a:xfrm>
            <a:off x="6929438" y="3552528"/>
            <a:ext cx="1000125" cy="3571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Tree>
    <p:extLst>
      <p:ext uri="{BB962C8B-B14F-4D97-AF65-F5344CB8AC3E}">
        <p14:creationId xmlns:p14="http://schemas.microsoft.com/office/powerpoint/2010/main" val="289806678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animEffect transition="in" filter="wheel(1)">
                                      <p:cBhvr>
                                        <p:cTn id="11" dur="2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127</a:t>
            </a:fld>
            <a:endParaRPr lang="zh-CN" altLang="en-US"/>
          </a:p>
        </p:txBody>
      </p:sp>
      <p:sp>
        <p:nvSpPr>
          <p:cNvPr id="53" name="文本框 52"/>
          <p:cNvSpPr txBox="1"/>
          <p:nvPr/>
        </p:nvSpPr>
        <p:spPr>
          <a:xfrm>
            <a:off x="552343" y="1099383"/>
            <a:ext cx="2817022"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例：或与式</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254894"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sp>
        <p:nvSpPr>
          <p:cNvPr id="54" name="TextBox 47"/>
          <p:cNvSpPr txBox="1">
            <a:spLocks noChangeArrowheads="1"/>
          </p:cNvSpPr>
          <p:nvPr/>
        </p:nvSpPr>
        <p:spPr bwMode="auto">
          <a:xfrm>
            <a:off x="1135063" y="2944341"/>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55" name="表格 54"/>
          <p:cNvGraphicFramePr>
            <a:graphicFrameLocks noGrp="1"/>
          </p:cNvGraphicFramePr>
          <p:nvPr>
            <p:extLst>
              <p:ext uri="{D42A27DB-BD31-4B8C-83A1-F6EECF244321}">
                <p14:modId xmlns:p14="http://schemas.microsoft.com/office/powerpoint/2010/main" val="2427540125"/>
              </p:ext>
            </p:extLst>
          </p:nvPr>
        </p:nvGraphicFramePr>
        <p:xfrm>
          <a:off x="1714500" y="3553941"/>
          <a:ext cx="2357440" cy="1785940"/>
        </p:xfrm>
        <a:graphic>
          <a:graphicData uri="http://schemas.openxmlformats.org/drawingml/2006/table">
            <a:tbl>
              <a:tblPr firstRow="1" bandRow="1">
                <a:tableStyleId>{16D9F66E-5EB9-4882-86FB-DCBF35E3C3E4}</a:tableStyleId>
              </a:tblPr>
              <a:tblGrid>
                <a:gridCol w="589360"/>
                <a:gridCol w="589360"/>
                <a:gridCol w="589360"/>
                <a:gridCol w="589360"/>
              </a:tblGrid>
              <a:tr h="446485">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56" name="直接连接符 49"/>
          <p:cNvCxnSpPr>
            <a:cxnSpLocks noChangeShapeType="1"/>
          </p:cNvCxnSpPr>
          <p:nvPr/>
        </p:nvCxnSpPr>
        <p:spPr bwMode="auto">
          <a:xfrm rot="16200000" flipV="1">
            <a:off x="1341438" y="3166591"/>
            <a:ext cx="357188" cy="357187"/>
          </a:xfrm>
          <a:prstGeom prst="line">
            <a:avLst/>
          </a:prstGeom>
          <a:noFill/>
          <a:ln w="9525" algn="ctr">
            <a:solidFill>
              <a:schemeClr val="tx1"/>
            </a:solidFill>
            <a:round/>
            <a:headEnd/>
            <a:tailEnd/>
          </a:ln>
        </p:spPr>
      </p:cxnSp>
      <p:sp>
        <p:nvSpPr>
          <p:cNvPr id="57" name="TextBox 50"/>
          <p:cNvSpPr txBox="1">
            <a:spLocks noChangeArrowheads="1"/>
          </p:cNvSpPr>
          <p:nvPr/>
        </p:nvSpPr>
        <p:spPr bwMode="auto">
          <a:xfrm>
            <a:off x="1812925" y="318405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58" name="TextBox 51"/>
          <p:cNvSpPr txBox="1">
            <a:spLocks noChangeArrowheads="1"/>
          </p:cNvSpPr>
          <p:nvPr/>
        </p:nvSpPr>
        <p:spPr bwMode="auto">
          <a:xfrm>
            <a:off x="2401888" y="318405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59" name="TextBox 52"/>
          <p:cNvSpPr txBox="1">
            <a:spLocks noChangeArrowheads="1"/>
          </p:cNvSpPr>
          <p:nvPr/>
        </p:nvSpPr>
        <p:spPr bwMode="auto">
          <a:xfrm>
            <a:off x="3560763" y="318405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60" name="TextBox 53"/>
          <p:cNvSpPr txBox="1">
            <a:spLocks noChangeArrowheads="1"/>
          </p:cNvSpPr>
          <p:nvPr/>
        </p:nvSpPr>
        <p:spPr bwMode="auto">
          <a:xfrm>
            <a:off x="2989263" y="3184054"/>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61" name="TextBox 54"/>
          <p:cNvSpPr txBox="1">
            <a:spLocks noChangeArrowheads="1"/>
          </p:cNvSpPr>
          <p:nvPr/>
        </p:nvSpPr>
        <p:spPr bwMode="auto">
          <a:xfrm>
            <a:off x="1273175" y="358410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62" name="TextBox 55"/>
          <p:cNvSpPr txBox="1">
            <a:spLocks noChangeArrowheads="1"/>
          </p:cNvSpPr>
          <p:nvPr/>
        </p:nvSpPr>
        <p:spPr bwMode="auto">
          <a:xfrm>
            <a:off x="1273175" y="40333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63" name="TextBox 56"/>
          <p:cNvSpPr txBox="1">
            <a:spLocks noChangeArrowheads="1"/>
          </p:cNvSpPr>
          <p:nvPr/>
        </p:nvSpPr>
        <p:spPr bwMode="auto">
          <a:xfrm>
            <a:off x="1273175" y="493189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64" name="TextBox 57"/>
          <p:cNvSpPr txBox="1">
            <a:spLocks noChangeArrowheads="1"/>
          </p:cNvSpPr>
          <p:nvPr/>
        </p:nvSpPr>
        <p:spPr bwMode="auto">
          <a:xfrm>
            <a:off x="1290638" y="4482629"/>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65" name="TextBox 58"/>
          <p:cNvSpPr txBox="1">
            <a:spLocks noChangeArrowheads="1"/>
          </p:cNvSpPr>
          <p:nvPr/>
        </p:nvSpPr>
        <p:spPr bwMode="auto">
          <a:xfrm>
            <a:off x="1127125" y="3245966"/>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AB</a:t>
            </a:r>
            <a:endParaRPr lang="zh-CN" altLang="en-US" sz="2000" b="1"/>
          </a:p>
        </p:txBody>
      </p:sp>
      <p:sp>
        <p:nvSpPr>
          <p:cNvPr id="66" name="TextBox 59"/>
          <p:cNvSpPr txBox="1">
            <a:spLocks noChangeArrowheads="1"/>
          </p:cNvSpPr>
          <p:nvPr/>
        </p:nvSpPr>
        <p:spPr bwMode="auto">
          <a:xfrm>
            <a:off x="1412875" y="3009503"/>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sp>
        <p:nvSpPr>
          <p:cNvPr id="67" name="TextBox 61"/>
          <p:cNvSpPr txBox="1">
            <a:spLocks noChangeArrowheads="1"/>
          </p:cNvSpPr>
          <p:nvPr/>
        </p:nvSpPr>
        <p:spPr bwMode="auto">
          <a:xfrm>
            <a:off x="5080000" y="1556792"/>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F</a:t>
            </a:r>
            <a:endParaRPr lang="zh-CN" altLang="en-US" sz="2000" b="1"/>
          </a:p>
        </p:txBody>
      </p:sp>
      <p:graphicFrame>
        <p:nvGraphicFramePr>
          <p:cNvPr id="68" name="表格 67"/>
          <p:cNvGraphicFramePr>
            <a:graphicFrameLocks noGrp="1"/>
          </p:cNvGraphicFramePr>
          <p:nvPr>
            <p:extLst>
              <p:ext uri="{D42A27DB-BD31-4B8C-83A1-F6EECF244321}">
                <p14:modId xmlns:p14="http://schemas.microsoft.com/office/powerpoint/2010/main" val="2799347577"/>
              </p:ext>
            </p:extLst>
          </p:nvPr>
        </p:nvGraphicFramePr>
        <p:xfrm>
          <a:off x="5659438" y="2166392"/>
          <a:ext cx="2357436" cy="1785940"/>
        </p:xfrm>
        <a:graphic>
          <a:graphicData uri="http://schemas.openxmlformats.org/drawingml/2006/table">
            <a:tbl>
              <a:tblPr firstRow="1" bandRow="1">
                <a:tableStyleId>{16D9F66E-5EB9-4882-86FB-DCBF35E3C3E4}</a:tableStyleId>
              </a:tblPr>
              <a:tblGrid>
                <a:gridCol w="589359"/>
                <a:gridCol w="589359"/>
                <a:gridCol w="589359"/>
                <a:gridCol w="589359"/>
              </a:tblGrid>
              <a:tr h="446485">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r>
              <a:tr h="446485">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marL="91439" marR="91439" anchor="ctr"/>
                </a:tc>
              </a:tr>
            </a:tbl>
          </a:graphicData>
        </a:graphic>
      </p:graphicFrame>
      <p:cxnSp>
        <p:nvCxnSpPr>
          <p:cNvPr id="69" name="直接连接符 63"/>
          <p:cNvCxnSpPr>
            <a:cxnSpLocks noChangeShapeType="1"/>
          </p:cNvCxnSpPr>
          <p:nvPr/>
        </p:nvCxnSpPr>
        <p:spPr bwMode="auto">
          <a:xfrm rot="16200000" flipV="1">
            <a:off x="5286375" y="1779042"/>
            <a:ext cx="357188" cy="357188"/>
          </a:xfrm>
          <a:prstGeom prst="line">
            <a:avLst/>
          </a:prstGeom>
          <a:noFill/>
          <a:ln w="9525" algn="ctr">
            <a:solidFill>
              <a:schemeClr val="tx1"/>
            </a:solidFill>
            <a:round/>
            <a:headEnd/>
            <a:tailEnd/>
          </a:ln>
        </p:spPr>
      </p:cxnSp>
      <p:sp>
        <p:nvSpPr>
          <p:cNvPr id="70" name="TextBox 64"/>
          <p:cNvSpPr txBox="1">
            <a:spLocks noChangeArrowheads="1"/>
          </p:cNvSpPr>
          <p:nvPr/>
        </p:nvSpPr>
        <p:spPr bwMode="auto">
          <a:xfrm>
            <a:off x="5757863" y="179650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71" name="TextBox 65"/>
          <p:cNvSpPr txBox="1">
            <a:spLocks noChangeArrowheads="1"/>
          </p:cNvSpPr>
          <p:nvPr/>
        </p:nvSpPr>
        <p:spPr bwMode="auto">
          <a:xfrm>
            <a:off x="6346825" y="179650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72" name="TextBox 66"/>
          <p:cNvSpPr txBox="1">
            <a:spLocks noChangeArrowheads="1"/>
          </p:cNvSpPr>
          <p:nvPr/>
        </p:nvSpPr>
        <p:spPr bwMode="auto">
          <a:xfrm>
            <a:off x="7505700" y="179650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73" name="TextBox 67"/>
          <p:cNvSpPr txBox="1">
            <a:spLocks noChangeArrowheads="1"/>
          </p:cNvSpPr>
          <p:nvPr/>
        </p:nvSpPr>
        <p:spPr bwMode="auto">
          <a:xfrm>
            <a:off x="6934200" y="1796505"/>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74" name="TextBox 68"/>
          <p:cNvSpPr txBox="1">
            <a:spLocks noChangeArrowheads="1"/>
          </p:cNvSpPr>
          <p:nvPr/>
        </p:nvSpPr>
        <p:spPr bwMode="auto">
          <a:xfrm>
            <a:off x="5218113" y="219655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00</a:t>
            </a:r>
            <a:endParaRPr lang="zh-CN" altLang="en-US" sz="2000" b="1"/>
          </a:p>
        </p:txBody>
      </p:sp>
      <p:sp>
        <p:nvSpPr>
          <p:cNvPr id="75" name="TextBox 69"/>
          <p:cNvSpPr txBox="1">
            <a:spLocks noChangeArrowheads="1"/>
          </p:cNvSpPr>
          <p:nvPr/>
        </p:nvSpPr>
        <p:spPr bwMode="auto">
          <a:xfrm>
            <a:off x="5218113" y="264581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01</a:t>
            </a:r>
            <a:endParaRPr lang="zh-CN" altLang="en-US" sz="2000" b="1"/>
          </a:p>
        </p:txBody>
      </p:sp>
      <p:sp>
        <p:nvSpPr>
          <p:cNvPr id="76" name="TextBox 70"/>
          <p:cNvSpPr txBox="1">
            <a:spLocks noChangeArrowheads="1"/>
          </p:cNvSpPr>
          <p:nvPr/>
        </p:nvSpPr>
        <p:spPr bwMode="auto">
          <a:xfrm>
            <a:off x="5218113" y="3544342"/>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10</a:t>
            </a:r>
            <a:endParaRPr lang="zh-CN" altLang="en-US" sz="2000" b="1"/>
          </a:p>
        </p:txBody>
      </p:sp>
      <p:sp>
        <p:nvSpPr>
          <p:cNvPr id="77" name="TextBox 71"/>
          <p:cNvSpPr txBox="1">
            <a:spLocks noChangeArrowheads="1"/>
          </p:cNvSpPr>
          <p:nvPr/>
        </p:nvSpPr>
        <p:spPr bwMode="auto">
          <a:xfrm>
            <a:off x="5235575" y="3095080"/>
            <a:ext cx="455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11</a:t>
            </a:r>
            <a:endParaRPr lang="zh-CN" altLang="en-US" sz="2000" b="1"/>
          </a:p>
        </p:txBody>
      </p:sp>
      <p:sp>
        <p:nvSpPr>
          <p:cNvPr id="78" name="TextBox 72"/>
          <p:cNvSpPr txBox="1">
            <a:spLocks noChangeArrowheads="1"/>
          </p:cNvSpPr>
          <p:nvPr/>
        </p:nvSpPr>
        <p:spPr bwMode="auto">
          <a:xfrm>
            <a:off x="5072063" y="1858417"/>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t>AB</a:t>
            </a:r>
            <a:endParaRPr lang="zh-CN" altLang="en-US" sz="2000" b="1"/>
          </a:p>
        </p:txBody>
      </p:sp>
      <p:sp>
        <p:nvSpPr>
          <p:cNvPr id="79" name="TextBox 73"/>
          <p:cNvSpPr txBox="1">
            <a:spLocks noChangeArrowheads="1"/>
          </p:cNvSpPr>
          <p:nvPr/>
        </p:nvSpPr>
        <p:spPr bwMode="auto">
          <a:xfrm>
            <a:off x="5357813" y="1625129"/>
            <a:ext cx="556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t>CD</a:t>
            </a:r>
            <a:endParaRPr lang="zh-CN" altLang="en-US" sz="2000" b="1" dirty="0"/>
          </a:p>
        </p:txBody>
      </p:sp>
      <p:graphicFrame>
        <p:nvGraphicFramePr>
          <p:cNvPr id="80" name="Object 6"/>
          <p:cNvGraphicFramePr>
            <a:graphicFrameLocks noChangeAspect="1"/>
          </p:cNvGraphicFramePr>
          <p:nvPr>
            <p:extLst>
              <p:ext uri="{D42A27DB-BD31-4B8C-83A1-F6EECF244321}">
                <p14:modId xmlns:p14="http://schemas.microsoft.com/office/powerpoint/2010/main" val="1002212722"/>
              </p:ext>
            </p:extLst>
          </p:nvPr>
        </p:nvGraphicFramePr>
        <p:xfrm>
          <a:off x="5286375" y="4117000"/>
          <a:ext cx="2897064" cy="535092"/>
        </p:xfrm>
        <a:graphic>
          <a:graphicData uri="http://schemas.openxmlformats.org/presentationml/2006/ole">
            <mc:AlternateContent xmlns:mc="http://schemas.openxmlformats.org/markup-compatibility/2006">
              <mc:Choice xmlns:v="urn:schemas-microsoft-com:vml" Requires="v">
                <p:oleObj spid="_x0000_s184378" name="Equation" r:id="rId4" imgW="1244600" imgH="228600" progId="">
                  <p:embed/>
                </p:oleObj>
              </mc:Choice>
              <mc:Fallback>
                <p:oleObj name="Equation" r:id="rId4" imgW="1244600" imgH="2286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75" y="4117000"/>
                        <a:ext cx="2897064" cy="5350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 name="椭圆 80"/>
          <p:cNvSpPr/>
          <p:nvPr/>
        </p:nvSpPr>
        <p:spPr bwMode="auto">
          <a:xfrm>
            <a:off x="1785938" y="3587279"/>
            <a:ext cx="1000125" cy="3571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82" name="椭圆 81"/>
          <p:cNvSpPr/>
          <p:nvPr/>
        </p:nvSpPr>
        <p:spPr bwMode="auto">
          <a:xfrm>
            <a:off x="1785938" y="4444529"/>
            <a:ext cx="428625" cy="9286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83" name="椭圆 82"/>
          <p:cNvSpPr/>
          <p:nvPr/>
        </p:nvSpPr>
        <p:spPr bwMode="auto">
          <a:xfrm>
            <a:off x="3571875" y="3515841"/>
            <a:ext cx="428625" cy="928688"/>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
        <p:nvSpPr>
          <p:cNvPr id="84" name="椭圆 83"/>
          <p:cNvSpPr/>
          <p:nvPr/>
        </p:nvSpPr>
        <p:spPr bwMode="auto">
          <a:xfrm>
            <a:off x="3000375" y="4944591"/>
            <a:ext cx="1000125" cy="357188"/>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graphicFrame>
        <p:nvGraphicFramePr>
          <p:cNvPr id="85" name="Object 4"/>
          <p:cNvGraphicFramePr>
            <a:graphicFrameLocks noChangeAspect="1"/>
          </p:cNvGraphicFramePr>
          <p:nvPr>
            <p:extLst>
              <p:ext uri="{D42A27DB-BD31-4B8C-83A1-F6EECF244321}">
                <p14:modId xmlns:p14="http://schemas.microsoft.com/office/powerpoint/2010/main" val="2495586692"/>
              </p:ext>
            </p:extLst>
          </p:nvPr>
        </p:nvGraphicFramePr>
        <p:xfrm>
          <a:off x="467544" y="5589240"/>
          <a:ext cx="6817485" cy="504056"/>
        </p:xfrm>
        <a:graphic>
          <a:graphicData uri="http://schemas.openxmlformats.org/presentationml/2006/ole">
            <mc:AlternateContent xmlns:mc="http://schemas.openxmlformats.org/markup-compatibility/2006">
              <mc:Choice xmlns:v="urn:schemas-microsoft-com:vml" Requires="v">
                <p:oleObj spid="_x0000_s184379" name="Equation" r:id="rId6" imgW="3111500" imgH="228600" progId="">
                  <p:embed/>
                </p:oleObj>
              </mc:Choice>
              <mc:Fallback>
                <p:oleObj name="Equation" r:id="rId6" imgW="3111500" imgH="2286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544" y="5589240"/>
                        <a:ext cx="6817485"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 name="Arc 29"/>
          <p:cNvSpPr>
            <a:spLocks/>
          </p:cNvSpPr>
          <p:nvPr/>
        </p:nvSpPr>
        <p:spPr bwMode="auto">
          <a:xfrm rot="13459090" flipH="1">
            <a:off x="5715000" y="2131467"/>
            <a:ext cx="500063" cy="504825"/>
          </a:xfrm>
          <a:custGeom>
            <a:avLst/>
            <a:gdLst>
              <a:gd name="G0" fmla="+- 10963 0 0"/>
              <a:gd name="G1" fmla="+- 21600 0 0"/>
              <a:gd name="G2" fmla="+- 21600 0 0"/>
              <a:gd name="T0" fmla="*/ 3994 w 32563"/>
              <a:gd name="T1" fmla="*/ 1155 h 43200"/>
              <a:gd name="T2" fmla="*/ 0 w 32563"/>
              <a:gd name="T3" fmla="*/ 40211 h 43200"/>
              <a:gd name="T4" fmla="*/ 10963 w 32563"/>
              <a:gd name="T5" fmla="*/ 21600 h 43200"/>
            </a:gdLst>
            <a:ahLst/>
            <a:cxnLst>
              <a:cxn ang="0">
                <a:pos x="T0" y="T1"/>
              </a:cxn>
              <a:cxn ang="0">
                <a:pos x="T2" y="T3"/>
              </a:cxn>
              <a:cxn ang="0">
                <a:pos x="T4" y="T5"/>
              </a:cxn>
            </a:cxnLst>
            <a:rect l="0" t="0" r="r" b="b"/>
            <a:pathLst>
              <a:path w="32563" h="43200" fill="none"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path>
              <a:path w="32563" h="43200" stroke="0"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lnTo>
                  <a:pt x="10963"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87" name="Arc 29"/>
          <p:cNvSpPr>
            <a:spLocks/>
          </p:cNvSpPr>
          <p:nvPr/>
        </p:nvSpPr>
        <p:spPr bwMode="auto">
          <a:xfrm rot="18920575" flipH="1">
            <a:off x="7500938" y="2131467"/>
            <a:ext cx="500062" cy="504825"/>
          </a:xfrm>
          <a:custGeom>
            <a:avLst/>
            <a:gdLst>
              <a:gd name="G0" fmla="+- 10963 0 0"/>
              <a:gd name="G1" fmla="+- 21600 0 0"/>
              <a:gd name="G2" fmla="+- 21600 0 0"/>
              <a:gd name="T0" fmla="*/ 3994 w 32563"/>
              <a:gd name="T1" fmla="*/ 1155 h 43200"/>
              <a:gd name="T2" fmla="*/ 0 w 32563"/>
              <a:gd name="T3" fmla="*/ 40211 h 43200"/>
              <a:gd name="T4" fmla="*/ 10963 w 32563"/>
              <a:gd name="T5" fmla="*/ 21600 h 43200"/>
            </a:gdLst>
            <a:ahLst/>
            <a:cxnLst>
              <a:cxn ang="0">
                <a:pos x="T0" y="T1"/>
              </a:cxn>
              <a:cxn ang="0">
                <a:pos x="T2" y="T3"/>
              </a:cxn>
              <a:cxn ang="0">
                <a:pos x="T4" y="T5"/>
              </a:cxn>
            </a:cxnLst>
            <a:rect l="0" t="0" r="r" b="b"/>
            <a:pathLst>
              <a:path w="32563" h="43200" fill="none"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path>
              <a:path w="32563" h="43200" stroke="0"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lnTo>
                  <a:pt x="10963"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88" name="Arc 29"/>
          <p:cNvSpPr>
            <a:spLocks/>
          </p:cNvSpPr>
          <p:nvPr/>
        </p:nvSpPr>
        <p:spPr bwMode="auto">
          <a:xfrm rot="1926030" flipH="1">
            <a:off x="7500938" y="3488780"/>
            <a:ext cx="500062" cy="504825"/>
          </a:xfrm>
          <a:custGeom>
            <a:avLst/>
            <a:gdLst>
              <a:gd name="G0" fmla="+- 10963 0 0"/>
              <a:gd name="G1" fmla="+- 21600 0 0"/>
              <a:gd name="G2" fmla="+- 21600 0 0"/>
              <a:gd name="T0" fmla="*/ 3994 w 32563"/>
              <a:gd name="T1" fmla="*/ 1155 h 43200"/>
              <a:gd name="T2" fmla="*/ 0 w 32563"/>
              <a:gd name="T3" fmla="*/ 40211 h 43200"/>
              <a:gd name="T4" fmla="*/ 10963 w 32563"/>
              <a:gd name="T5" fmla="*/ 21600 h 43200"/>
            </a:gdLst>
            <a:ahLst/>
            <a:cxnLst>
              <a:cxn ang="0">
                <a:pos x="T0" y="T1"/>
              </a:cxn>
              <a:cxn ang="0">
                <a:pos x="T2" y="T3"/>
              </a:cxn>
              <a:cxn ang="0">
                <a:pos x="T4" y="T5"/>
              </a:cxn>
            </a:cxnLst>
            <a:rect l="0" t="0" r="r" b="b"/>
            <a:pathLst>
              <a:path w="32563" h="43200" fill="none"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path>
              <a:path w="32563" h="43200" stroke="0"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lnTo>
                  <a:pt x="10963"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89" name="Arc 29"/>
          <p:cNvSpPr>
            <a:spLocks/>
          </p:cNvSpPr>
          <p:nvPr/>
        </p:nvSpPr>
        <p:spPr bwMode="auto">
          <a:xfrm rot="9217939" flipH="1">
            <a:off x="5729288" y="3471317"/>
            <a:ext cx="500062" cy="504825"/>
          </a:xfrm>
          <a:custGeom>
            <a:avLst/>
            <a:gdLst>
              <a:gd name="G0" fmla="+- 10963 0 0"/>
              <a:gd name="G1" fmla="+- 21600 0 0"/>
              <a:gd name="G2" fmla="+- 21600 0 0"/>
              <a:gd name="T0" fmla="*/ 3994 w 32563"/>
              <a:gd name="T1" fmla="*/ 1155 h 43200"/>
              <a:gd name="T2" fmla="*/ 0 w 32563"/>
              <a:gd name="T3" fmla="*/ 40211 h 43200"/>
              <a:gd name="T4" fmla="*/ 10963 w 32563"/>
              <a:gd name="T5" fmla="*/ 21600 h 43200"/>
            </a:gdLst>
            <a:ahLst/>
            <a:cxnLst>
              <a:cxn ang="0">
                <a:pos x="T0" y="T1"/>
              </a:cxn>
              <a:cxn ang="0">
                <a:pos x="T2" y="T3"/>
              </a:cxn>
              <a:cxn ang="0">
                <a:pos x="T4" y="T5"/>
              </a:cxn>
            </a:cxnLst>
            <a:rect l="0" t="0" r="r" b="b"/>
            <a:pathLst>
              <a:path w="32563" h="43200" fill="none"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path>
              <a:path w="32563" h="43200" stroke="0" extrusionOk="0">
                <a:moveTo>
                  <a:pt x="3994" y="1155"/>
                </a:moveTo>
                <a:cubicBezTo>
                  <a:pt x="6237" y="390"/>
                  <a:pt x="8592" y="-1"/>
                  <a:pt x="10963" y="0"/>
                </a:cubicBezTo>
                <a:cubicBezTo>
                  <a:pt x="22892" y="0"/>
                  <a:pt x="32563" y="9670"/>
                  <a:pt x="32563" y="21600"/>
                </a:cubicBezTo>
                <a:cubicBezTo>
                  <a:pt x="32563" y="33529"/>
                  <a:pt x="22892" y="43200"/>
                  <a:pt x="10963" y="43200"/>
                </a:cubicBezTo>
                <a:cubicBezTo>
                  <a:pt x="7107" y="43200"/>
                  <a:pt x="3322" y="42167"/>
                  <a:pt x="-1" y="40211"/>
                </a:cubicBezTo>
                <a:lnTo>
                  <a:pt x="10963" y="21600"/>
                </a:lnTo>
                <a:close/>
              </a:path>
            </a:pathLst>
          </a:custGeom>
          <a:noFill/>
          <a:ln w="3175">
            <a:solidFill>
              <a:schemeClr val="tx2">
                <a:lumMod val="60000"/>
                <a:lumOff val="40000"/>
              </a:schemeClr>
            </a:solidFill>
            <a:miter lim="800000"/>
            <a:headEnd/>
            <a:tailEnd/>
          </a:ln>
          <a:effectLst/>
        </p:spPr>
        <p:txBody>
          <a:bodyPr wrap="none" anchor="ctr"/>
          <a:lstStyle/>
          <a:p>
            <a:pPr eaLnBrk="0" hangingPunct="0">
              <a:defRPr/>
            </a:pPr>
            <a:endParaRPr lang="zh-CN" altLang="en-US" sz="2000" b="1"/>
          </a:p>
        </p:txBody>
      </p:sp>
      <p:sp>
        <p:nvSpPr>
          <p:cNvPr id="90" name="椭圆 89"/>
          <p:cNvSpPr/>
          <p:nvPr/>
        </p:nvSpPr>
        <p:spPr bwMode="auto">
          <a:xfrm>
            <a:off x="6215063" y="2631530"/>
            <a:ext cx="1285875" cy="928687"/>
          </a:xfrm>
          <a:prstGeom prst="ellipse">
            <a:avLst/>
          </a:prstGeom>
          <a:noFill/>
          <a:ln w="9525" cap="flat" cmpd="sng" algn="ctr">
            <a:solidFill>
              <a:schemeClr val="tx2">
                <a:lumMod val="60000"/>
                <a:lumOff val="40000"/>
              </a:schemeClr>
            </a:solidFill>
            <a:prstDash val="solid"/>
            <a:round/>
            <a:headEnd type="none" w="med" len="med"/>
            <a:tailEnd type="none" w="med" len="med"/>
          </a:ln>
          <a:effectLst/>
        </p:spPr>
        <p:txBody>
          <a:bodyPr/>
          <a:lstStyle/>
          <a:p>
            <a:pPr eaLnBrk="0" hangingPunct="0">
              <a:defRPr/>
            </a:pPr>
            <a:endParaRPr lang="zh-CN" altLang="en-US" sz="2000" b="1"/>
          </a:p>
        </p:txBody>
      </p:sp>
    </p:spTree>
    <p:extLst>
      <p:ext uri="{BB962C8B-B14F-4D97-AF65-F5344CB8AC3E}">
        <p14:creationId xmlns:p14="http://schemas.microsoft.com/office/powerpoint/2010/main" val="204543550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128</a:t>
            </a:fld>
            <a:endParaRPr lang="zh-CN" altLang="en-US"/>
          </a:p>
        </p:txBody>
      </p:sp>
      <p:sp>
        <p:nvSpPr>
          <p:cNvPr id="53" name="文本框 52"/>
          <p:cNvSpPr txBox="1"/>
          <p:nvPr/>
        </p:nvSpPr>
        <p:spPr>
          <a:xfrm>
            <a:off x="552343" y="1099383"/>
            <a:ext cx="10931736"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2.29</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卡诺图化</a:t>
            </a:r>
            <a:r>
              <a:rPr lang="zh-CN" altLang="en-US" sz="2400" b="1" dirty="0" smtClean="0">
                <a:latin typeface="微软雅黑" panose="020B0503020204020204" pitchFamily="34" charset="-122"/>
                <a:ea typeface="微软雅黑" panose="020B0503020204020204" pitchFamily="34" charset="-122"/>
              </a:rPr>
              <a:t>简下列逻辑函数为</a:t>
            </a:r>
            <a:r>
              <a:rPr lang="zh-CN" altLang="en-US" sz="2400" b="1" dirty="0">
                <a:latin typeface="微软雅黑" panose="020B0503020204020204" pitchFamily="34" charset="-122"/>
                <a:ea typeface="微软雅黑" panose="020B0503020204020204" pitchFamily="34" charset="-122"/>
              </a:rPr>
              <a:t>最简与或式和最简或与式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420203124"/>
              </p:ext>
            </p:extLst>
          </p:nvPr>
        </p:nvGraphicFramePr>
        <p:xfrm>
          <a:off x="2502692" y="1796026"/>
          <a:ext cx="7031037" cy="612775"/>
        </p:xfrm>
        <a:graphic>
          <a:graphicData uri="http://schemas.openxmlformats.org/presentationml/2006/ole">
            <mc:AlternateContent xmlns:mc="http://schemas.openxmlformats.org/markup-compatibility/2006">
              <mc:Choice xmlns:v="urn:schemas-microsoft-com:vml" Requires="v">
                <p:oleObj spid="_x0000_s116825" name="Equation" r:id="rId4" imgW="2971800" imgH="253800" progId="Equation.DSMT4">
                  <p:embed/>
                </p:oleObj>
              </mc:Choice>
              <mc:Fallback>
                <p:oleObj name="Equation" r:id="rId4" imgW="2971800" imgH="253800" progId="Equation.DSMT4">
                  <p:embed/>
                  <p:pic>
                    <p:nvPicPr>
                      <p:cNvPr id="0" name="Object 1"/>
                      <p:cNvPicPr>
                        <a:picLocks noChangeAspect="1" noChangeArrowheads="1"/>
                      </p:cNvPicPr>
                      <p:nvPr/>
                    </p:nvPicPr>
                    <p:blipFill>
                      <a:blip r:embed="rId5"/>
                      <a:srcRect/>
                      <a:stretch>
                        <a:fillRect/>
                      </a:stretch>
                    </p:blipFill>
                    <p:spPr bwMode="auto">
                      <a:xfrm>
                        <a:off x="2502692" y="1796026"/>
                        <a:ext cx="7031037" cy="612775"/>
                      </a:xfrm>
                      <a:prstGeom prst="rect">
                        <a:avLst/>
                      </a:prstGeom>
                      <a:noFill/>
                    </p:spPr>
                  </p:pic>
                </p:oleObj>
              </mc:Fallback>
            </mc:AlternateContent>
          </a:graphicData>
        </a:graphic>
      </p:graphicFrame>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254894"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sp>
        <p:nvSpPr>
          <p:cNvPr id="9" name="矩形 8"/>
          <p:cNvSpPr/>
          <p:nvPr/>
        </p:nvSpPr>
        <p:spPr>
          <a:xfrm>
            <a:off x="2217248" y="2564961"/>
            <a:ext cx="7757503" cy="3416320"/>
          </a:xfrm>
          <a:prstGeom prst="rect">
            <a:avLst/>
          </a:prstGeom>
        </p:spPr>
        <p:txBody>
          <a:bodyPr wrap="square">
            <a:spAutoFit/>
          </a:bodyPr>
          <a:lstStyle/>
          <a:p>
            <a:pPr marL="342900" lvl="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B050"/>
                </a:solidFill>
                <a:latin typeface="微软雅黑" panose="020B0503020204020204" pitchFamily="34" charset="-122"/>
                <a:ea typeface="微软雅黑" panose="020B0503020204020204" pitchFamily="34" charset="-122"/>
              </a:rPr>
              <a:t>（</a:t>
            </a:r>
            <a:r>
              <a:rPr lang="en-US" altLang="zh-CN" sz="2400" b="1" dirty="0" smtClean="0">
                <a:solidFill>
                  <a:srgbClr val="00B050"/>
                </a:solidFill>
                <a:latin typeface="微软雅黑" panose="020B0503020204020204" pitchFamily="34" charset="-122"/>
                <a:ea typeface="微软雅黑" panose="020B0503020204020204" pitchFamily="34" charset="-122"/>
              </a:rPr>
              <a:t>1</a:t>
            </a:r>
            <a:r>
              <a:rPr lang="zh-CN" altLang="en-US" sz="2400" b="1" dirty="0" smtClean="0">
                <a:solidFill>
                  <a:srgbClr val="00B050"/>
                </a:solidFill>
                <a:latin typeface="微软雅黑" panose="020B0503020204020204" pitchFamily="34" charset="-122"/>
                <a:ea typeface="微软雅黑" panose="020B0503020204020204" pitchFamily="34" charset="-122"/>
              </a:rPr>
              <a:t>）求</a:t>
            </a:r>
            <a:r>
              <a:rPr lang="zh-CN" altLang="en-US" sz="2400" b="1" dirty="0">
                <a:solidFill>
                  <a:srgbClr val="00B050"/>
                </a:solidFill>
                <a:latin typeface="微软雅黑" panose="020B0503020204020204" pitchFamily="34" charset="-122"/>
                <a:ea typeface="微软雅黑" panose="020B0503020204020204" pitchFamily="34" charset="-122"/>
              </a:rPr>
              <a:t>最简与或</a:t>
            </a:r>
            <a:r>
              <a:rPr lang="zh-CN" altLang="en-US" sz="2400" b="1" dirty="0" smtClean="0">
                <a:solidFill>
                  <a:srgbClr val="00B050"/>
                </a:solidFill>
                <a:latin typeface="微软雅黑" panose="020B0503020204020204" pitchFamily="34" charset="-122"/>
                <a:ea typeface="微软雅黑" panose="020B0503020204020204" pitchFamily="34" charset="-122"/>
              </a:rPr>
              <a:t>式</a:t>
            </a:r>
            <a:endParaRPr lang="zh-CN" altLang="en-US" sz="2400" b="1" dirty="0">
              <a:solidFill>
                <a:srgbClr val="00B05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①画出空卡</a:t>
            </a:r>
            <a:r>
              <a:rPr lang="zh-CN" altLang="en-US" sz="2400" b="1" dirty="0">
                <a:solidFill>
                  <a:srgbClr val="0000FF"/>
                </a:solidFill>
                <a:latin typeface="微软雅黑" panose="020B0503020204020204" pitchFamily="34" charset="-122"/>
                <a:ea typeface="微软雅黑" panose="020B0503020204020204" pitchFamily="34" charset="-122"/>
              </a:rPr>
              <a:t>诺</a:t>
            </a:r>
            <a:r>
              <a:rPr lang="zh-CN" altLang="en-US" sz="2400" b="1" dirty="0" smtClean="0">
                <a:solidFill>
                  <a:srgbClr val="0000FF"/>
                </a:solidFill>
                <a:latin typeface="微软雅黑" panose="020B0503020204020204" pitchFamily="34" charset="-122"/>
                <a:ea typeface="微软雅黑" panose="020B0503020204020204" pitchFamily="34" charset="-122"/>
              </a:rPr>
              <a:t>图：</a:t>
            </a:r>
            <a:r>
              <a:rPr lang="zh-CN" altLang="en-US" sz="2400" b="1" dirty="0" smtClean="0">
                <a:solidFill>
                  <a:prstClr val="black"/>
                </a:solidFill>
                <a:latin typeface="微软雅黑" panose="020B0503020204020204" pitchFamily="34" charset="-122"/>
                <a:ea typeface="微软雅黑" panose="020B0503020204020204" pitchFamily="34" charset="-122"/>
              </a:rPr>
              <a:t>四</a:t>
            </a:r>
            <a:r>
              <a:rPr lang="zh-CN" altLang="en-US" sz="2400" b="1" dirty="0">
                <a:solidFill>
                  <a:prstClr val="black"/>
                </a:solidFill>
                <a:latin typeface="微软雅黑" panose="020B0503020204020204" pitchFamily="34" charset="-122"/>
                <a:ea typeface="微软雅黑" panose="020B0503020204020204" pitchFamily="34" charset="-122"/>
              </a:rPr>
              <a:t>变量卡诺图</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②卡诺图填入</a:t>
            </a:r>
            <a:r>
              <a:rPr lang="en-US" altLang="zh-CN" sz="2400" b="1" dirty="0" smtClean="0">
                <a:solidFill>
                  <a:srgbClr val="0000FF"/>
                </a:solidFill>
                <a:latin typeface="微软雅黑" panose="020B0503020204020204" pitchFamily="34" charset="-122"/>
                <a:ea typeface="微软雅黑" panose="020B0503020204020204" pitchFamily="34" charset="-122"/>
              </a:rPr>
              <a:t>0/1</a:t>
            </a: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将最小项对应小方格填“</a:t>
            </a:r>
            <a:r>
              <a:rPr lang="en-US" altLang="zh-CN" sz="2400" b="1" dirty="0" smtClean="0">
                <a:solidFill>
                  <a:prstClr val="black"/>
                </a:solidFill>
                <a:latin typeface="微软雅黑" panose="020B0503020204020204" pitchFamily="34" charset="-122"/>
                <a:ea typeface="微软雅黑" panose="020B0503020204020204" pitchFamily="34" charset="-122"/>
              </a:rPr>
              <a:t>1</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③画卡诺圈：</a:t>
            </a:r>
            <a:r>
              <a:rPr lang="zh-CN" altLang="en-US" sz="2400" b="1" dirty="0" smtClean="0">
                <a:solidFill>
                  <a:prstClr val="black"/>
                </a:solidFill>
                <a:latin typeface="微软雅黑" panose="020B0503020204020204" pitchFamily="34" charset="-122"/>
                <a:ea typeface="微软雅黑" panose="020B0503020204020204" pitchFamily="34" charset="-122"/>
              </a:rPr>
              <a:t>圈“</a:t>
            </a:r>
            <a:r>
              <a:rPr lang="en-US" altLang="zh-CN" sz="2400" b="1" dirty="0" smtClean="0">
                <a:solidFill>
                  <a:prstClr val="black"/>
                </a:solidFill>
                <a:latin typeface="微软雅黑" panose="020B0503020204020204" pitchFamily="34" charset="-122"/>
                <a:ea typeface="微软雅黑" panose="020B0503020204020204" pitchFamily="34" charset="-122"/>
              </a:rPr>
              <a:t>1</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④写出卡诺圈对应与项</a:t>
            </a:r>
            <a:r>
              <a:rPr lang="en-US" altLang="zh-CN" sz="2400" b="1" dirty="0" smtClean="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或项：</a:t>
            </a:r>
            <a:r>
              <a:rPr lang="zh-CN" altLang="en-US" sz="2400" b="1" dirty="0" smtClean="0">
                <a:solidFill>
                  <a:prstClr val="black"/>
                </a:solidFill>
                <a:latin typeface="微软雅黑" panose="020B0503020204020204" pitchFamily="34" charset="-122"/>
                <a:ea typeface="微软雅黑" panose="020B0503020204020204" pitchFamily="34" charset="-122"/>
              </a:rPr>
              <a:t>写出与项</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⑤将与项相或</a:t>
            </a:r>
            <a:r>
              <a:rPr lang="en-US" altLang="zh-CN" sz="2400" b="1" dirty="0" smtClean="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将或项相与：</a:t>
            </a:r>
            <a:r>
              <a:rPr lang="zh-CN" altLang="en-US" sz="2400" b="1" dirty="0" smtClean="0">
                <a:solidFill>
                  <a:prstClr val="black"/>
                </a:solidFill>
                <a:latin typeface="微软雅黑" panose="020B0503020204020204" pitchFamily="34" charset="-122"/>
                <a:ea typeface="微软雅黑" panose="020B0503020204020204" pitchFamily="34" charset="-122"/>
              </a:rPr>
              <a:t>相或</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741329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129</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068081"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9" name="矩形 8"/>
              <p:cNvSpPr/>
              <p:nvPr/>
            </p:nvSpPr>
            <p:spPr>
              <a:xfrm>
                <a:off x="1199034" y="5577042"/>
                <a:ext cx="3744038" cy="646331"/>
              </a:xfrm>
              <a:prstGeom prst="rect">
                <a:avLst/>
              </a:prstGeom>
              <a:solidFill>
                <a:srgbClr val="92D050"/>
              </a:solidFill>
            </p:spPr>
            <p:txBody>
              <a:bodyPr wrap="square">
                <a:spAutoFit/>
              </a:bodyPr>
              <a:lstStyle/>
              <a:p>
                <a:pPr marL="0" lvl="1" defTabSz="540000">
                  <a:lnSpc>
                    <a:spcPct val="150000"/>
                  </a:lnSpc>
                  <a:buClr>
                    <a:srgbClr val="235EB8"/>
                  </a:buClr>
                  <a:buSzPct val="85000"/>
                </a:pPr>
                <a14:m>
                  <m:oMathPara xmlns:m="http://schemas.openxmlformats.org/officeDocument/2006/math">
                    <m:oMathParaPr>
                      <m:jc m:val="left"/>
                    </m:oMathParaPr>
                    <m:oMath xmlns:m="http://schemas.openxmlformats.org/officeDocument/2006/math">
                      <m:r>
                        <a:rPr lang="en-US" altLang="zh-CN" sz="2400" b="1" i="1" smtClean="0">
                          <a:solidFill>
                            <a:srgbClr val="FF0000"/>
                          </a:solidFill>
                          <a:latin typeface="Cambria Math" panose="02040503050406030204" pitchFamily="18" charset="0"/>
                          <a:ea typeface="微软雅黑" panose="020B0503020204020204" pitchFamily="34" charset="-122"/>
                        </a:rPr>
                        <m:t>𝑭</m:t>
                      </m:r>
                      <m:r>
                        <a:rPr lang="en-US" altLang="zh-CN" sz="2400" b="1" i="1" smtClean="0">
                          <a:solidFill>
                            <a:srgbClr val="FF0000"/>
                          </a:solidFill>
                          <a:latin typeface="Cambria Math" panose="02040503050406030204" pitchFamily="18" charset="0"/>
                          <a:ea typeface="微软雅黑" panose="020B0503020204020204" pitchFamily="34" charset="-122"/>
                        </a:rPr>
                        <m:t>=</m:t>
                      </m:r>
                      <m:r>
                        <a:rPr lang="en-US" altLang="zh-CN" sz="2400" b="1" i="1" smtClean="0">
                          <a:solidFill>
                            <a:srgbClr val="FF0000"/>
                          </a:solidFill>
                          <a:latin typeface="Cambria Math" panose="02040503050406030204" pitchFamily="18" charset="0"/>
                          <a:ea typeface="微软雅黑" panose="020B0503020204020204" pitchFamily="34" charset="-122"/>
                        </a:rPr>
                        <m:t>𝑨</m:t>
                      </m:r>
                      <m:acc>
                        <m:accPr>
                          <m:chr m:val="̅"/>
                          <m:ctrlPr>
                            <a:rPr lang="en-US" altLang="zh-CN" sz="2400" b="1" i="1">
                              <a:solidFill>
                                <a:srgbClr val="FF0000"/>
                              </a:solidFill>
                              <a:latin typeface="Cambria Math"/>
                              <a:ea typeface="微软雅黑" panose="020B0503020204020204" pitchFamily="34" charset="-122"/>
                            </a:rPr>
                          </m:ctrlPr>
                        </m:accPr>
                        <m:e>
                          <m:r>
                            <a:rPr lang="en-US" altLang="zh-CN" sz="2400" b="1" i="1">
                              <a:solidFill>
                                <a:srgbClr val="FF0000"/>
                              </a:solidFill>
                              <a:latin typeface="Cambria Math" panose="02040503050406030204" pitchFamily="18" charset="0"/>
                              <a:ea typeface="微软雅黑" panose="020B0503020204020204" pitchFamily="34" charset="-122"/>
                            </a:rPr>
                            <m:t>𝑩</m:t>
                          </m:r>
                        </m:e>
                      </m:acc>
                      <m:r>
                        <a:rPr lang="en-US" altLang="zh-CN" sz="2400" b="1" i="1">
                          <a:solidFill>
                            <a:srgbClr val="FF0000"/>
                          </a:solidFill>
                          <a:latin typeface="Cambria Math" panose="02040503050406030204" pitchFamily="18" charset="0"/>
                          <a:ea typeface="微软雅黑" panose="020B0503020204020204" pitchFamily="34" charset="-122"/>
                        </a:rPr>
                        <m:t>+</m:t>
                      </m:r>
                      <m:r>
                        <a:rPr lang="en-US" altLang="zh-CN" sz="2400" b="1" i="1">
                          <a:solidFill>
                            <a:srgbClr val="FF0000"/>
                          </a:solidFill>
                          <a:latin typeface="Cambria Math" panose="02040503050406030204" pitchFamily="18" charset="0"/>
                          <a:ea typeface="微软雅黑" panose="020B0503020204020204" pitchFamily="34" charset="-122"/>
                        </a:rPr>
                        <m:t>𝑪</m:t>
                      </m:r>
                      <m:acc>
                        <m:accPr>
                          <m:chr m:val="̅"/>
                          <m:ctrlPr>
                            <a:rPr lang="en-US" altLang="zh-CN" sz="2400" b="1" i="1">
                              <a:solidFill>
                                <a:srgbClr val="FF0000"/>
                              </a:solidFill>
                              <a:latin typeface="Cambria Math"/>
                              <a:ea typeface="微软雅黑" panose="020B0503020204020204" pitchFamily="34" charset="-122"/>
                            </a:rPr>
                          </m:ctrlPr>
                        </m:accPr>
                        <m:e>
                          <m:r>
                            <a:rPr lang="en-US" altLang="zh-CN" sz="2400" b="1" i="1">
                              <a:solidFill>
                                <a:srgbClr val="FF0000"/>
                              </a:solidFill>
                              <a:latin typeface="Cambria Math" panose="02040503050406030204" pitchFamily="18" charset="0"/>
                              <a:ea typeface="微软雅黑" panose="020B0503020204020204" pitchFamily="34" charset="-122"/>
                            </a:rPr>
                            <m:t>𝑫</m:t>
                          </m:r>
                        </m:e>
                      </m:acc>
                      <m:r>
                        <a:rPr lang="en-US" altLang="zh-CN" sz="2400" b="1" i="1">
                          <a:solidFill>
                            <a:srgbClr val="FF0000"/>
                          </a:solidFill>
                          <a:latin typeface="Cambria Math" panose="02040503050406030204" pitchFamily="18" charset="0"/>
                          <a:ea typeface="微软雅黑" panose="020B0503020204020204" pitchFamily="34" charset="-122"/>
                        </a:rPr>
                        <m:t>+</m:t>
                      </m:r>
                      <m:r>
                        <a:rPr lang="en-US" altLang="zh-CN" sz="2400" b="1" i="1">
                          <a:solidFill>
                            <a:srgbClr val="FF0000"/>
                          </a:solidFill>
                          <a:latin typeface="Cambria Math" panose="02040503050406030204" pitchFamily="18" charset="0"/>
                          <a:ea typeface="微软雅黑" panose="020B0503020204020204" pitchFamily="34" charset="-122"/>
                        </a:rPr>
                        <m:t>𝑩𝑪</m:t>
                      </m:r>
                      <m:r>
                        <a:rPr lang="en-US" altLang="zh-CN" sz="2400" b="1" i="1">
                          <a:solidFill>
                            <a:srgbClr val="FF0000"/>
                          </a:solidFill>
                          <a:latin typeface="Cambria Math" panose="02040503050406030204" pitchFamily="18" charset="0"/>
                          <a:ea typeface="微软雅黑" panose="020B0503020204020204" pitchFamily="34" charset="-122"/>
                        </a:rPr>
                        <m:t>+</m:t>
                      </m:r>
                      <m:r>
                        <a:rPr lang="en-US" altLang="zh-CN" sz="2400" b="1" i="1">
                          <a:solidFill>
                            <a:srgbClr val="FF0000"/>
                          </a:solidFill>
                          <a:latin typeface="Cambria Math" panose="02040503050406030204" pitchFamily="18" charset="0"/>
                          <a:ea typeface="微软雅黑" panose="020B0503020204020204" pitchFamily="34" charset="-122"/>
                        </a:rPr>
                        <m:t>𝑨𝑫</m:t>
                      </m:r>
                    </m:oMath>
                  </m:oMathPara>
                </a14:m>
                <a:endParaRPr lang="zh-CN" altLang="en-US" sz="2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1199034" y="5577042"/>
                <a:ext cx="3744038" cy="646331"/>
              </a:xfrm>
              <a:prstGeom prst="rect">
                <a:avLst/>
              </a:prstGeom>
              <a:blipFill rotWithShape="1">
                <a:blip r:embed="rId4"/>
                <a:stretch>
                  <a:fillRect/>
                </a:stretch>
              </a:blipFill>
            </p:spPr>
            <p:txBody>
              <a:bodyPr/>
              <a:lstStyle/>
              <a:p>
                <a:r>
                  <a:rPr lang="zh-CN" altLang="en-US">
                    <a:noFill/>
                  </a:rPr>
                  <a:t> </a:t>
                </a:r>
              </a:p>
            </p:txBody>
          </p:sp>
        </mc:Fallback>
      </mc:AlternateContent>
      <p:graphicFrame>
        <p:nvGraphicFramePr>
          <p:cNvPr id="12" name="对象 11"/>
          <p:cNvGraphicFramePr>
            <a:graphicFrameLocks noChangeAspect="1"/>
          </p:cNvGraphicFramePr>
          <p:nvPr>
            <p:extLst>
              <p:ext uri="{D42A27DB-BD31-4B8C-83A1-F6EECF244321}">
                <p14:modId xmlns:p14="http://schemas.microsoft.com/office/powerpoint/2010/main" val="4034136050"/>
              </p:ext>
            </p:extLst>
          </p:nvPr>
        </p:nvGraphicFramePr>
        <p:xfrm>
          <a:off x="690880" y="1193427"/>
          <a:ext cx="5919993" cy="515944"/>
        </p:xfrm>
        <a:graphic>
          <a:graphicData uri="http://schemas.openxmlformats.org/presentationml/2006/ole">
            <mc:AlternateContent xmlns:mc="http://schemas.openxmlformats.org/markup-compatibility/2006">
              <mc:Choice xmlns:v="urn:schemas-microsoft-com:vml" Requires="v">
                <p:oleObj spid="_x0000_s178221" name="Equation" r:id="rId5" imgW="2971800" imgH="253800" progId="Equation.DSMT4">
                  <p:embed/>
                </p:oleObj>
              </mc:Choice>
              <mc:Fallback>
                <p:oleObj name="Equation" r:id="rId5" imgW="2971800" imgH="253800" progId="Equation.DSMT4">
                  <p:embed/>
                  <p:pic>
                    <p:nvPicPr>
                      <p:cNvPr id="0" name="对象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880" y="1193427"/>
                        <a:ext cx="5919993" cy="515944"/>
                      </a:xfrm>
                      <a:prstGeom prst="rect">
                        <a:avLst/>
                      </a:prstGeom>
                      <a:solidFill>
                        <a:srgbClr val="92D050"/>
                      </a:solidFill>
                      <a:ln>
                        <a:noFill/>
                      </a:ln>
                    </p:spPr>
                  </p:pic>
                </p:oleObj>
              </mc:Fallback>
            </mc:AlternateContent>
          </a:graphicData>
        </a:graphic>
      </p:graphicFrame>
      <p:sp>
        <p:nvSpPr>
          <p:cNvPr id="2" name="Rectangle 3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p:cNvGraphicFramePr>
          <p:nvPr>
            <p:extLst>
              <p:ext uri="{D42A27DB-BD31-4B8C-83A1-F6EECF244321}">
                <p14:modId xmlns:p14="http://schemas.microsoft.com/office/powerpoint/2010/main" val="1631297697"/>
              </p:ext>
            </p:extLst>
          </p:nvPr>
        </p:nvGraphicFramePr>
        <p:xfrm>
          <a:off x="639639" y="1893293"/>
          <a:ext cx="2988144" cy="2788037"/>
        </p:xfrm>
        <a:graphic>
          <a:graphicData uri="http://schemas.openxmlformats.org/presentationml/2006/ole">
            <mc:AlternateContent xmlns:mc="http://schemas.openxmlformats.org/markup-compatibility/2006">
              <mc:Choice xmlns:v="urn:schemas-microsoft-com:vml" Requires="v">
                <p:oleObj spid="_x0000_s178222" name="Visio" r:id="rId7" imgW="1334588" imgH="1306479" progId="Visio.Drawing.11">
                  <p:embed/>
                </p:oleObj>
              </mc:Choice>
              <mc:Fallback>
                <p:oleObj name="Visio" r:id="rId7" imgW="1334588" imgH="1306479" progId="Visio.Drawing.11">
                  <p:embed/>
                  <p:pic>
                    <p:nvPicPr>
                      <p:cNvPr id="0" name="Object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639" y="1893293"/>
                        <a:ext cx="2988144" cy="2788037"/>
                      </a:xfrm>
                      <a:prstGeom prst="rect">
                        <a:avLst/>
                      </a:prstGeom>
                      <a:solidFill>
                        <a:schemeClr val="accent5">
                          <a:lumMod val="20000"/>
                          <a:lumOff val="80000"/>
                        </a:schemeClr>
                      </a:solidFill>
                    </p:spPr>
                  </p:pic>
                </p:oleObj>
              </mc:Fallback>
            </mc:AlternateContent>
          </a:graphicData>
        </a:graphic>
      </p:graphicFrame>
      <p:sp>
        <p:nvSpPr>
          <p:cNvPr id="6"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p:cNvGraphicFramePr>
          <p:nvPr>
            <p:extLst>
              <p:ext uri="{D42A27DB-BD31-4B8C-83A1-F6EECF244321}">
                <p14:modId xmlns:p14="http://schemas.microsoft.com/office/powerpoint/2010/main" val="2990280190"/>
              </p:ext>
            </p:extLst>
          </p:nvPr>
        </p:nvGraphicFramePr>
        <p:xfrm>
          <a:off x="4009224" y="1890202"/>
          <a:ext cx="2905760" cy="2824480"/>
        </p:xfrm>
        <a:graphic>
          <a:graphicData uri="http://schemas.openxmlformats.org/presentationml/2006/ole">
            <mc:AlternateContent xmlns:mc="http://schemas.openxmlformats.org/markup-compatibility/2006">
              <mc:Choice xmlns:v="urn:schemas-microsoft-com:vml" Requires="v">
                <p:oleObj spid="_x0000_s178223" name="Visio" r:id="rId9" imgW="1334588" imgH="1306479" progId="Visio.Drawing.11">
                  <p:embed/>
                </p:oleObj>
              </mc:Choice>
              <mc:Fallback>
                <p:oleObj name="Visio" r:id="rId9" imgW="1334588" imgH="1306479" progId="Visio.Drawing.11">
                  <p:embed/>
                  <p:pic>
                    <p:nvPicPr>
                      <p:cNvPr id="0" name="Object 3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9224" y="1890202"/>
                        <a:ext cx="2905760" cy="2824480"/>
                      </a:xfrm>
                      <a:prstGeom prst="rect">
                        <a:avLst/>
                      </a:prstGeom>
                      <a:solidFill>
                        <a:schemeClr val="accent5">
                          <a:lumMod val="20000"/>
                          <a:lumOff val="80000"/>
                        </a:schemeClr>
                      </a:solidFill>
                    </p:spPr>
                  </p:pic>
                </p:oleObj>
              </mc:Fallback>
            </mc:AlternateContent>
          </a:graphicData>
        </a:graphic>
      </p:graphicFrame>
      <p:sp>
        <p:nvSpPr>
          <p:cNvPr id="8" name="Rectangle 3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p:cNvGraphicFramePr>
          <p:nvPr>
            <p:extLst>
              <p:ext uri="{D42A27DB-BD31-4B8C-83A1-F6EECF244321}">
                <p14:modId xmlns:p14="http://schemas.microsoft.com/office/powerpoint/2010/main" val="1724673953"/>
              </p:ext>
            </p:extLst>
          </p:nvPr>
        </p:nvGraphicFramePr>
        <p:xfrm>
          <a:off x="8005197" y="1117599"/>
          <a:ext cx="3098800" cy="2794000"/>
        </p:xfrm>
        <a:graphic>
          <a:graphicData uri="http://schemas.openxmlformats.org/presentationml/2006/ole">
            <mc:AlternateContent xmlns:mc="http://schemas.openxmlformats.org/markup-compatibility/2006">
              <mc:Choice xmlns:v="urn:schemas-microsoft-com:vml" Requires="v">
                <p:oleObj spid="_x0000_s178224" name="Visio" r:id="rId11" imgW="1352610" imgH="1315872" progId="Visio.Drawing.11">
                  <p:embed/>
                </p:oleObj>
              </mc:Choice>
              <mc:Fallback>
                <p:oleObj name="Visio" r:id="rId11" imgW="1352610" imgH="1315872" progId="Visio.Drawing.11">
                  <p:embed/>
                  <p:pic>
                    <p:nvPicPr>
                      <p:cNvPr id="0" name="Object 36"/>
                      <p:cNvPicPr>
                        <a:picLocks noChangeArrowheads="1"/>
                      </p:cNvPicPr>
                      <p:nvPr/>
                    </p:nvPicPr>
                    <p:blipFill>
                      <a:blip r:embed="rId12"/>
                      <a:srcRect/>
                      <a:stretch>
                        <a:fillRect/>
                      </a:stretch>
                    </p:blipFill>
                    <p:spPr bwMode="auto">
                      <a:xfrm>
                        <a:off x="8005197" y="1117599"/>
                        <a:ext cx="3098800" cy="2794000"/>
                      </a:xfrm>
                      <a:prstGeom prst="rect">
                        <a:avLst/>
                      </a:prstGeom>
                      <a:solidFill>
                        <a:schemeClr val="accent5">
                          <a:lumMod val="20000"/>
                          <a:lumOff val="80000"/>
                        </a:schemeClr>
                      </a:solidFill>
                    </p:spPr>
                  </p:pic>
                </p:oleObj>
              </mc:Fallback>
            </mc:AlternateContent>
          </a:graphicData>
        </a:graphic>
      </p:graphicFrame>
      <p:sp>
        <p:nvSpPr>
          <p:cNvPr id="11" name="Rectangle 3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p:cNvGraphicFramePr>
          <p:nvPr>
            <p:extLst>
              <p:ext uri="{D42A27DB-BD31-4B8C-83A1-F6EECF244321}">
                <p14:modId xmlns:p14="http://schemas.microsoft.com/office/powerpoint/2010/main" val="1463735940"/>
              </p:ext>
            </p:extLst>
          </p:nvPr>
        </p:nvGraphicFramePr>
        <p:xfrm>
          <a:off x="8060634" y="4104860"/>
          <a:ext cx="3081131" cy="2683566"/>
        </p:xfrm>
        <a:graphic>
          <a:graphicData uri="http://schemas.openxmlformats.org/presentationml/2006/ole">
            <mc:AlternateContent xmlns:mc="http://schemas.openxmlformats.org/markup-compatibility/2006">
              <mc:Choice xmlns:v="urn:schemas-microsoft-com:vml" Requires="v">
                <p:oleObj spid="_x0000_s178225" name="Visio" r:id="rId13" imgW="1334588" imgH="1306479" progId="Visio.Drawing.11">
                  <p:embed/>
                </p:oleObj>
              </mc:Choice>
              <mc:Fallback>
                <p:oleObj name="Visio" r:id="rId13" imgW="1334588" imgH="1306479" progId="Visio.Drawing.11">
                  <p:embed/>
                  <p:pic>
                    <p:nvPicPr>
                      <p:cNvPr id="0" name="Object 3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60634" y="4104860"/>
                        <a:ext cx="3081131" cy="2683566"/>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17610930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a:t>
            </a:fld>
            <a:endParaRPr lang="zh-CN" altLang="en-US"/>
          </a:p>
        </p:txBody>
      </p:sp>
      <p:sp>
        <p:nvSpPr>
          <p:cNvPr id="53" name="文本框 52"/>
          <p:cNvSpPr txBox="1"/>
          <p:nvPr/>
        </p:nvSpPr>
        <p:spPr>
          <a:xfrm>
            <a:off x="391887" y="1051395"/>
            <a:ext cx="11567884" cy="1754326"/>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）逻辑电路图</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标准化的逻辑门电路图形符号</a:t>
            </a:r>
            <a:r>
              <a:rPr lang="zh-CN" altLang="en-US" sz="2400" b="1">
                <a:latin typeface="微软雅黑" panose="020B0503020204020204" pitchFamily="34" charset="-122"/>
                <a:ea typeface="微软雅黑" panose="020B0503020204020204" pitchFamily="34" charset="-122"/>
              </a:rPr>
              <a:t>来</a:t>
            </a:r>
            <a:r>
              <a:rPr lang="zh-CN" altLang="en-US" sz="2400" b="1" smtClean="0">
                <a:latin typeface="微软雅黑" panose="020B0503020204020204" pitchFamily="34" charset="-122"/>
                <a:ea typeface="微软雅黑" panose="020B0503020204020204" pitchFamily="34" charset="-122"/>
              </a:rPr>
              <a:t>表示逻辑函数中</a:t>
            </a:r>
            <a:r>
              <a:rPr lang="zh-CN" altLang="en-US" sz="2400" b="1" dirty="0">
                <a:latin typeface="微软雅黑" panose="020B0503020204020204" pitchFamily="34" charset="-122"/>
                <a:ea typeface="微软雅黑" panose="020B0503020204020204" pitchFamily="34" charset="-122"/>
              </a:rPr>
              <a:t>变量之间运算关系的，叫做逻辑电路图</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7" name="对象 6"/>
          <p:cNvGraphicFramePr>
            <a:graphicFrameLocks/>
          </p:cNvGraphicFramePr>
          <p:nvPr>
            <p:extLst>
              <p:ext uri="{D42A27DB-BD31-4B8C-83A1-F6EECF244321}">
                <p14:modId xmlns:p14="http://schemas.microsoft.com/office/powerpoint/2010/main" val="1439944408"/>
              </p:ext>
            </p:extLst>
          </p:nvPr>
        </p:nvGraphicFramePr>
        <p:xfrm>
          <a:off x="1405151" y="4428133"/>
          <a:ext cx="2801473" cy="575752"/>
        </p:xfrm>
        <a:graphic>
          <a:graphicData uri="http://schemas.openxmlformats.org/presentationml/2006/ole">
            <mc:AlternateContent xmlns:mc="http://schemas.openxmlformats.org/markup-compatibility/2006">
              <mc:Choice xmlns:v="urn:schemas-microsoft-com:vml" Requires="v">
                <p:oleObj spid="_x0000_s30155" name="Equation" r:id="rId4" imgW="1155600" imgH="241200" progId="Equation.DSMT4">
                  <p:embed/>
                </p:oleObj>
              </mc:Choice>
              <mc:Fallback>
                <p:oleObj name="Equation" r:id="rId4" imgW="1155600" imgH="241200" progId="Equation.DSMT4">
                  <p:embed/>
                  <p:pic>
                    <p:nvPicPr>
                      <p:cNvPr id="0" name="Object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5151" y="4428133"/>
                        <a:ext cx="2801473" cy="575752"/>
                      </a:xfrm>
                      <a:prstGeom prst="rect">
                        <a:avLst/>
                      </a:prstGeom>
                      <a:noFill/>
                    </p:spPr>
                  </p:pic>
                </p:oleObj>
              </mc:Fallback>
            </mc:AlternateContent>
          </a:graphicData>
        </a:graphic>
      </p:graphicFrame>
      <p:graphicFrame>
        <p:nvGraphicFramePr>
          <p:cNvPr id="12" name="对象 11"/>
          <p:cNvGraphicFramePr>
            <a:graphicFrameLocks/>
          </p:cNvGraphicFramePr>
          <p:nvPr>
            <p:extLst>
              <p:ext uri="{D42A27DB-BD31-4B8C-83A1-F6EECF244321}">
                <p14:modId xmlns:p14="http://schemas.microsoft.com/office/powerpoint/2010/main" val="3657451967"/>
              </p:ext>
            </p:extLst>
          </p:nvPr>
        </p:nvGraphicFramePr>
        <p:xfrm>
          <a:off x="6216418" y="2950660"/>
          <a:ext cx="4296271" cy="2164325"/>
        </p:xfrm>
        <a:graphic>
          <a:graphicData uri="http://schemas.openxmlformats.org/presentationml/2006/ole">
            <mc:AlternateContent xmlns:mc="http://schemas.openxmlformats.org/markup-compatibility/2006">
              <mc:Choice xmlns:v="urn:schemas-microsoft-com:vml" Requires="v">
                <p:oleObj spid="_x0000_s30156" name="Visio" r:id="rId6" imgW="1831549" imgH="1014680" progId="Visio.Drawing.11">
                  <p:embed/>
                </p:oleObj>
              </mc:Choice>
              <mc:Fallback>
                <p:oleObj name="Visio" r:id="rId6" imgW="1831549" imgH="1014680" progId="Visio.Drawing.11">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6418" y="2950660"/>
                        <a:ext cx="4296271" cy="2164325"/>
                      </a:xfrm>
                      <a:prstGeom prst="rect">
                        <a:avLst/>
                      </a:prstGeom>
                      <a:solidFill>
                        <a:schemeClr val="tx2">
                          <a:lumMod val="20000"/>
                          <a:lumOff val="80000"/>
                        </a:schemeClr>
                      </a:solidFill>
                    </p:spPr>
                  </p:pic>
                </p:oleObj>
              </mc:Fallback>
            </mc:AlternateContent>
          </a:graphicData>
        </a:graphic>
      </p:graphicFrame>
      <p:sp>
        <p:nvSpPr>
          <p:cNvPr id="15" name="平行四边形 14"/>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逻辑函数的表示方法</a:t>
            </a:r>
            <a:endParaRPr lang="zh-CN" altLang="en-US" dirty="0">
              <a:effectLst>
                <a:outerShdw blurRad="38100" dist="38100" dir="2700000" algn="tl">
                  <a:srgbClr val="000000">
                    <a:alpha val="43137"/>
                  </a:srgbClr>
                </a:outerShdw>
              </a:effectLst>
            </a:endParaRPr>
          </a:p>
        </p:txBody>
      </p:sp>
      <p:sp>
        <p:nvSpPr>
          <p:cNvPr id="9" name="矩形 8"/>
          <p:cNvSpPr/>
          <p:nvPr/>
        </p:nvSpPr>
        <p:spPr>
          <a:xfrm>
            <a:off x="1944114" y="5167394"/>
            <a:ext cx="1723549" cy="461665"/>
          </a:xfrm>
          <a:prstGeom prst="rect">
            <a:avLst/>
          </a:prstGeom>
        </p:spPr>
        <p:txBody>
          <a:bodyPr wrap="none">
            <a:spAutoFit/>
          </a:bodyPr>
          <a:lstStyle/>
          <a:p>
            <a:r>
              <a:rPr lang="zh-CN" altLang="en-US" sz="2400" b="1" dirty="0" smtClean="0">
                <a:solidFill>
                  <a:srgbClr val="3859CD"/>
                </a:solidFill>
                <a:latin typeface="微软雅黑" panose="020B0503020204020204" pitchFamily="34" charset="-122"/>
                <a:ea typeface="微软雅黑" panose="020B0503020204020204" pitchFamily="34" charset="-122"/>
              </a:rPr>
              <a:t>逻辑表达式</a:t>
            </a:r>
            <a:endParaRPr lang="zh-CN" altLang="en-US" dirty="0">
              <a:solidFill>
                <a:srgbClr val="3859CD"/>
              </a:solidFill>
            </a:endParaRPr>
          </a:p>
        </p:txBody>
      </p:sp>
      <p:sp>
        <p:nvSpPr>
          <p:cNvPr id="17" name="矩形 16"/>
          <p:cNvSpPr/>
          <p:nvPr/>
        </p:nvSpPr>
        <p:spPr>
          <a:xfrm>
            <a:off x="7598466" y="5285080"/>
            <a:ext cx="1723549" cy="461665"/>
          </a:xfrm>
          <a:prstGeom prst="rect">
            <a:avLst/>
          </a:prstGeom>
        </p:spPr>
        <p:txBody>
          <a:bodyPr wrap="none">
            <a:spAutoFit/>
          </a:bodyPr>
          <a:lstStyle/>
          <a:p>
            <a:r>
              <a:rPr lang="zh-CN" altLang="en-US" sz="2400" b="1" dirty="0" smtClean="0">
                <a:solidFill>
                  <a:srgbClr val="3859CD"/>
                </a:solidFill>
                <a:latin typeface="微软雅黑" panose="020B0503020204020204" pitchFamily="34" charset="-122"/>
                <a:ea typeface="微软雅黑" panose="020B0503020204020204" pitchFamily="34" charset="-122"/>
              </a:rPr>
              <a:t>逻辑电路图</a:t>
            </a:r>
            <a:endParaRPr lang="zh-CN" altLang="en-US" dirty="0">
              <a:solidFill>
                <a:srgbClr val="3859CD"/>
              </a:solidFill>
            </a:endParaRPr>
          </a:p>
        </p:txBody>
      </p:sp>
    </p:spTree>
    <p:extLst>
      <p:ext uri="{BB962C8B-B14F-4D97-AF65-F5344CB8AC3E}">
        <p14:creationId xmlns:p14="http://schemas.microsoft.com/office/powerpoint/2010/main" val="402352180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130</a:t>
            </a:fld>
            <a:endParaRPr lang="zh-CN" altLang="en-US"/>
          </a:p>
        </p:txBody>
      </p:sp>
      <p:sp>
        <p:nvSpPr>
          <p:cNvPr id="53" name="文本框 52"/>
          <p:cNvSpPr txBox="1"/>
          <p:nvPr/>
        </p:nvSpPr>
        <p:spPr>
          <a:xfrm>
            <a:off x="552343" y="1099383"/>
            <a:ext cx="10931736"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2.29</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卡诺图化简下列逻辑函数</a:t>
            </a:r>
            <a:r>
              <a:rPr lang="zh-CN" altLang="en-US" sz="2400" b="1" dirty="0" smtClean="0">
                <a:latin typeface="微软雅黑" panose="020B0503020204020204" pitchFamily="34" charset="-122"/>
                <a:ea typeface="微软雅黑" panose="020B0503020204020204" pitchFamily="34" charset="-122"/>
              </a:rPr>
              <a:t>为</a:t>
            </a:r>
            <a:r>
              <a:rPr lang="zh-CN" altLang="en-US" sz="2400" b="1" dirty="0">
                <a:latin typeface="微软雅黑" panose="020B0503020204020204" pitchFamily="34" charset="-122"/>
                <a:ea typeface="微软雅黑" panose="020B0503020204020204" pitchFamily="34" charset="-122"/>
              </a:rPr>
              <a:t>最简与或式和最简或与式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3218330582"/>
              </p:ext>
            </p:extLst>
          </p:nvPr>
        </p:nvGraphicFramePr>
        <p:xfrm>
          <a:off x="2502692" y="1796026"/>
          <a:ext cx="7031037" cy="612775"/>
        </p:xfrm>
        <a:graphic>
          <a:graphicData uri="http://schemas.openxmlformats.org/presentationml/2006/ole">
            <mc:AlternateContent xmlns:mc="http://schemas.openxmlformats.org/markup-compatibility/2006">
              <mc:Choice xmlns:v="urn:schemas-microsoft-com:vml" Requires="v">
                <p:oleObj spid="_x0000_s180255" name="Equation" r:id="rId4" imgW="2971800" imgH="253800" progId="Equation.DSMT4">
                  <p:embed/>
                </p:oleObj>
              </mc:Choice>
              <mc:Fallback>
                <p:oleObj name="Equation" r:id="rId4" imgW="2971800" imgH="253800" progId="Equation.DSMT4">
                  <p:embed/>
                  <p:pic>
                    <p:nvPicPr>
                      <p:cNvPr id="0" name=""/>
                      <p:cNvPicPr>
                        <a:picLocks noChangeAspect="1" noChangeArrowheads="1"/>
                      </p:cNvPicPr>
                      <p:nvPr/>
                    </p:nvPicPr>
                    <p:blipFill>
                      <a:blip r:embed="rId5"/>
                      <a:srcRect/>
                      <a:stretch>
                        <a:fillRect/>
                      </a:stretch>
                    </p:blipFill>
                    <p:spPr bwMode="auto">
                      <a:xfrm>
                        <a:off x="2502692" y="1796026"/>
                        <a:ext cx="7031037" cy="612775"/>
                      </a:xfrm>
                      <a:prstGeom prst="rect">
                        <a:avLst/>
                      </a:prstGeom>
                      <a:noFill/>
                    </p:spPr>
                  </p:pic>
                </p:oleObj>
              </mc:Fallback>
            </mc:AlternateContent>
          </a:graphicData>
        </a:graphic>
      </p:graphicFrame>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254894"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sp>
        <p:nvSpPr>
          <p:cNvPr id="9" name="矩形 8"/>
          <p:cNvSpPr/>
          <p:nvPr/>
        </p:nvSpPr>
        <p:spPr>
          <a:xfrm>
            <a:off x="1927317" y="2464600"/>
            <a:ext cx="7757503" cy="3970318"/>
          </a:xfrm>
          <a:prstGeom prst="rect">
            <a:avLst/>
          </a:prstGeom>
        </p:spPr>
        <p:txBody>
          <a:bodyPr wrap="square">
            <a:spAutoFit/>
          </a:bodyPr>
          <a:lstStyle/>
          <a:p>
            <a:pPr marL="342900" lvl="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B050"/>
                </a:solidFill>
                <a:latin typeface="微软雅黑" panose="020B0503020204020204" pitchFamily="34" charset="-122"/>
                <a:ea typeface="微软雅黑" panose="020B0503020204020204" pitchFamily="34" charset="-122"/>
              </a:rPr>
              <a:t>（</a:t>
            </a:r>
            <a:r>
              <a:rPr lang="en-US" altLang="zh-CN" sz="2400" b="1" dirty="0" smtClean="0">
                <a:solidFill>
                  <a:srgbClr val="00B050"/>
                </a:solidFill>
                <a:latin typeface="微软雅黑" panose="020B0503020204020204" pitchFamily="34" charset="-122"/>
                <a:ea typeface="微软雅黑" panose="020B0503020204020204" pitchFamily="34" charset="-122"/>
              </a:rPr>
              <a:t>2</a:t>
            </a:r>
            <a:r>
              <a:rPr lang="zh-CN" altLang="en-US" sz="2400" b="1" dirty="0" smtClean="0">
                <a:solidFill>
                  <a:srgbClr val="00B050"/>
                </a:solidFill>
                <a:latin typeface="微软雅黑" panose="020B0503020204020204" pitchFamily="34" charset="-122"/>
                <a:ea typeface="微软雅黑" panose="020B0503020204020204" pitchFamily="34" charset="-122"/>
              </a:rPr>
              <a:t>）求</a:t>
            </a:r>
            <a:r>
              <a:rPr lang="zh-CN" altLang="en-US" sz="2400" b="1" dirty="0">
                <a:solidFill>
                  <a:srgbClr val="00B050"/>
                </a:solidFill>
                <a:latin typeface="微软雅黑" panose="020B0503020204020204" pitchFamily="34" charset="-122"/>
                <a:ea typeface="微软雅黑" panose="020B0503020204020204" pitchFamily="34" charset="-122"/>
              </a:rPr>
              <a:t>最</a:t>
            </a:r>
            <a:r>
              <a:rPr lang="zh-CN" altLang="en-US" sz="2400" b="1" dirty="0" smtClean="0">
                <a:solidFill>
                  <a:srgbClr val="00B050"/>
                </a:solidFill>
                <a:latin typeface="微软雅黑" panose="020B0503020204020204" pitchFamily="34" charset="-122"/>
                <a:ea typeface="微软雅黑" panose="020B0503020204020204" pitchFamily="34" charset="-122"/>
              </a:rPr>
              <a:t>简或</a:t>
            </a:r>
            <a:r>
              <a:rPr lang="zh-CN" altLang="en-US" sz="2400" b="1" dirty="0">
                <a:solidFill>
                  <a:srgbClr val="00B050"/>
                </a:solidFill>
                <a:latin typeface="微软雅黑" panose="020B0503020204020204" pitchFamily="34" charset="-122"/>
                <a:ea typeface="微软雅黑" panose="020B0503020204020204" pitchFamily="34" charset="-122"/>
              </a:rPr>
              <a:t>与</a:t>
            </a:r>
            <a:r>
              <a:rPr lang="zh-CN" altLang="en-US" sz="2400" b="1" dirty="0" smtClean="0">
                <a:solidFill>
                  <a:srgbClr val="00B050"/>
                </a:solidFill>
                <a:latin typeface="微软雅黑" panose="020B0503020204020204" pitchFamily="34" charset="-122"/>
                <a:ea typeface="微软雅黑" panose="020B0503020204020204" pitchFamily="34" charset="-122"/>
              </a:rPr>
              <a:t>式</a:t>
            </a:r>
            <a:endParaRPr lang="zh-CN" altLang="en-US" sz="2400" b="1" dirty="0">
              <a:solidFill>
                <a:srgbClr val="00B05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①画出空卡</a:t>
            </a:r>
            <a:r>
              <a:rPr lang="zh-CN" altLang="en-US" sz="2400" b="1" dirty="0">
                <a:solidFill>
                  <a:srgbClr val="0000FF"/>
                </a:solidFill>
                <a:latin typeface="微软雅黑" panose="020B0503020204020204" pitchFamily="34" charset="-122"/>
                <a:ea typeface="微软雅黑" panose="020B0503020204020204" pitchFamily="34" charset="-122"/>
              </a:rPr>
              <a:t>诺</a:t>
            </a:r>
            <a:r>
              <a:rPr lang="zh-CN" altLang="en-US" sz="2400" b="1" dirty="0" smtClean="0">
                <a:solidFill>
                  <a:srgbClr val="0000FF"/>
                </a:solidFill>
                <a:latin typeface="微软雅黑" panose="020B0503020204020204" pitchFamily="34" charset="-122"/>
                <a:ea typeface="微软雅黑" panose="020B0503020204020204" pitchFamily="34" charset="-122"/>
              </a:rPr>
              <a:t>图：</a:t>
            </a:r>
            <a:r>
              <a:rPr lang="zh-CN" altLang="en-US" sz="2400" b="1" dirty="0" smtClean="0">
                <a:solidFill>
                  <a:prstClr val="black"/>
                </a:solidFill>
                <a:latin typeface="微软雅黑" panose="020B0503020204020204" pitchFamily="34" charset="-122"/>
                <a:ea typeface="微软雅黑" panose="020B0503020204020204" pitchFamily="34" charset="-122"/>
              </a:rPr>
              <a:t>四</a:t>
            </a:r>
            <a:r>
              <a:rPr lang="zh-CN" altLang="en-US" sz="2400" b="1" dirty="0">
                <a:solidFill>
                  <a:prstClr val="black"/>
                </a:solidFill>
                <a:latin typeface="微软雅黑" panose="020B0503020204020204" pitchFamily="34" charset="-122"/>
                <a:ea typeface="微软雅黑" panose="020B0503020204020204" pitchFamily="34" charset="-122"/>
              </a:rPr>
              <a:t>变量卡诺图</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②卡诺图填入</a:t>
            </a:r>
            <a:r>
              <a:rPr lang="en-US" altLang="zh-CN" sz="2400" b="1" dirty="0" smtClean="0">
                <a:solidFill>
                  <a:srgbClr val="0000FF"/>
                </a:solidFill>
                <a:latin typeface="微软雅黑" panose="020B0503020204020204" pitchFamily="34" charset="-122"/>
                <a:ea typeface="微软雅黑" panose="020B0503020204020204" pitchFamily="34" charset="-122"/>
              </a:rPr>
              <a:t>0/1</a:t>
            </a: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将最小项对应小方格填“</a:t>
            </a:r>
            <a:r>
              <a:rPr lang="en-US" altLang="zh-CN" sz="2400" b="1" dirty="0" smtClean="0">
                <a:solidFill>
                  <a:prstClr val="black"/>
                </a:solidFill>
                <a:latin typeface="微软雅黑" panose="020B0503020204020204" pitchFamily="34" charset="-122"/>
                <a:ea typeface="微软雅黑" panose="020B0503020204020204" pitchFamily="34" charset="-122"/>
              </a:rPr>
              <a:t>1</a:t>
            </a:r>
            <a:r>
              <a:rPr lang="zh-CN" altLang="en-US"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其他方格填“</a:t>
            </a:r>
            <a:r>
              <a:rPr lang="en-US" altLang="zh-CN" sz="2400" b="1" dirty="0" smtClean="0">
                <a:solidFill>
                  <a:srgbClr val="FF0000"/>
                </a:solidFill>
                <a:latin typeface="微软雅黑" panose="020B0503020204020204" pitchFamily="34" charset="-122"/>
                <a:ea typeface="微软雅黑" panose="020B0503020204020204" pitchFamily="34" charset="-122"/>
              </a:rPr>
              <a:t>0</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；也可以隐去“</a:t>
            </a:r>
            <a:r>
              <a:rPr lang="en-US" altLang="zh-CN" sz="2400" b="1" dirty="0" smtClean="0">
                <a:solidFill>
                  <a:prstClr val="black"/>
                </a:solidFill>
                <a:latin typeface="微软雅黑" panose="020B0503020204020204" pitchFamily="34" charset="-122"/>
                <a:ea typeface="微软雅黑" panose="020B0503020204020204" pitchFamily="34" charset="-122"/>
              </a:rPr>
              <a:t>1</a:t>
            </a:r>
            <a:r>
              <a:rPr lang="zh-CN" altLang="en-US" sz="2400" b="1" dirty="0" smtClean="0">
                <a:solidFill>
                  <a:prstClr val="black"/>
                </a:solidFill>
                <a:latin typeface="微软雅黑" panose="020B0503020204020204" pitchFamily="34" charset="-122"/>
                <a:ea typeface="微软雅黑" panose="020B0503020204020204" pitchFamily="34" charset="-122"/>
              </a:rPr>
              <a:t>”方格；</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③画卡诺圈：</a:t>
            </a:r>
            <a:r>
              <a:rPr lang="zh-CN" altLang="en-US" sz="2400" b="1" dirty="0" smtClean="0">
                <a:solidFill>
                  <a:srgbClr val="FF0000"/>
                </a:solidFill>
                <a:latin typeface="微软雅黑" panose="020B0503020204020204" pitchFamily="34" charset="-122"/>
                <a:ea typeface="微软雅黑" panose="020B0503020204020204" pitchFamily="34" charset="-122"/>
              </a:rPr>
              <a:t>圈“</a:t>
            </a:r>
            <a:r>
              <a:rPr lang="en-US" altLang="zh-CN" sz="2400" b="1" dirty="0" smtClean="0">
                <a:solidFill>
                  <a:srgbClr val="FF0000"/>
                </a:solidFill>
                <a:latin typeface="微软雅黑" panose="020B0503020204020204" pitchFamily="34" charset="-122"/>
                <a:ea typeface="微软雅黑" panose="020B0503020204020204" pitchFamily="34" charset="-122"/>
              </a:rPr>
              <a:t>0</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④写出卡诺圈对应与项</a:t>
            </a:r>
            <a:r>
              <a:rPr lang="en-US" altLang="zh-CN" sz="2400" b="1" dirty="0" smtClean="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或项：</a:t>
            </a:r>
            <a:r>
              <a:rPr lang="zh-CN" altLang="en-US" sz="2400" b="1" dirty="0" smtClean="0">
                <a:solidFill>
                  <a:prstClr val="black"/>
                </a:solidFill>
                <a:latin typeface="微软雅黑" panose="020B0503020204020204" pitchFamily="34" charset="-122"/>
                <a:ea typeface="微软雅黑" panose="020B0503020204020204" pitchFamily="34" charset="-122"/>
              </a:rPr>
              <a:t>写出或项</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⑤将与项相或</a:t>
            </a:r>
            <a:r>
              <a:rPr lang="en-US" altLang="zh-CN" sz="2400" b="1" dirty="0" smtClean="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将或项相与：</a:t>
            </a:r>
            <a:r>
              <a:rPr lang="zh-CN" altLang="en-US" sz="2400" b="1" dirty="0" smtClean="0">
                <a:solidFill>
                  <a:prstClr val="black"/>
                </a:solidFill>
                <a:latin typeface="微软雅黑" panose="020B0503020204020204" pitchFamily="34" charset="-122"/>
                <a:ea typeface="微软雅黑" panose="020B0503020204020204" pitchFamily="34" charset="-122"/>
              </a:rPr>
              <a:t>相与</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316265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131</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068081"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1622576657"/>
              </p:ext>
            </p:extLst>
          </p:nvPr>
        </p:nvGraphicFramePr>
        <p:xfrm>
          <a:off x="3460595" y="1181780"/>
          <a:ext cx="5919993" cy="515944"/>
        </p:xfrm>
        <a:graphic>
          <a:graphicData uri="http://schemas.openxmlformats.org/presentationml/2006/ole">
            <mc:AlternateContent xmlns:mc="http://schemas.openxmlformats.org/markup-compatibility/2006">
              <mc:Choice xmlns:v="urn:schemas-microsoft-com:vml" Requires="v">
                <p:oleObj spid="_x0000_s181284" name="Equation" r:id="rId4" imgW="2971800" imgH="253800" progId="Equation.DSMT4">
                  <p:embed/>
                </p:oleObj>
              </mc:Choice>
              <mc:Fallback>
                <p:oleObj name="Equation" r:id="rId4" imgW="297180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595" y="1181780"/>
                        <a:ext cx="5919993" cy="515944"/>
                      </a:xfrm>
                      <a:prstGeom prst="rect">
                        <a:avLst/>
                      </a:prstGeom>
                      <a:solidFill>
                        <a:srgbClr val="92D050"/>
                      </a:solidFill>
                      <a:ln>
                        <a:noFill/>
                      </a:ln>
                    </p:spPr>
                  </p:pic>
                </p:oleObj>
              </mc:Fallback>
            </mc:AlternateContent>
          </a:graphicData>
        </a:graphic>
      </p:graphicFrame>
      <mc:AlternateContent xmlns:mc="http://schemas.openxmlformats.org/markup-compatibility/2006" xmlns:a14="http://schemas.microsoft.com/office/drawing/2010/main">
        <mc:Choice Requires="a14">
          <p:sp>
            <p:nvSpPr>
              <p:cNvPr id="10" name="矩形 9"/>
              <p:cNvSpPr/>
              <p:nvPr/>
            </p:nvSpPr>
            <p:spPr>
              <a:xfrm>
                <a:off x="3661317" y="5669963"/>
                <a:ext cx="5149871" cy="461665"/>
              </a:xfrm>
              <a:prstGeom prst="rect">
                <a:avLst/>
              </a:prstGeom>
              <a:solidFill>
                <a:srgbClr val="FFC000"/>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微软雅黑" panose="020B0503020204020204" pitchFamily="34" charset="-122"/>
                        </a:rPr>
                        <m:t>𝑭</m:t>
                      </m:r>
                      <m:r>
                        <a:rPr lang="en-US" altLang="zh-CN" sz="2400" b="1" i="1" smtClean="0">
                          <a:latin typeface="Cambria Math"/>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𝑨</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𝑪</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𝑨</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𝑩</m:t>
                      </m:r>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𝑫</m:t>
                          </m:r>
                        </m:e>
                      </m:acc>
                      <m:r>
                        <a:rPr lang="en-US" altLang="zh-CN" sz="2400" b="1" i="1">
                          <a:latin typeface="Cambria Math" panose="02040503050406030204" pitchFamily="18" charset="0"/>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r>
                            <a:rPr lang="en-US" altLang="zh-CN" sz="2400" b="1" i="1">
                              <a:latin typeface="Cambria Math" panose="02040503050406030204" pitchFamily="18" charset="0"/>
                              <a:ea typeface="微软雅黑" panose="020B0503020204020204" pitchFamily="34" charset="-122"/>
                            </a:rPr>
                            <m:t>𝑩</m:t>
                          </m:r>
                        </m:e>
                      </m:acc>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𝑪</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𝑫</m:t>
                      </m:r>
                      <m:r>
                        <a:rPr lang="en-US" altLang="zh-CN" sz="2400" b="1" i="1">
                          <a:latin typeface="Cambria Math" panose="02040503050406030204" pitchFamily="18" charset="0"/>
                          <a:ea typeface="微软雅黑" panose="020B0503020204020204" pitchFamily="34" charset="-122"/>
                        </a:rPr>
                        <m:t>)</m:t>
                      </m:r>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3661317" y="5669963"/>
                <a:ext cx="5149871" cy="461665"/>
              </a:xfrm>
              <a:prstGeom prst="rect">
                <a:avLst/>
              </a:prstGeom>
              <a:blipFill rotWithShape="1">
                <a:blip r:embed="rId6"/>
                <a:stretch>
                  <a:fillRect b="-17105"/>
                </a:stretch>
              </a:blipFill>
            </p:spPr>
            <p:txBody>
              <a:bodyPr/>
              <a:lstStyle/>
              <a:p>
                <a:r>
                  <a:rPr lang="zh-CN" altLang="en-US">
                    <a:noFill/>
                  </a:rPr>
                  <a:t> </a:t>
                </a:r>
              </a:p>
            </p:txBody>
          </p:sp>
        </mc:Fallback>
      </mc:AlternateContent>
      <p:sp>
        <p:nvSpPr>
          <p:cNvPr id="2" name="Rectangle 3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p:cNvGraphicFramePr>
          <p:nvPr>
            <p:extLst>
              <p:ext uri="{D42A27DB-BD31-4B8C-83A1-F6EECF244321}">
                <p14:modId xmlns:p14="http://schemas.microsoft.com/office/powerpoint/2010/main" val="3510378487"/>
              </p:ext>
            </p:extLst>
          </p:nvPr>
        </p:nvGraphicFramePr>
        <p:xfrm>
          <a:off x="1951463" y="2152187"/>
          <a:ext cx="3389970" cy="3166946"/>
        </p:xfrm>
        <a:graphic>
          <a:graphicData uri="http://schemas.openxmlformats.org/presentationml/2006/ole">
            <mc:AlternateContent xmlns:mc="http://schemas.openxmlformats.org/markup-compatibility/2006">
              <mc:Choice xmlns:v="urn:schemas-microsoft-com:vml" Requires="v">
                <p:oleObj spid="_x0000_s181285" name="Visio" r:id="rId7" imgW="1334588" imgH="1306479" progId="Visio.Drawing.11">
                  <p:embed/>
                </p:oleObj>
              </mc:Choice>
              <mc:Fallback>
                <p:oleObj name="Visio" r:id="rId7" imgW="1334588" imgH="1306479" progId="Visio.Drawing.11">
                  <p:embed/>
                  <p:pic>
                    <p:nvPicPr>
                      <p:cNvPr id="0"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1463" y="2152187"/>
                        <a:ext cx="3389970" cy="3166946"/>
                      </a:xfrm>
                      <a:prstGeom prst="rect">
                        <a:avLst/>
                      </a:prstGeom>
                      <a:solidFill>
                        <a:schemeClr val="accent5">
                          <a:lumMod val="20000"/>
                          <a:lumOff val="80000"/>
                        </a:schemeClr>
                      </a:solidFill>
                    </p:spPr>
                  </p:pic>
                </p:oleObj>
              </mc:Fallback>
            </mc:AlternateContent>
          </a:graphicData>
        </a:graphic>
      </p:graphicFrame>
      <p:sp>
        <p:nvSpPr>
          <p:cNvPr id="6" name="Rectangle 3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p:cNvGraphicFramePr>
          <p:nvPr>
            <p:extLst>
              <p:ext uri="{D42A27DB-BD31-4B8C-83A1-F6EECF244321}">
                <p14:modId xmlns:p14="http://schemas.microsoft.com/office/powerpoint/2010/main" val="3936511658"/>
              </p:ext>
            </p:extLst>
          </p:nvPr>
        </p:nvGraphicFramePr>
        <p:xfrm>
          <a:off x="6657279" y="2152186"/>
          <a:ext cx="3367667" cy="3111190"/>
        </p:xfrm>
        <a:graphic>
          <a:graphicData uri="http://schemas.openxmlformats.org/presentationml/2006/ole">
            <mc:AlternateContent xmlns:mc="http://schemas.openxmlformats.org/markup-compatibility/2006">
              <mc:Choice xmlns:v="urn:schemas-microsoft-com:vml" Requires="v">
                <p:oleObj spid="_x0000_s181286" name="Visio" r:id="rId9" imgW="1334588" imgH="1306479" progId="Visio.Drawing.11">
                  <p:embed/>
                </p:oleObj>
              </mc:Choice>
              <mc:Fallback>
                <p:oleObj name="Visio" r:id="rId9" imgW="1334588" imgH="1306479" progId="Visio.Drawing.11">
                  <p:embed/>
                  <p:pic>
                    <p:nvPicPr>
                      <p:cNvPr id="0" name="Object 3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7279" y="2152186"/>
                        <a:ext cx="3367667" cy="3111190"/>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338839937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132</a:t>
            </a:fld>
            <a:endParaRPr lang="zh-CN" altLang="en-US"/>
          </a:p>
        </p:txBody>
      </p:sp>
      <p:sp>
        <p:nvSpPr>
          <p:cNvPr id="53" name="文本框 52"/>
          <p:cNvSpPr txBox="1"/>
          <p:nvPr/>
        </p:nvSpPr>
        <p:spPr>
          <a:xfrm>
            <a:off x="552343" y="1099383"/>
            <a:ext cx="10931736"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2.29</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卡诺图化</a:t>
            </a:r>
            <a:r>
              <a:rPr lang="zh-CN" altLang="en-US" sz="2400" b="1" dirty="0" smtClean="0">
                <a:latin typeface="微软雅黑" panose="020B0503020204020204" pitchFamily="34" charset="-122"/>
                <a:ea typeface="微软雅黑" panose="020B0503020204020204" pitchFamily="34" charset="-122"/>
              </a:rPr>
              <a:t>简下列函数，求最</a:t>
            </a:r>
            <a:r>
              <a:rPr lang="zh-CN" altLang="en-US" sz="2400" b="1" dirty="0">
                <a:latin typeface="微软雅黑" panose="020B0503020204020204" pitchFamily="34" charset="-122"/>
                <a:ea typeface="微软雅黑" panose="020B0503020204020204" pitchFamily="34" charset="-122"/>
              </a:rPr>
              <a:t>简与或式和最简或与式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254894"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sp>
        <p:nvSpPr>
          <p:cNvPr id="9" name="矩形 8"/>
          <p:cNvSpPr/>
          <p:nvPr/>
        </p:nvSpPr>
        <p:spPr>
          <a:xfrm>
            <a:off x="922386" y="2542538"/>
            <a:ext cx="4508017" cy="3416320"/>
          </a:xfrm>
          <a:prstGeom prst="rect">
            <a:avLst/>
          </a:prstGeom>
        </p:spPr>
        <p:txBody>
          <a:bodyPr wrap="square">
            <a:spAutoFit/>
          </a:bodyPr>
          <a:lstStyle/>
          <a:p>
            <a:pPr marL="342900" lvl="0" indent="-342900" defTabSz="540000">
              <a:lnSpc>
                <a:spcPct val="150000"/>
              </a:lnSpc>
              <a:buClr>
                <a:srgbClr val="235EB8"/>
              </a:buClr>
              <a:buSzPct val="85000"/>
              <a:buFont typeface="Wingdings" panose="05000000000000000000" pitchFamily="2" charset="2"/>
              <a:buChar char="n"/>
            </a:pPr>
            <a:r>
              <a:rPr lang="zh-CN" altLang="en-US" sz="2400" b="1" dirty="0" smtClean="0">
                <a:solidFill>
                  <a:prstClr val="black"/>
                </a:solidFill>
                <a:latin typeface="微软雅黑" panose="020B0503020204020204" pitchFamily="34" charset="-122"/>
                <a:ea typeface="微软雅黑" panose="020B0503020204020204" pitchFamily="34" charset="-122"/>
              </a:rPr>
              <a:t>（</a:t>
            </a:r>
            <a:r>
              <a:rPr lang="en-US" altLang="zh-CN" sz="2400" b="1" dirty="0" smtClean="0">
                <a:solidFill>
                  <a:prstClr val="black"/>
                </a:solidFill>
                <a:latin typeface="微软雅黑" panose="020B0503020204020204" pitchFamily="34" charset="-122"/>
                <a:ea typeface="微软雅黑" panose="020B0503020204020204" pitchFamily="34" charset="-122"/>
              </a:rPr>
              <a:t>1</a:t>
            </a:r>
            <a:r>
              <a:rPr lang="zh-CN" altLang="en-US" sz="2400" b="1" dirty="0" smtClean="0">
                <a:solidFill>
                  <a:prstClr val="black"/>
                </a:solidFill>
                <a:latin typeface="微软雅黑" panose="020B0503020204020204" pitchFamily="34" charset="-122"/>
                <a:ea typeface="微软雅黑" panose="020B0503020204020204" pitchFamily="34" charset="-122"/>
              </a:rPr>
              <a:t>）求</a:t>
            </a:r>
            <a:r>
              <a:rPr lang="zh-CN" altLang="en-US" sz="2400" b="1" dirty="0">
                <a:solidFill>
                  <a:prstClr val="black"/>
                </a:solidFill>
                <a:latin typeface="微软雅黑" panose="020B0503020204020204" pitchFamily="34" charset="-122"/>
                <a:ea typeface="微软雅黑" panose="020B0503020204020204" pitchFamily="34" charset="-122"/>
              </a:rPr>
              <a:t>最简与或</a:t>
            </a:r>
            <a:r>
              <a:rPr lang="zh-CN" altLang="en-US" sz="2400" b="1" dirty="0" smtClean="0">
                <a:solidFill>
                  <a:prstClr val="black"/>
                </a:solidFill>
                <a:latin typeface="微软雅黑" panose="020B0503020204020204" pitchFamily="34" charset="-122"/>
                <a:ea typeface="微软雅黑" panose="020B0503020204020204" pitchFamily="34" charset="-122"/>
              </a:rPr>
              <a:t>式</a:t>
            </a:r>
            <a:endParaRPr lang="zh-CN" altLang="en-US" sz="2400" b="1" dirty="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①将函数转换为与或式</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②画出卡诺图，填入</a:t>
            </a:r>
            <a:r>
              <a:rPr lang="en-US" altLang="zh-CN" sz="2400" b="1" dirty="0" smtClean="0">
                <a:solidFill>
                  <a:srgbClr val="0000FF"/>
                </a:solidFill>
                <a:latin typeface="微软雅黑" panose="020B0503020204020204" pitchFamily="34" charset="-122"/>
                <a:ea typeface="微软雅黑" panose="020B0503020204020204" pitchFamily="34" charset="-122"/>
              </a:rPr>
              <a:t>1</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③画卡诺圈：</a:t>
            </a:r>
            <a:r>
              <a:rPr lang="zh-CN" altLang="en-US" sz="2400" b="1" dirty="0" smtClean="0">
                <a:solidFill>
                  <a:prstClr val="black"/>
                </a:solidFill>
                <a:latin typeface="微软雅黑" panose="020B0503020204020204" pitchFamily="34" charset="-122"/>
                <a:ea typeface="微软雅黑" panose="020B0503020204020204" pitchFamily="34" charset="-122"/>
              </a:rPr>
              <a:t>圈“</a:t>
            </a:r>
            <a:r>
              <a:rPr lang="en-US" altLang="zh-CN" sz="2400" b="1" dirty="0" smtClean="0">
                <a:solidFill>
                  <a:prstClr val="black"/>
                </a:solidFill>
                <a:latin typeface="微软雅黑" panose="020B0503020204020204" pitchFamily="34" charset="-122"/>
                <a:ea typeface="微软雅黑" panose="020B0503020204020204" pitchFamily="34" charset="-122"/>
              </a:rPr>
              <a:t>1</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④写出卡诺圈对应与项；</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⑤将与项相或；</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496353969"/>
              </p:ext>
            </p:extLst>
          </p:nvPr>
        </p:nvGraphicFramePr>
        <p:xfrm>
          <a:off x="2576588" y="1745714"/>
          <a:ext cx="6883245" cy="678037"/>
        </p:xfrm>
        <a:graphic>
          <a:graphicData uri="http://schemas.openxmlformats.org/presentationml/2006/ole">
            <mc:AlternateContent xmlns:mc="http://schemas.openxmlformats.org/markup-compatibility/2006">
              <mc:Choice xmlns:v="urn:schemas-microsoft-com:vml" Requires="v">
                <p:oleObj spid="_x0000_s185406" name="公式" r:id="rId4" imgW="2705040" imgH="266400" progId="Equation.3">
                  <p:embed/>
                </p:oleObj>
              </mc:Choice>
              <mc:Fallback>
                <p:oleObj name="公式" r:id="rId4" imgW="2705040" imgH="266400" progId="Equation.3">
                  <p:embed/>
                  <p:pic>
                    <p:nvPicPr>
                      <p:cNvPr id="0"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6588" y="1745714"/>
                        <a:ext cx="6883245" cy="678037"/>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379005479"/>
              </p:ext>
            </p:extLst>
          </p:nvPr>
        </p:nvGraphicFramePr>
        <p:xfrm>
          <a:off x="2546053" y="4683787"/>
          <a:ext cx="8938026" cy="1553133"/>
        </p:xfrm>
        <a:graphic>
          <a:graphicData uri="http://schemas.openxmlformats.org/presentationml/2006/ole">
            <mc:AlternateContent xmlns:mc="http://schemas.openxmlformats.org/markup-compatibility/2006">
              <mc:Choice xmlns:v="urn:schemas-microsoft-com:vml" Requires="v">
                <p:oleObj spid="_x0000_s185407" name="公式" r:id="rId6" imgW="4343400" imgH="749160" progId="Equation.3">
                  <p:embed/>
                </p:oleObj>
              </mc:Choice>
              <mc:Fallback>
                <p:oleObj name="公式" r:id="rId6" imgW="4343400" imgH="749160" progId="Equation.3">
                  <p:embed/>
                  <p:pic>
                    <p:nvPicPr>
                      <p:cNvPr id="0" name="对象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6053" y="4683787"/>
                        <a:ext cx="8938026" cy="1553133"/>
                      </a:xfrm>
                      <a:prstGeom prst="rect">
                        <a:avLst/>
                      </a:prstGeom>
                      <a:solidFill>
                        <a:srgbClr val="92D050"/>
                      </a:solidFill>
                      <a:ln>
                        <a:noFill/>
                      </a:ln>
                    </p:spPr>
                  </p:pic>
                </p:oleObj>
              </mc:Fallback>
            </mc:AlternateContent>
          </a:graphicData>
        </a:graphic>
      </p:graphicFrame>
    </p:spTree>
    <p:extLst>
      <p:ext uri="{BB962C8B-B14F-4D97-AF65-F5344CB8AC3E}">
        <p14:creationId xmlns:p14="http://schemas.microsoft.com/office/powerpoint/2010/main" val="133528856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133</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254894"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sp>
        <p:nvSpPr>
          <p:cNvPr id="9" name="矩形 8"/>
          <p:cNvSpPr/>
          <p:nvPr/>
        </p:nvSpPr>
        <p:spPr>
          <a:xfrm>
            <a:off x="637558" y="1601399"/>
            <a:ext cx="3010210" cy="2308324"/>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smtClean="0">
                <a:solidFill>
                  <a:srgbClr val="0000FF"/>
                </a:solidFill>
                <a:latin typeface="微软雅黑" panose="020B0503020204020204" pitchFamily="34" charset="-122"/>
                <a:ea typeface="微软雅黑" panose="020B0503020204020204" pitchFamily="34" charset="-122"/>
              </a:rPr>
              <a:t>A</a:t>
            </a:r>
            <a:r>
              <a:rPr lang="zh-CN" altLang="en-US" sz="2400" b="1" dirty="0" smtClean="0">
                <a:solidFill>
                  <a:srgbClr val="0000FF"/>
                </a:solidFill>
                <a:latin typeface="微软雅黑" panose="020B0503020204020204" pitchFamily="34" charset="-122"/>
                <a:ea typeface="微软雅黑" panose="020B0503020204020204" pitchFamily="34" charset="-122"/>
              </a:rPr>
              <a:t>）画卡诺图，填</a:t>
            </a:r>
            <a:r>
              <a:rPr lang="en-US" altLang="zh-CN" sz="2400" b="1" dirty="0" smtClean="0">
                <a:solidFill>
                  <a:srgbClr val="0000FF"/>
                </a:solidFill>
                <a:latin typeface="微软雅黑" panose="020B0503020204020204" pitchFamily="34" charset="-122"/>
                <a:ea typeface="微软雅黑" panose="020B0503020204020204" pitchFamily="34" charset="-122"/>
              </a:rPr>
              <a:t>1</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smtClean="0">
                <a:solidFill>
                  <a:srgbClr val="0000FF"/>
                </a:solidFill>
                <a:latin typeface="微软雅黑" panose="020B0503020204020204" pitchFamily="34" charset="-122"/>
                <a:ea typeface="微软雅黑" panose="020B0503020204020204" pitchFamily="34" charset="-122"/>
              </a:rPr>
              <a:t>B</a:t>
            </a: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smtClean="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smtClean="0">
                <a:solidFill>
                  <a:srgbClr val="0000FF"/>
                </a:solidFill>
                <a:latin typeface="微软雅黑" panose="020B0503020204020204" pitchFamily="34" charset="-122"/>
                <a:ea typeface="微软雅黑" panose="020B0503020204020204" pitchFamily="34" charset="-122"/>
              </a:rPr>
              <a:t>D</a:t>
            </a:r>
            <a:r>
              <a:rPr lang="zh-CN" altLang="en-US" sz="2400" b="1" dirty="0" smtClean="0">
                <a:solidFill>
                  <a:srgbClr val="0000FF"/>
                </a:solidFill>
                <a:latin typeface="微软雅黑" panose="020B0503020204020204" pitchFamily="34" charset="-122"/>
                <a:ea typeface="微软雅黑" panose="020B0503020204020204" pitchFamily="34" charset="-122"/>
              </a:rPr>
              <a:t>）画卡诺圈</a:t>
            </a:r>
            <a:endParaRPr lang="en-US" altLang="zh-CN" sz="2400" b="1" dirty="0" smtClean="0">
              <a:solidFill>
                <a:prstClr val="black"/>
              </a:solidFill>
              <a:latin typeface="微软雅黑" panose="020B0503020204020204" pitchFamily="34" charset="-122"/>
              <a:ea typeface="微软雅黑" panose="020B0503020204020204" pitchFamily="34" charset="-122"/>
            </a:endParaRPr>
          </a:p>
        </p:txBody>
      </p:sp>
      <p:pic>
        <p:nvPicPr>
          <p:cNvPr id="1863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794" y="1059273"/>
            <a:ext cx="8228142" cy="492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9" name="对象 28"/>
          <p:cNvGraphicFramePr>
            <a:graphicFrameLocks noChangeAspect="1"/>
          </p:cNvGraphicFramePr>
          <p:nvPr>
            <p:extLst>
              <p:ext uri="{D42A27DB-BD31-4B8C-83A1-F6EECF244321}">
                <p14:modId xmlns:p14="http://schemas.microsoft.com/office/powerpoint/2010/main" val="3130573866"/>
              </p:ext>
            </p:extLst>
          </p:nvPr>
        </p:nvGraphicFramePr>
        <p:xfrm>
          <a:off x="1596820" y="6147671"/>
          <a:ext cx="5116513" cy="554037"/>
        </p:xfrm>
        <a:graphic>
          <a:graphicData uri="http://schemas.openxmlformats.org/presentationml/2006/ole">
            <mc:AlternateContent xmlns:mc="http://schemas.openxmlformats.org/markup-compatibility/2006">
              <mc:Choice xmlns:v="urn:schemas-microsoft-com:vml" Requires="v">
                <p:oleObj spid="_x0000_s186407" name="公式" r:id="rId5" imgW="2184120" imgH="241200" progId="Equation.3">
                  <p:embed/>
                </p:oleObj>
              </mc:Choice>
              <mc:Fallback>
                <p:oleObj name="公式" r:id="rId5" imgW="2184120" imgH="241200" progId="Equation.3">
                  <p:embed/>
                  <p:pic>
                    <p:nvPicPr>
                      <p:cNvPr id="0" name="对象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6820" y="6147671"/>
                        <a:ext cx="5116513" cy="554037"/>
                      </a:xfrm>
                      <a:prstGeom prst="rect">
                        <a:avLst/>
                      </a:prstGeom>
                      <a:solidFill>
                        <a:schemeClr val="accent2">
                          <a:lumMod val="40000"/>
                          <a:lumOff val="60000"/>
                        </a:schemeClr>
                      </a:solidFill>
                      <a:ln>
                        <a:noFill/>
                      </a:ln>
                    </p:spPr>
                  </p:pic>
                </p:oleObj>
              </mc:Fallback>
            </mc:AlternateContent>
          </a:graphicData>
        </a:graphic>
      </p:graphicFrame>
    </p:spTree>
    <p:extLst>
      <p:ext uri="{BB962C8B-B14F-4D97-AF65-F5344CB8AC3E}">
        <p14:creationId xmlns:p14="http://schemas.microsoft.com/office/powerpoint/2010/main" val="107777972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134</a:t>
            </a:fld>
            <a:endParaRPr lang="zh-CN" altLang="en-US"/>
          </a:p>
        </p:txBody>
      </p:sp>
      <p:sp>
        <p:nvSpPr>
          <p:cNvPr id="53" name="文本框 52"/>
          <p:cNvSpPr txBox="1"/>
          <p:nvPr/>
        </p:nvSpPr>
        <p:spPr>
          <a:xfrm>
            <a:off x="552343" y="1099383"/>
            <a:ext cx="10931736"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2.29</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卡诺图化</a:t>
            </a:r>
            <a:r>
              <a:rPr lang="zh-CN" altLang="en-US" sz="2400" b="1" dirty="0" smtClean="0">
                <a:latin typeface="微软雅黑" panose="020B0503020204020204" pitchFamily="34" charset="-122"/>
                <a:ea typeface="微软雅黑" panose="020B0503020204020204" pitchFamily="34" charset="-122"/>
              </a:rPr>
              <a:t>简下列函数，求最</a:t>
            </a:r>
            <a:r>
              <a:rPr lang="zh-CN" altLang="en-US" sz="2400" b="1" dirty="0">
                <a:latin typeface="微软雅黑" panose="020B0503020204020204" pitchFamily="34" charset="-122"/>
                <a:ea typeface="微软雅黑" panose="020B0503020204020204" pitchFamily="34" charset="-122"/>
              </a:rPr>
              <a:t>简与或式和最简或与式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254894"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sp>
        <p:nvSpPr>
          <p:cNvPr id="9" name="矩形 8"/>
          <p:cNvSpPr/>
          <p:nvPr/>
        </p:nvSpPr>
        <p:spPr>
          <a:xfrm>
            <a:off x="3338124" y="2760347"/>
            <a:ext cx="4704663" cy="2862322"/>
          </a:xfrm>
          <a:prstGeom prst="rect">
            <a:avLst/>
          </a:prstGeom>
        </p:spPr>
        <p:txBody>
          <a:bodyPr wrap="square">
            <a:spAutoFit/>
          </a:bodyPr>
          <a:lstStyle/>
          <a:p>
            <a:pPr marL="342900" lvl="0" indent="-342900" defTabSz="540000">
              <a:lnSpc>
                <a:spcPct val="150000"/>
              </a:lnSpc>
              <a:buClr>
                <a:srgbClr val="235EB8"/>
              </a:buClr>
              <a:buSzPct val="85000"/>
              <a:buFont typeface="Wingdings" panose="05000000000000000000" pitchFamily="2" charset="2"/>
              <a:buChar char="n"/>
            </a:pPr>
            <a:r>
              <a:rPr lang="zh-CN" altLang="en-US" sz="2400" b="1" dirty="0" smtClean="0">
                <a:solidFill>
                  <a:prstClr val="black"/>
                </a:solidFill>
                <a:latin typeface="微软雅黑" panose="020B0503020204020204" pitchFamily="34" charset="-122"/>
                <a:ea typeface="微软雅黑" panose="020B0503020204020204" pitchFamily="34" charset="-122"/>
              </a:rPr>
              <a:t>（</a:t>
            </a:r>
            <a:r>
              <a:rPr lang="en-US" altLang="zh-CN" sz="2400" b="1" dirty="0" smtClean="0">
                <a:solidFill>
                  <a:prstClr val="black"/>
                </a:solidFill>
                <a:latin typeface="微软雅黑" panose="020B0503020204020204" pitchFamily="34" charset="-122"/>
                <a:ea typeface="微软雅黑" panose="020B0503020204020204" pitchFamily="34" charset="-122"/>
              </a:rPr>
              <a:t>2</a:t>
            </a:r>
            <a:r>
              <a:rPr lang="zh-CN" altLang="en-US" sz="2400" b="1" dirty="0" smtClean="0">
                <a:solidFill>
                  <a:prstClr val="black"/>
                </a:solidFill>
                <a:latin typeface="微软雅黑" panose="020B0503020204020204" pitchFamily="34" charset="-122"/>
                <a:ea typeface="微软雅黑" panose="020B0503020204020204" pitchFamily="34" charset="-122"/>
              </a:rPr>
              <a:t>）求</a:t>
            </a:r>
            <a:r>
              <a:rPr lang="zh-CN" altLang="en-US" sz="2400" b="1" dirty="0">
                <a:solidFill>
                  <a:prstClr val="black"/>
                </a:solidFill>
                <a:latin typeface="微软雅黑" panose="020B0503020204020204" pitchFamily="34" charset="-122"/>
                <a:ea typeface="微软雅黑" panose="020B0503020204020204" pitchFamily="34" charset="-122"/>
              </a:rPr>
              <a:t>最</a:t>
            </a:r>
            <a:r>
              <a:rPr lang="zh-CN" altLang="en-US" sz="2400" b="1" dirty="0" smtClean="0">
                <a:solidFill>
                  <a:prstClr val="black"/>
                </a:solidFill>
                <a:latin typeface="微软雅黑" panose="020B0503020204020204" pitchFamily="34" charset="-122"/>
                <a:ea typeface="微软雅黑" panose="020B0503020204020204" pitchFamily="34" charset="-122"/>
              </a:rPr>
              <a:t>简或</a:t>
            </a:r>
            <a:r>
              <a:rPr lang="zh-CN" altLang="en-US" sz="2400" b="1" dirty="0">
                <a:solidFill>
                  <a:prstClr val="black"/>
                </a:solidFill>
                <a:latin typeface="微软雅黑" panose="020B0503020204020204" pitchFamily="34" charset="-122"/>
                <a:ea typeface="微软雅黑" panose="020B0503020204020204" pitchFamily="34" charset="-122"/>
              </a:rPr>
              <a:t>与</a:t>
            </a:r>
            <a:r>
              <a:rPr lang="zh-CN" altLang="en-US" sz="2400" b="1" dirty="0" smtClean="0">
                <a:solidFill>
                  <a:prstClr val="black"/>
                </a:solidFill>
                <a:latin typeface="微软雅黑" panose="020B0503020204020204" pitchFamily="34" charset="-122"/>
                <a:ea typeface="微软雅黑" panose="020B0503020204020204" pitchFamily="34" charset="-122"/>
              </a:rPr>
              <a:t>式</a:t>
            </a:r>
            <a:endParaRPr lang="zh-CN" altLang="en-US" sz="2400" b="1" dirty="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①卡诺图中的“</a:t>
            </a:r>
            <a:r>
              <a:rPr lang="en-US" altLang="zh-CN" sz="2400" b="1" dirty="0" smtClean="0">
                <a:solidFill>
                  <a:srgbClr val="0000FF"/>
                </a:solidFill>
                <a:latin typeface="微软雅黑" panose="020B0503020204020204" pitchFamily="34" charset="-122"/>
                <a:ea typeface="微软雅黑" panose="020B0503020204020204" pitchFamily="34" charset="-122"/>
              </a:rPr>
              <a:t>0</a:t>
            </a:r>
            <a:r>
              <a:rPr lang="zh-CN" altLang="en-US" sz="2400" b="1" dirty="0" smtClean="0">
                <a:solidFill>
                  <a:srgbClr val="0000FF"/>
                </a:solidFill>
                <a:latin typeface="微软雅黑" panose="020B0503020204020204" pitchFamily="34" charset="-122"/>
                <a:ea typeface="微软雅黑" panose="020B0503020204020204" pitchFamily="34" charset="-122"/>
              </a:rPr>
              <a:t>”写出</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②画卡诺圈：</a:t>
            </a:r>
            <a:r>
              <a:rPr lang="zh-CN" altLang="en-US" sz="2400" b="1" dirty="0" smtClean="0">
                <a:solidFill>
                  <a:prstClr val="black"/>
                </a:solidFill>
                <a:latin typeface="微软雅黑" panose="020B0503020204020204" pitchFamily="34" charset="-122"/>
                <a:ea typeface="微软雅黑" panose="020B0503020204020204" pitchFamily="34" charset="-122"/>
              </a:rPr>
              <a:t>圈“</a:t>
            </a:r>
            <a:r>
              <a:rPr lang="en-US" altLang="zh-CN" sz="2400" b="1" dirty="0" smtClean="0">
                <a:solidFill>
                  <a:prstClr val="black"/>
                </a:solidFill>
                <a:latin typeface="微软雅黑" panose="020B0503020204020204" pitchFamily="34" charset="-122"/>
                <a:ea typeface="微软雅黑" panose="020B0503020204020204" pitchFamily="34" charset="-122"/>
              </a:rPr>
              <a:t>0</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④写出卡诺圈对应或项；</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⑤将或项相与；</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034795576"/>
              </p:ext>
            </p:extLst>
          </p:nvPr>
        </p:nvGraphicFramePr>
        <p:xfrm>
          <a:off x="2576588" y="1745714"/>
          <a:ext cx="6883245" cy="678037"/>
        </p:xfrm>
        <a:graphic>
          <a:graphicData uri="http://schemas.openxmlformats.org/presentationml/2006/ole">
            <mc:AlternateContent xmlns:mc="http://schemas.openxmlformats.org/markup-compatibility/2006">
              <mc:Choice xmlns:v="urn:schemas-microsoft-com:vml" Requires="v">
                <p:oleObj spid="_x0000_s188446" name="公式" r:id="rId4" imgW="2705040" imgH="266400" progId="Equation.3">
                  <p:embed/>
                </p:oleObj>
              </mc:Choice>
              <mc:Fallback>
                <p:oleObj name="公式" r:id="rId4" imgW="2705040" imgH="26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6588" y="1745714"/>
                        <a:ext cx="6883245" cy="6780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9366357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135</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254894" cy="732155"/>
          </a:xfrm>
        </p:spPr>
        <p:txBody>
          <a:bodyPr>
            <a:normAutofit fontScale="90000"/>
          </a:bodyPr>
          <a:lstStyle/>
          <a:p>
            <a:r>
              <a:rPr lang="zh-CN" altLang="en-US" dirty="0">
                <a:effectLst>
                  <a:outerShdw blurRad="38100" dist="38100" dir="2700000" algn="tl">
                    <a:srgbClr val="000000">
                      <a:alpha val="43137"/>
                    </a:srgbClr>
                  </a:outerShdw>
                </a:effectLst>
              </a:rPr>
              <a:t>卡诺图化简法       </a:t>
            </a:r>
            <a:r>
              <a:rPr lang="en-US" altLang="zh-CN" sz="2700" dirty="0">
                <a:solidFill>
                  <a:srgbClr val="FF0000"/>
                </a:solidFill>
              </a:rPr>
              <a:t>5</a:t>
            </a:r>
            <a:r>
              <a:rPr lang="zh-CN" altLang="en-US" sz="2700" dirty="0">
                <a:solidFill>
                  <a:srgbClr val="FF0000"/>
                </a:solidFill>
              </a:rPr>
              <a:t>、用卡诺图化简逻辑函数</a:t>
            </a:r>
            <a:endParaRPr lang="zh-CN" altLang="en-US" dirty="0">
              <a:effectLst>
                <a:outerShdw blurRad="38100" dist="38100" dir="2700000" algn="tl">
                  <a:srgbClr val="000000">
                    <a:alpha val="43137"/>
                  </a:srgbClr>
                </a:outerShdw>
              </a:effectLst>
            </a:endParaRPr>
          </a:p>
        </p:txBody>
      </p:sp>
      <p:sp>
        <p:nvSpPr>
          <p:cNvPr id="9" name="矩形 8"/>
          <p:cNvSpPr/>
          <p:nvPr/>
        </p:nvSpPr>
        <p:spPr>
          <a:xfrm>
            <a:off x="544921" y="4403593"/>
            <a:ext cx="3010210" cy="1200329"/>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smtClean="0">
                <a:solidFill>
                  <a:srgbClr val="0000FF"/>
                </a:solidFill>
                <a:latin typeface="微软雅黑" panose="020B0503020204020204" pitchFamily="34" charset="-122"/>
                <a:ea typeface="微软雅黑" panose="020B0503020204020204" pitchFamily="34" charset="-122"/>
              </a:rPr>
              <a:t>E</a:t>
            </a:r>
            <a:r>
              <a:rPr lang="zh-CN" altLang="en-US" sz="2400" b="1" dirty="0" smtClean="0">
                <a:solidFill>
                  <a:srgbClr val="0000FF"/>
                </a:solidFill>
                <a:latin typeface="微软雅黑" panose="020B0503020204020204" pitchFamily="34" charset="-122"/>
                <a:ea typeface="微软雅黑" panose="020B0503020204020204" pitchFamily="34" charset="-122"/>
              </a:rPr>
              <a:t>）写出“</a:t>
            </a:r>
            <a:r>
              <a:rPr lang="en-US" altLang="zh-CN" sz="2400" b="1" dirty="0" smtClean="0">
                <a:solidFill>
                  <a:srgbClr val="0000FF"/>
                </a:solidFill>
                <a:latin typeface="微软雅黑" panose="020B0503020204020204" pitchFamily="34" charset="-122"/>
                <a:ea typeface="微软雅黑" panose="020B0503020204020204" pitchFamily="34" charset="-122"/>
              </a:rPr>
              <a:t>0</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smtClean="0">
                <a:solidFill>
                  <a:srgbClr val="0000FF"/>
                </a:solidFill>
                <a:latin typeface="微软雅黑" panose="020B0503020204020204" pitchFamily="34" charset="-122"/>
                <a:ea typeface="微软雅黑" panose="020B0503020204020204" pitchFamily="34" charset="-122"/>
              </a:rPr>
              <a:t>F</a:t>
            </a:r>
            <a:r>
              <a:rPr lang="zh-CN" altLang="en-US" sz="2400" b="1" dirty="0" smtClean="0">
                <a:solidFill>
                  <a:srgbClr val="0000FF"/>
                </a:solidFill>
                <a:latin typeface="微软雅黑" panose="020B0503020204020204" pitchFamily="34" charset="-122"/>
                <a:ea typeface="微软雅黑" panose="020B0503020204020204" pitchFamily="34" charset="-122"/>
              </a:rPr>
              <a:t>）画卡诺圈</a:t>
            </a:r>
            <a:endParaRPr lang="en-US" altLang="zh-CN" sz="2400" b="1" dirty="0" smtClean="0">
              <a:solidFill>
                <a:prstClr val="black"/>
              </a:solidFill>
              <a:latin typeface="微软雅黑" panose="020B0503020204020204" pitchFamily="34" charset="-122"/>
              <a:ea typeface="微软雅黑" panose="020B0503020204020204" pitchFamily="34" charset="-122"/>
            </a:endParaRPr>
          </a:p>
        </p:txBody>
      </p:sp>
      <p:pic>
        <p:nvPicPr>
          <p:cNvPr id="1863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794" y="1059273"/>
            <a:ext cx="8228142" cy="492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extLst>
              <p:ext uri="{D42A27DB-BD31-4B8C-83A1-F6EECF244321}">
                <p14:modId xmlns:p14="http://schemas.microsoft.com/office/powerpoint/2010/main" val="3476146600"/>
              </p:ext>
            </p:extLst>
          </p:nvPr>
        </p:nvGraphicFramePr>
        <p:xfrm>
          <a:off x="5144371" y="6126623"/>
          <a:ext cx="6248400" cy="554038"/>
        </p:xfrm>
        <a:graphic>
          <a:graphicData uri="http://schemas.openxmlformats.org/presentationml/2006/ole">
            <mc:AlternateContent xmlns:mc="http://schemas.openxmlformats.org/markup-compatibility/2006">
              <mc:Choice xmlns:v="urn:schemas-microsoft-com:vml" Requires="v">
                <p:oleObj spid="_x0000_s187424" name="公式" r:id="rId5" imgW="2666880" imgH="241200" progId="Equation.3">
                  <p:embed/>
                </p:oleObj>
              </mc:Choice>
              <mc:Fallback>
                <p:oleObj name="公式" r:id="rId5" imgW="2666880" imgH="241200" progId="Equation.3">
                  <p:embed/>
                  <p:pic>
                    <p:nvPicPr>
                      <p:cNvPr id="0" name="对象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4371" y="6126623"/>
                        <a:ext cx="6248400" cy="554038"/>
                      </a:xfrm>
                      <a:prstGeom prst="rect">
                        <a:avLst/>
                      </a:prstGeom>
                      <a:solidFill>
                        <a:schemeClr val="accent6">
                          <a:lumMod val="40000"/>
                          <a:lumOff val="60000"/>
                        </a:schemeClr>
                      </a:solidFill>
                      <a:ln>
                        <a:noFill/>
                      </a:ln>
                    </p:spPr>
                  </p:pic>
                </p:oleObj>
              </mc:Fallback>
            </mc:AlternateContent>
          </a:graphicData>
        </a:graphic>
      </p:graphicFrame>
      <p:pic>
        <p:nvPicPr>
          <p:cNvPr id="22" name="图片 21">
            <a:hlinkClick r:id="rId7" action="ppaction://hlinksldjump"/>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477774" y="6166723"/>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49789577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136</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521111" y="1133465"/>
                <a:ext cx="11002296" cy="4524315"/>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完全描述</a:t>
                </a:r>
                <a:r>
                  <a:rPr lang="zh-CN" altLang="en-US" sz="2400" b="1" dirty="0" smtClean="0">
                    <a:solidFill>
                      <a:srgbClr val="0000FF"/>
                    </a:solidFill>
                    <a:latin typeface="微软雅黑" panose="020B0503020204020204" pitchFamily="34" charset="-122"/>
                    <a:ea typeface="微软雅黑" panose="020B0503020204020204" pitchFamily="34" charset="-122"/>
                  </a:rPr>
                  <a:t>逻辑函数：</a:t>
                </a:r>
                <a:r>
                  <a:rPr lang="zh-CN" altLang="en-US" sz="2400" b="1" dirty="0">
                    <a:latin typeface="微软雅黑" panose="020B0503020204020204" pitchFamily="34" charset="-122"/>
                    <a:ea typeface="微软雅黑" panose="020B0503020204020204" pitchFamily="34" charset="-122"/>
                  </a:rPr>
                  <a:t>对于输入变量的所有组合，逻辑函数都有确定的</a:t>
                </a:r>
                <a:r>
                  <a:rPr lang="zh-CN" altLang="en-US" sz="2400" b="1" dirty="0" smtClean="0">
                    <a:latin typeface="微软雅黑" panose="020B0503020204020204" pitchFamily="34" charset="-122"/>
                    <a:ea typeface="微软雅黑" panose="020B0503020204020204" pitchFamily="34" charset="-122"/>
                  </a:rPr>
                  <a:t>输出；</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无关项的</a:t>
                </a:r>
                <a:r>
                  <a:rPr lang="zh-CN" altLang="en-US" sz="2400" b="1" dirty="0">
                    <a:solidFill>
                      <a:srgbClr val="FF0000"/>
                    </a:solidFill>
                    <a:latin typeface="微软雅黑" panose="020B0503020204020204" pitchFamily="34" charset="-122"/>
                    <a:ea typeface="微软雅黑" panose="020B0503020204020204" pitchFamily="34" charset="-122"/>
                  </a:rPr>
                  <a:t>定义：</a:t>
                </a:r>
                <a:r>
                  <a:rPr lang="zh-CN" altLang="en-US" sz="2400" b="1" dirty="0">
                    <a:latin typeface="微软雅黑" panose="020B0503020204020204" pitchFamily="34" charset="-122"/>
                    <a:ea typeface="微软雅黑" panose="020B0503020204020204" pitchFamily="34" charset="-122"/>
                  </a:rPr>
                  <a:t>某些输入组合在电路正常工作时</a:t>
                </a:r>
                <a:r>
                  <a:rPr lang="zh-CN" altLang="en-US" sz="2400" b="1" dirty="0">
                    <a:solidFill>
                      <a:srgbClr val="0000FF"/>
                    </a:solidFill>
                    <a:latin typeface="微软雅黑" panose="020B0503020204020204" pitchFamily="34" charset="-122"/>
                    <a:ea typeface="微软雅黑" panose="020B0503020204020204" pitchFamily="34" charset="-122"/>
                  </a:rPr>
                  <a:t>不会出现</a:t>
                </a:r>
                <a:r>
                  <a:rPr lang="zh-CN" altLang="en-US" sz="2400" b="1" dirty="0">
                    <a:latin typeface="微软雅黑" panose="020B0503020204020204" pitchFamily="34" charset="-122"/>
                    <a:ea typeface="微软雅黑" panose="020B0503020204020204" pitchFamily="34" charset="-122"/>
                  </a:rPr>
                  <a:t>，或即使</a:t>
                </a:r>
                <a:r>
                  <a:rPr lang="zh-CN" altLang="en-US" sz="2400" b="1" dirty="0">
                    <a:solidFill>
                      <a:srgbClr val="0000FF"/>
                    </a:solidFill>
                    <a:latin typeface="微软雅黑" panose="020B0503020204020204" pitchFamily="34" charset="-122"/>
                    <a:ea typeface="微软雅黑" panose="020B0503020204020204" pitchFamily="34" charset="-122"/>
                  </a:rPr>
                  <a:t>出现也不对输出产生影响</a:t>
                </a:r>
                <a:r>
                  <a:rPr lang="zh-CN" altLang="en-US" sz="2400" b="1" dirty="0">
                    <a:latin typeface="微软雅黑" panose="020B0503020204020204" pitchFamily="34" charset="-122"/>
                    <a:ea typeface="微软雅黑" panose="020B0503020204020204" pitchFamily="34" charset="-122"/>
                  </a:rPr>
                  <a:t>，这些输入组合就叫做无关项，又称为</a:t>
                </a:r>
                <a:r>
                  <a:rPr lang="zh-CN" altLang="en-US" sz="2400" b="1" dirty="0">
                    <a:solidFill>
                      <a:srgbClr val="FF0000"/>
                    </a:solidFill>
                    <a:latin typeface="微软雅黑" panose="020B0503020204020204" pitchFamily="34" charset="-122"/>
                    <a:ea typeface="微软雅黑" panose="020B0503020204020204" pitchFamily="34" charset="-122"/>
                  </a:rPr>
                  <a:t>约束项</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任意项</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例如：</a:t>
                </a:r>
                <a:r>
                  <a:rPr lang="en-US" altLang="zh-CN" sz="2400" b="1" dirty="0" smtClean="0">
                    <a:latin typeface="微软雅黑" panose="020B0503020204020204" pitchFamily="34" charset="-122"/>
                    <a:ea typeface="微软雅黑" panose="020B0503020204020204" pitchFamily="34" charset="-122"/>
                  </a:rPr>
                  <a:t>8421BCD</a:t>
                </a:r>
                <a:r>
                  <a:rPr lang="zh-CN" altLang="en-US" sz="2400" b="1" dirty="0">
                    <a:latin typeface="微软雅黑" panose="020B0503020204020204" pitchFamily="34" charset="-122"/>
                    <a:ea typeface="微软雅黑" panose="020B0503020204020204" pitchFamily="34" charset="-122"/>
                  </a:rPr>
                  <a:t>码为</a:t>
                </a:r>
                <a:r>
                  <a:rPr lang="zh-CN" altLang="en-US" sz="2400" b="1" dirty="0" smtClean="0">
                    <a:latin typeface="微软雅黑" panose="020B0503020204020204" pitchFamily="34" charset="-122"/>
                    <a:ea typeface="微软雅黑" panose="020B0503020204020204" pitchFamily="34" charset="-122"/>
                  </a:rPr>
                  <a:t>输入时，输入</a:t>
                </a:r>
                <a:r>
                  <a:rPr lang="zh-CN" altLang="en-US" sz="2400" b="1" dirty="0">
                    <a:latin typeface="微软雅黑" panose="020B0503020204020204" pitchFamily="34" charset="-122"/>
                    <a:ea typeface="微软雅黑" panose="020B0503020204020204" pitchFamily="34" charset="-122"/>
                  </a:rPr>
                  <a:t>组合</a:t>
                </a:r>
                <a:r>
                  <a:rPr lang="en-US" altLang="zh-CN" sz="2400" b="1" dirty="0">
                    <a:latin typeface="微软雅黑" panose="020B0503020204020204" pitchFamily="34" charset="-122"/>
                    <a:ea typeface="微软雅黑" panose="020B0503020204020204" pitchFamily="34" charset="-122"/>
                  </a:rPr>
                  <a:t>1010~1111</a:t>
                </a:r>
                <a:r>
                  <a:rPr lang="zh-CN" altLang="en-US" sz="2400" b="1" dirty="0" smtClean="0">
                    <a:latin typeface="微软雅黑" panose="020B0503020204020204" pitchFamily="34" charset="-122"/>
                    <a:ea typeface="微软雅黑" panose="020B0503020204020204" pitchFamily="34" charset="-122"/>
                  </a:rPr>
                  <a:t>是无关项</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无关</a:t>
                </a:r>
                <a:r>
                  <a:rPr lang="zh-CN" altLang="en-US" sz="2400" b="1" dirty="0" smtClean="0">
                    <a:solidFill>
                      <a:srgbClr val="FF0000"/>
                    </a:solidFill>
                    <a:latin typeface="微软雅黑" panose="020B0503020204020204" pitchFamily="34" charset="-122"/>
                    <a:ea typeface="微软雅黑" panose="020B0503020204020204" pitchFamily="34" charset="-122"/>
                  </a:rPr>
                  <a:t>项的表示：</a:t>
                </a:r>
                <a:r>
                  <a:rPr lang="zh-CN" altLang="en-US" sz="2400" b="1" dirty="0" smtClean="0">
                    <a:latin typeface="微软雅黑" panose="020B0503020204020204" pitchFamily="34" charset="-122"/>
                    <a:ea typeface="微软雅黑" panose="020B0503020204020204" pitchFamily="34" charset="-122"/>
                  </a:rPr>
                  <a:t>在卡诺图或者真值表中</a:t>
                </a:r>
                <a:r>
                  <a:rPr lang="zh-CN" altLang="en-US" sz="2400" b="1" dirty="0">
                    <a:latin typeface="微软雅黑" panose="020B0503020204020204" pitchFamily="34" charset="-122"/>
                    <a:ea typeface="微软雅黑" panose="020B0503020204020204" pitchFamily="34" charset="-122"/>
                  </a:rPr>
                  <a:t>用</a:t>
                </a:r>
                <a:r>
                  <a:rPr lang="zh-CN" altLang="en-US" sz="2400" b="1" dirty="0">
                    <a:solidFill>
                      <a:srgbClr val="FF0000"/>
                    </a:solidFill>
                    <a:latin typeface="微软雅黑" panose="020B0503020204020204" pitchFamily="34" charset="-122"/>
                    <a:ea typeface="微软雅黑" panose="020B0503020204020204" pitchFamily="34" charset="-122"/>
                  </a:rPr>
                  <a:t>╳、 </a:t>
                </a:r>
                <a:r>
                  <a:rPr lang="en-US" altLang="zh-CN" sz="2400" i="1" dirty="0">
                    <a:solidFill>
                      <a:srgbClr val="FF0000"/>
                    </a:solidFill>
                    <a:latin typeface="微软雅黑" panose="020B0503020204020204" pitchFamily="34" charset="-122"/>
                    <a:ea typeface="微软雅黑" panose="020B0503020204020204" pitchFamily="34" charset="-122"/>
                  </a:rPr>
                  <a:t>ⅾ</a:t>
                </a:r>
                <a:r>
                  <a:rPr lang="zh-CN" altLang="en-US" sz="2400" b="1" dirty="0">
                    <a:solidFill>
                      <a:srgbClr val="FF0000"/>
                    </a:solidFill>
                    <a:latin typeface="微软雅黑" panose="020B0503020204020204" pitchFamily="34" charset="-122"/>
                    <a:ea typeface="微软雅黑" panose="020B0503020204020204" pitchFamily="34" charset="-122"/>
                  </a:rPr>
                  <a:t>或</a:t>
                </a:r>
                <a:r>
                  <a:rPr lang="el-GR" altLang="zh-CN" sz="2400" i="1" dirty="0">
                    <a:solidFill>
                      <a:srgbClr val="FF0000"/>
                    </a:solidFill>
                    <a:latin typeface="微软雅黑" panose="020B0503020204020204" pitchFamily="34" charset="-122"/>
                    <a:ea typeface="微软雅黑" panose="020B0503020204020204" pitchFamily="34" charset="-122"/>
                  </a:rPr>
                  <a:t>ϕ</a:t>
                </a:r>
                <a:r>
                  <a:rPr lang="zh-CN" altLang="en-US" sz="2400" b="1" dirty="0" smtClean="0">
                    <a:latin typeface="微软雅黑" panose="020B0503020204020204" pitchFamily="34" charset="-122"/>
                    <a:ea typeface="微软雅黑" panose="020B0503020204020204" pitchFamily="34" charset="-122"/>
                  </a:rPr>
                  <a:t>表示</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具有约束条件的</a:t>
                </a:r>
                <a:r>
                  <a:rPr lang="zh-CN" altLang="en-US" sz="2400" b="1" dirty="0" smtClean="0">
                    <a:latin typeface="微软雅黑" panose="020B0503020204020204" pitchFamily="34" charset="-122"/>
                    <a:ea typeface="微软雅黑" panose="020B0503020204020204" pitchFamily="34" charset="-122"/>
                  </a:rPr>
                  <a:t>函数：含有</a:t>
                </a:r>
                <a:r>
                  <a:rPr lang="zh-CN" altLang="en-US" sz="2400" b="1" dirty="0">
                    <a:latin typeface="微软雅黑" panose="020B0503020204020204" pitchFamily="34" charset="-122"/>
                    <a:ea typeface="微软雅黑" panose="020B0503020204020204" pitchFamily="34" charset="-122"/>
                  </a:rPr>
                  <a:t>无关项的</a:t>
                </a:r>
                <a:r>
                  <a:rPr lang="zh-CN" altLang="en-US" sz="2400" b="1" dirty="0" smtClean="0">
                    <a:latin typeface="微软雅黑" panose="020B0503020204020204" pitchFamily="34" charset="-122"/>
                    <a:ea typeface="微软雅黑" panose="020B0503020204020204" pitchFamily="34" charset="-122"/>
                  </a:rPr>
                  <a:t>逻辑函数。</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与或式中，约束条件记作</a:t>
                </a:r>
                <a14:m>
                  <m:oMath xmlns:m="http://schemas.openxmlformats.org/officeDocument/2006/math">
                    <m:nary>
                      <m:naryPr>
                        <m:chr m:val="∑"/>
                        <m:subHide m:val="on"/>
                        <m:supHide m:val="on"/>
                        <m:ctrlPr>
                          <a:rPr lang="zh-CN" altLang="en-US" sz="2400" b="1" i="1">
                            <a:latin typeface="Cambria Math"/>
                            <a:ea typeface="微软雅黑" panose="020B0503020204020204" pitchFamily="34" charset="-122"/>
                          </a:rPr>
                        </m:ctrlPr>
                      </m:naryPr>
                      <m:sub/>
                      <m:sup/>
                      <m:e>
                        <m:r>
                          <a:rPr lang="en-US" altLang="zh-CN" sz="2400" i="1">
                            <a:latin typeface="Cambria Math" panose="02040503050406030204" pitchFamily="18" charset="0"/>
                            <a:ea typeface="微软雅黑" panose="020B0503020204020204" pitchFamily="34" charset="-122"/>
                          </a:rPr>
                          <m:t>𝑑</m:t>
                        </m:r>
                        <m:r>
                          <a:rPr lang="en-US" altLang="zh-CN" sz="2400" i="1" baseline="-25000">
                            <a:latin typeface="Cambria Math" panose="02040503050406030204" pitchFamily="18" charset="0"/>
                            <a:ea typeface="微软雅黑" panose="020B0503020204020204" pitchFamily="34" charset="-122"/>
                          </a:rPr>
                          <m:t>𝑖</m:t>
                        </m:r>
                      </m:e>
                    </m:nary>
                  </m:oMath>
                </a14:m>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0</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或与式中，约束条件记作 </a:t>
                </a:r>
                <a14:m>
                  <m:oMath xmlns:m="http://schemas.openxmlformats.org/officeDocument/2006/math">
                    <m:nary>
                      <m:naryPr>
                        <m:chr m:val="∏"/>
                        <m:subHide m:val="on"/>
                        <m:supHide m:val="on"/>
                        <m:ctrlPr>
                          <a:rPr lang="zh-CN" altLang="en-US" sz="2400" b="1" i="1">
                            <a:latin typeface="Cambria Math"/>
                            <a:ea typeface="微软雅黑" panose="020B0503020204020204" pitchFamily="34" charset="-122"/>
                          </a:rPr>
                        </m:ctrlPr>
                      </m:naryPr>
                      <m:sub/>
                      <m:sup/>
                      <m:e>
                        <m:r>
                          <a:rPr lang="en-US" altLang="zh-CN" sz="2400" i="1">
                            <a:latin typeface="Cambria Math" panose="02040503050406030204" pitchFamily="18" charset="0"/>
                            <a:ea typeface="微软雅黑" panose="020B0503020204020204" pitchFamily="34" charset="-122"/>
                          </a:rPr>
                          <m:t>𝐷</m:t>
                        </m:r>
                        <m:r>
                          <a:rPr lang="en-US" altLang="zh-CN" sz="2400" i="1" baseline="-25000">
                            <a:latin typeface="Cambria Math" panose="02040503050406030204" pitchFamily="18" charset="0"/>
                            <a:ea typeface="微软雅黑" panose="020B0503020204020204" pitchFamily="34" charset="-122"/>
                          </a:rPr>
                          <m:t>𝑖</m:t>
                        </m:r>
                      </m:e>
                    </m:nary>
                  </m:oMath>
                </a14:m>
                <a:r>
                  <a:rPr lang="en-US" altLang="zh-CN"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521111" y="1133465"/>
                <a:ext cx="11002296" cy="4524315"/>
              </a:xfrm>
              <a:prstGeom prst="rect">
                <a:avLst/>
              </a:prstGeom>
              <a:blipFill rotWithShape="1">
                <a:blip r:embed="rId4"/>
                <a:stretch>
                  <a:fillRect l="-443" b="-1792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2854959" cy="732155"/>
          </a:xfrm>
        </p:spPr>
        <p:txBody>
          <a:bodyPr>
            <a:normAutofit fontScale="90000"/>
          </a:bodyPr>
          <a:lstStyle/>
          <a:p>
            <a:r>
              <a:rPr lang="zh-CN" altLang="en-US" dirty="0">
                <a:effectLst>
                  <a:outerShdw blurRad="38100" dist="38100" dir="2700000" algn="tl">
                    <a:srgbClr val="000000">
                      <a:alpha val="43137"/>
                    </a:srgbClr>
                  </a:outerShdw>
                </a:effectLst>
              </a:rPr>
              <a:t>无关</a:t>
            </a:r>
            <a:r>
              <a:rPr lang="zh-CN" altLang="en-US" dirty="0" smtClean="0">
                <a:effectLst>
                  <a:outerShdw blurRad="38100" dist="38100" dir="2700000" algn="tl">
                    <a:srgbClr val="000000">
                      <a:alpha val="43137"/>
                    </a:srgbClr>
                  </a:outerShdw>
                </a:effectLst>
              </a:rPr>
              <a:t>项的处理</a:t>
            </a:r>
            <a:endParaRPr lang="zh-CN" altLang="en-US" dirty="0">
              <a:effectLst>
                <a:outerShdw blurRad="38100" dist="38100" dir="2700000" algn="tl">
                  <a:srgbClr val="000000">
                    <a:alpha val="43137"/>
                  </a:srgbClr>
                </a:outerShdw>
              </a:effectLst>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409281282"/>
              </p:ext>
            </p:extLst>
          </p:nvPr>
        </p:nvGraphicFramePr>
        <p:xfrm>
          <a:off x="6346722" y="4531715"/>
          <a:ext cx="5740893" cy="551150"/>
        </p:xfrm>
        <a:graphic>
          <a:graphicData uri="http://schemas.openxmlformats.org/presentationml/2006/ole">
            <mc:AlternateContent xmlns:mc="http://schemas.openxmlformats.org/markup-compatibility/2006">
              <mc:Choice xmlns:v="urn:schemas-microsoft-com:vml" Requires="v">
                <p:oleObj spid="_x0000_s189502" name="公式" r:id="rId5" imgW="2692080" imgH="253800" progId="Equation.3">
                  <p:embed/>
                </p:oleObj>
              </mc:Choice>
              <mc:Fallback>
                <p:oleObj name="公式" r:id="rId5" imgW="2692080" imgH="253800" progId="Equation.3">
                  <p:embed/>
                  <p:pic>
                    <p:nvPicPr>
                      <p:cNvPr id="0"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6722" y="4531715"/>
                        <a:ext cx="5740893" cy="551150"/>
                      </a:xfrm>
                      <a:prstGeom prst="rect">
                        <a:avLst/>
                      </a:prstGeom>
                      <a:solidFill>
                        <a:schemeClr val="accent6">
                          <a:lumMod val="40000"/>
                          <a:lumOff val="60000"/>
                        </a:schemeClr>
                      </a:solidFill>
                      <a:ln>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55079237"/>
              </p:ext>
            </p:extLst>
          </p:nvPr>
        </p:nvGraphicFramePr>
        <p:xfrm>
          <a:off x="6339911" y="5181964"/>
          <a:ext cx="5871753" cy="524978"/>
        </p:xfrm>
        <a:graphic>
          <a:graphicData uri="http://schemas.openxmlformats.org/presentationml/2006/ole">
            <mc:AlternateContent xmlns:mc="http://schemas.openxmlformats.org/markup-compatibility/2006">
              <mc:Choice xmlns:v="urn:schemas-microsoft-com:vml" Requires="v">
                <p:oleObj spid="_x0000_s189503" name="公式" r:id="rId7" imgW="2895480" imgH="253800" progId="Equation.3">
                  <p:embed/>
                </p:oleObj>
              </mc:Choice>
              <mc:Fallback>
                <p:oleObj name="公式" r:id="rId7" imgW="2895480" imgH="253800" progId="Equation.3">
                  <p:embed/>
                  <p:pic>
                    <p:nvPicPr>
                      <p:cNvPr id="0" name="对象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9911" y="5181964"/>
                        <a:ext cx="5871753" cy="524978"/>
                      </a:xfrm>
                      <a:prstGeom prst="rect">
                        <a:avLst/>
                      </a:prstGeom>
                      <a:solidFill>
                        <a:schemeClr val="accent4">
                          <a:lumMod val="40000"/>
                          <a:lumOff val="60000"/>
                        </a:schemeClr>
                      </a:solidFill>
                      <a:ln>
                        <a:noFill/>
                      </a:ln>
                    </p:spPr>
                  </p:pic>
                </p:oleObj>
              </mc:Fallback>
            </mc:AlternateContent>
          </a:graphicData>
        </a:graphic>
      </p:graphicFrame>
    </p:spTree>
    <p:extLst>
      <p:ext uri="{BB962C8B-B14F-4D97-AF65-F5344CB8AC3E}">
        <p14:creationId xmlns:p14="http://schemas.microsoft.com/office/powerpoint/2010/main" val="133196863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
                                            <p:txEl>
                                              <p:pRg st="1" end="1"/>
                                            </p:txEl>
                                          </p:spTgt>
                                        </p:tgtEl>
                                        <p:attrNameLst>
                                          <p:attrName>style.visibility</p:attrName>
                                        </p:attrNameLst>
                                      </p:cBhvr>
                                      <p:to>
                                        <p:strVal val="visible"/>
                                      </p:to>
                                    </p:set>
                                    <p:anim calcmode="lin" valueType="num">
                                      <p:cBhvr additive="base">
                                        <p:cTn id="7" dur="500" fill="hold"/>
                                        <p:tgtEl>
                                          <p:spTgt spid="5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
                                            <p:txEl>
                                              <p:pRg st="2" end="2"/>
                                            </p:txEl>
                                          </p:spTgt>
                                        </p:tgtEl>
                                        <p:attrNameLst>
                                          <p:attrName>style.visibility</p:attrName>
                                        </p:attrNameLst>
                                      </p:cBhvr>
                                      <p:to>
                                        <p:strVal val="visible"/>
                                      </p:to>
                                    </p:set>
                                    <p:anim calcmode="lin" valueType="num">
                                      <p:cBhvr additive="base">
                                        <p:cTn id="11" dur="500" fill="hold"/>
                                        <p:tgtEl>
                                          <p:spTgt spid="5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3">
                                            <p:txEl>
                                              <p:pRg st="3" end="3"/>
                                            </p:txEl>
                                          </p:spTgt>
                                        </p:tgtEl>
                                        <p:attrNameLst>
                                          <p:attrName>style.visibility</p:attrName>
                                        </p:attrNameLst>
                                      </p:cBhvr>
                                      <p:to>
                                        <p:strVal val="visible"/>
                                      </p:to>
                                    </p:set>
                                    <p:animEffect transition="in" filter="barn(inVertical)">
                                      <p:cBhvr>
                                        <p:cTn id="17" dur="500"/>
                                        <p:tgtEl>
                                          <p:spTgt spid="5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3">
                                            <p:txEl>
                                              <p:pRg st="4" end="4"/>
                                            </p:txEl>
                                          </p:spTgt>
                                        </p:tgtEl>
                                        <p:attrNameLst>
                                          <p:attrName>style.visibility</p:attrName>
                                        </p:attrNameLst>
                                      </p:cBhvr>
                                      <p:to>
                                        <p:strVal val="visible"/>
                                      </p:to>
                                    </p:set>
                                    <p:animEffect transition="in" filter="fade">
                                      <p:cBhvr>
                                        <p:cTn id="22" dur="1000"/>
                                        <p:tgtEl>
                                          <p:spTgt spid="53">
                                            <p:txEl>
                                              <p:pRg st="4" end="4"/>
                                            </p:txEl>
                                          </p:spTgt>
                                        </p:tgtEl>
                                      </p:cBhvr>
                                    </p:animEffect>
                                    <p:anim calcmode="lin" valueType="num">
                                      <p:cBhvr>
                                        <p:cTn id="23" dur="1000" fill="hold"/>
                                        <p:tgtEl>
                                          <p:spTgt spid="5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5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3">
                                            <p:txEl>
                                              <p:pRg st="5" end="5"/>
                                            </p:txEl>
                                          </p:spTgt>
                                        </p:tgtEl>
                                        <p:attrNameLst>
                                          <p:attrName>style.visibility</p:attrName>
                                        </p:attrNameLst>
                                      </p:cBhvr>
                                      <p:to>
                                        <p:strVal val="visible"/>
                                      </p:to>
                                    </p:set>
                                    <p:animEffect transition="in" filter="fade">
                                      <p:cBhvr>
                                        <p:cTn id="27" dur="1000"/>
                                        <p:tgtEl>
                                          <p:spTgt spid="53">
                                            <p:txEl>
                                              <p:pRg st="5" end="5"/>
                                            </p:txEl>
                                          </p:spTgt>
                                        </p:tgtEl>
                                      </p:cBhvr>
                                    </p:animEffect>
                                    <p:anim calcmode="lin" valueType="num">
                                      <p:cBhvr>
                                        <p:cTn id="28" dur="1000" fill="hold"/>
                                        <p:tgtEl>
                                          <p:spTgt spid="5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53">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3">
                                            <p:txEl>
                                              <p:pRg st="6" end="6"/>
                                            </p:txEl>
                                          </p:spTgt>
                                        </p:tgtEl>
                                        <p:attrNameLst>
                                          <p:attrName>style.visibility</p:attrName>
                                        </p:attrNameLst>
                                      </p:cBhvr>
                                      <p:to>
                                        <p:strVal val="visible"/>
                                      </p:to>
                                    </p:set>
                                    <p:animEffect transition="in" filter="fade">
                                      <p:cBhvr>
                                        <p:cTn id="32" dur="1000"/>
                                        <p:tgtEl>
                                          <p:spTgt spid="53">
                                            <p:txEl>
                                              <p:pRg st="6" end="6"/>
                                            </p:txEl>
                                          </p:spTgt>
                                        </p:tgtEl>
                                      </p:cBhvr>
                                    </p:animEffect>
                                    <p:anim calcmode="lin" valueType="num">
                                      <p:cBhvr>
                                        <p:cTn id="33" dur="1000" fill="hold"/>
                                        <p:tgtEl>
                                          <p:spTgt spid="5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5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137</a:t>
            </a:fld>
            <a:endParaRPr lang="zh-CN" altLang="en-US"/>
          </a:p>
        </p:txBody>
      </p:sp>
      <p:sp>
        <p:nvSpPr>
          <p:cNvPr id="53" name="文本框 52"/>
          <p:cNvSpPr txBox="1"/>
          <p:nvPr/>
        </p:nvSpPr>
        <p:spPr>
          <a:xfrm>
            <a:off x="544968" y="1144888"/>
            <a:ext cx="10998104" cy="3970318"/>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具有约束条件的</a:t>
            </a:r>
            <a:r>
              <a:rPr lang="zh-CN" altLang="en-US" sz="2400" b="1" dirty="0" smtClean="0">
                <a:latin typeface="微软雅黑" panose="020B0503020204020204" pitchFamily="34" charset="-122"/>
                <a:ea typeface="微软雅黑" panose="020B0503020204020204" pitchFamily="34" charset="-122"/>
              </a:rPr>
              <a:t>逻辑函数的化简：用</a:t>
            </a:r>
            <a:r>
              <a:rPr lang="zh-CN" altLang="en-US" sz="2400" b="1" dirty="0">
                <a:latin typeface="微软雅黑" panose="020B0503020204020204" pitchFamily="34" charset="-122"/>
                <a:ea typeface="微软雅黑" panose="020B0503020204020204" pitchFamily="34" charset="-122"/>
              </a:rPr>
              <a:t>代数方法化</a:t>
            </a:r>
            <a:r>
              <a:rPr lang="zh-CN" altLang="en-US" sz="2400" b="1" dirty="0" smtClean="0">
                <a:latin typeface="微软雅黑" panose="020B0503020204020204" pitchFamily="34" charset="-122"/>
                <a:ea typeface="微软雅黑" panose="020B0503020204020204" pitchFamily="34" charset="-122"/>
              </a:rPr>
              <a:t>简比较困难，</a:t>
            </a:r>
            <a:r>
              <a:rPr lang="zh-CN" altLang="en-US" sz="2400" b="1" dirty="0">
                <a:latin typeface="微软雅黑" panose="020B0503020204020204" pitchFamily="34" charset="-122"/>
                <a:ea typeface="微软雅黑" panose="020B0503020204020204" pitchFamily="34" charset="-122"/>
              </a:rPr>
              <a:t>但是用卡诺图来化简却十分简单、直观</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卡诺图</a:t>
            </a:r>
            <a:r>
              <a:rPr lang="zh-CN" altLang="en-US" sz="2400" b="1" dirty="0">
                <a:latin typeface="微软雅黑" panose="020B0503020204020204" pitchFamily="34" charset="-122"/>
                <a:ea typeface="微软雅黑" panose="020B0503020204020204" pitchFamily="34" charset="-122"/>
              </a:rPr>
              <a:t>中，含有无关项的化简规则是：</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①</a:t>
            </a:r>
            <a:r>
              <a:rPr lang="zh-CN" altLang="en-US" sz="2400" b="1" dirty="0" smtClean="0">
                <a:solidFill>
                  <a:srgbClr val="FF0000"/>
                </a:solidFill>
                <a:latin typeface="微软雅黑" panose="020B0503020204020204" pitchFamily="34" charset="-122"/>
                <a:ea typeface="微软雅黑" panose="020B0503020204020204" pitchFamily="34" charset="-122"/>
              </a:rPr>
              <a:t>无关</a:t>
            </a:r>
            <a:r>
              <a:rPr lang="zh-CN" altLang="en-US" sz="2400" b="1" dirty="0">
                <a:solidFill>
                  <a:srgbClr val="FF0000"/>
                </a:solidFill>
                <a:latin typeface="微软雅黑" panose="020B0503020204020204" pitchFamily="34" charset="-122"/>
                <a:ea typeface="微软雅黑" panose="020B0503020204020204" pitchFamily="34" charset="-122"/>
              </a:rPr>
              <a:t>项的取值可以是</a:t>
            </a:r>
            <a:r>
              <a:rPr lang="en-US" altLang="zh-CN" sz="2400" b="1" dirty="0">
                <a:solidFill>
                  <a:srgbClr val="FF0000"/>
                </a:solidFill>
                <a:latin typeface="微软雅黑" panose="020B0503020204020204" pitchFamily="34" charset="-122"/>
                <a:ea typeface="微软雅黑" panose="020B0503020204020204" pitchFamily="34" charset="-122"/>
              </a:rPr>
              <a:t>0</a:t>
            </a:r>
            <a:r>
              <a:rPr lang="zh-CN" altLang="en-US" sz="2400" b="1" dirty="0">
                <a:solidFill>
                  <a:srgbClr val="FF0000"/>
                </a:solidFill>
                <a:latin typeface="微软雅黑" panose="020B0503020204020204" pitchFamily="34" charset="-122"/>
                <a:ea typeface="微软雅黑" panose="020B0503020204020204" pitchFamily="34" charset="-122"/>
              </a:rPr>
              <a:t>，也可以是</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②</a:t>
            </a:r>
            <a:r>
              <a:rPr lang="zh-CN" altLang="en-US" sz="2400" b="1" dirty="0" smtClean="0">
                <a:solidFill>
                  <a:srgbClr val="FF0000"/>
                </a:solidFill>
                <a:latin typeface="微软雅黑" panose="020B0503020204020204" pitchFamily="34" charset="-122"/>
                <a:ea typeface="微软雅黑" panose="020B0503020204020204" pitchFamily="34" charset="-122"/>
              </a:rPr>
              <a:t>无关</a:t>
            </a:r>
            <a:r>
              <a:rPr lang="zh-CN" altLang="en-US" sz="2400" b="1" dirty="0">
                <a:solidFill>
                  <a:srgbClr val="FF0000"/>
                </a:solidFill>
                <a:latin typeface="微软雅黑" panose="020B0503020204020204" pitchFamily="34" charset="-122"/>
                <a:ea typeface="微软雅黑" panose="020B0503020204020204" pitchFamily="34" charset="-122"/>
              </a:rPr>
              <a:t>项可以参加化简，也可以不参加化简</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无关</a:t>
            </a:r>
            <a:r>
              <a:rPr lang="zh-CN" altLang="en-US" sz="2400" b="1" dirty="0">
                <a:latin typeface="微软雅黑" panose="020B0503020204020204" pitchFamily="34" charset="-122"/>
                <a:ea typeface="微软雅黑" panose="020B0503020204020204" pitchFamily="34" charset="-122"/>
              </a:rPr>
              <a:t>项是否被画入卡诺圈，是由画圈的需要决定</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smtClean="0">
                <a:solidFill>
                  <a:srgbClr val="0000FF"/>
                </a:solidFill>
                <a:latin typeface="微软雅黑" panose="020B0503020204020204" pitchFamily="34" charset="-122"/>
                <a:ea typeface="微软雅黑" panose="020B0503020204020204" pitchFamily="34" charset="-122"/>
              </a:rPr>
              <a:t>画</a:t>
            </a:r>
            <a:r>
              <a:rPr lang="zh-CN" altLang="en-US" sz="2400" b="1" dirty="0">
                <a:solidFill>
                  <a:srgbClr val="0000FF"/>
                </a:solidFill>
                <a:latin typeface="微软雅黑" panose="020B0503020204020204" pitchFamily="34" charset="-122"/>
                <a:ea typeface="微软雅黑" panose="020B0503020204020204" pitchFamily="34" charset="-122"/>
              </a:rPr>
              <a:t>入圈中的无关项应使该卡诺圈成为极大圈</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1" name="平行四边形 20"/>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标题 2"/>
          <p:cNvSpPr>
            <a:spLocks noGrp="1"/>
          </p:cNvSpPr>
          <p:nvPr>
            <p:ph type="title"/>
          </p:nvPr>
        </p:nvSpPr>
        <p:spPr>
          <a:xfrm>
            <a:off x="2321725" y="97943"/>
            <a:ext cx="2854959" cy="732155"/>
          </a:xfrm>
        </p:spPr>
        <p:txBody>
          <a:bodyPr>
            <a:normAutofit fontScale="90000"/>
          </a:bodyPr>
          <a:lstStyle/>
          <a:p>
            <a:r>
              <a:rPr lang="zh-CN" altLang="en-US" dirty="0">
                <a:effectLst>
                  <a:outerShdw blurRad="38100" dist="38100" dir="2700000" algn="tl">
                    <a:srgbClr val="000000">
                      <a:alpha val="43137"/>
                    </a:srgbClr>
                  </a:outerShdw>
                </a:effectLst>
              </a:rPr>
              <a:t>无关</a:t>
            </a:r>
            <a:r>
              <a:rPr lang="zh-CN" altLang="en-US" dirty="0" smtClean="0">
                <a:effectLst>
                  <a:outerShdw blurRad="38100" dist="38100" dir="2700000" algn="tl">
                    <a:srgbClr val="000000">
                      <a:alpha val="43137"/>
                    </a:srgbClr>
                  </a:outerShdw>
                </a:effectLst>
              </a:rPr>
              <a:t>项的处理</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1227541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138</a:t>
            </a:fld>
            <a:endParaRPr lang="zh-CN" altLang="en-US"/>
          </a:p>
        </p:txBody>
      </p:sp>
      <p:sp>
        <p:nvSpPr>
          <p:cNvPr id="53" name="文本框 52"/>
          <p:cNvSpPr txBox="1"/>
          <p:nvPr/>
        </p:nvSpPr>
        <p:spPr>
          <a:xfrm>
            <a:off x="495805" y="1007237"/>
            <a:ext cx="11145589" cy="5078313"/>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2.31】	</a:t>
            </a:r>
            <a:r>
              <a:rPr lang="zh-CN" altLang="en-US" sz="2400" b="1" dirty="0">
                <a:latin typeface="微软雅黑" panose="020B0503020204020204" pitchFamily="34" charset="-122"/>
                <a:ea typeface="微软雅黑" panose="020B0503020204020204" pitchFamily="34" charset="-122"/>
              </a:rPr>
              <a:t>设计一个余三码输入的素数检测电路，当输入为素数时，输出为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。求：该电路的真值表，并用卡诺图化简之，得到</a:t>
            </a:r>
            <a:r>
              <a:rPr lang="zh-CN" altLang="en-US" sz="2400" b="1" dirty="0">
                <a:solidFill>
                  <a:srgbClr val="FF0000"/>
                </a:solidFill>
                <a:latin typeface="微软雅黑" panose="020B0503020204020204" pitchFamily="34" charset="-122"/>
                <a:ea typeface="微软雅黑" panose="020B0503020204020204" pitchFamily="34" charset="-122"/>
              </a:rPr>
              <a:t>最简与或</a:t>
            </a:r>
            <a:r>
              <a:rPr lang="zh-CN" altLang="en-US" sz="2400" b="1" dirty="0">
                <a:latin typeface="微软雅黑" panose="020B0503020204020204" pitchFamily="34" charset="-122"/>
                <a:ea typeface="微软雅黑" panose="020B0503020204020204" pitchFamily="34" charset="-122"/>
              </a:rPr>
              <a:t>表达式。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①逻辑抽象与</a:t>
            </a:r>
            <a:r>
              <a:rPr lang="zh-CN" altLang="en-US" sz="2400" b="1" dirty="0">
                <a:solidFill>
                  <a:srgbClr val="0000FF"/>
                </a:solidFill>
                <a:latin typeface="微软雅黑" panose="020B0503020204020204" pitchFamily="34" charset="-122"/>
                <a:ea typeface="微软雅黑" panose="020B0503020204020204" pitchFamily="34" charset="-122"/>
              </a:rPr>
              <a:t>编码：</a:t>
            </a:r>
            <a:r>
              <a:rPr lang="zh-CN" altLang="en-US" sz="2400" b="1" dirty="0">
                <a:latin typeface="微软雅黑" panose="020B0503020204020204" pitchFamily="34" charset="-122"/>
                <a:ea typeface="微软雅黑" panose="020B0503020204020204" pitchFamily="34" charset="-122"/>
              </a:rPr>
              <a:t>用</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个输入变量</a:t>
            </a:r>
            <a:r>
              <a:rPr lang="en-US" altLang="zh-CN" sz="2400" b="1" dirty="0">
                <a:latin typeface="微软雅黑" panose="020B0503020204020204" pitchFamily="34" charset="-122"/>
                <a:ea typeface="微软雅黑" panose="020B0503020204020204" pitchFamily="34" charset="-122"/>
              </a:rPr>
              <a:t>ABCD</a:t>
            </a:r>
            <a:r>
              <a:rPr lang="zh-CN" altLang="en-US" sz="2400" b="1" dirty="0">
                <a:latin typeface="微软雅黑" panose="020B0503020204020204" pitchFamily="34" charset="-122"/>
                <a:ea typeface="微软雅黑" panose="020B0503020204020204" pitchFamily="34" charset="-122"/>
              </a:rPr>
              <a:t> 表示余三码</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F</a:t>
            </a:r>
            <a:r>
              <a:rPr lang="zh-CN" altLang="en-US" sz="2400" b="1" dirty="0" smtClean="0">
                <a:latin typeface="微软雅黑" panose="020B0503020204020204" pitchFamily="34" charset="-122"/>
                <a:ea typeface="微软雅黑" panose="020B0503020204020204" pitchFamily="34" charset="-122"/>
              </a:rPr>
              <a:t>表示</a:t>
            </a:r>
            <a:r>
              <a:rPr lang="zh-CN" altLang="en-US" sz="2400" b="1" dirty="0">
                <a:latin typeface="微软雅黑" panose="020B0503020204020204" pitchFamily="34" charset="-122"/>
                <a:ea typeface="微软雅黑" panose="020B0503020204020204" pitchFamily="34" charset="-122"/>
              </a:rPr>
              <a:t>函数</a:t>
            </a:r>
            <a:r>
              <a:rPr lang="zh-CN" altLang="en-US" sz="2400" b="1" dirty="0" smtClean="0">
                <a:latin typeface="微软雅黑" panose="020B0503020204020204" pitchFamily="34" charset="-122"/>
                <a:ea typeface="微软雅黑" panose="020B0503020204020204" pitchFamily="34" charset="-122"/>
              </a:rPr>
              <a:t>输出。</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②列真值表</a:t>
            </a:r>
            <a:r>
              <a:rPr lang="zh-CN" altLang="en-US" sz="2400" b="1" dirty="0">
                <a:solidFill>
                  <a:srgbClr val="0000FF"/>
                </a:solidFill>
                <a:latin typeface="微软雅黑" panose="020B0503020204020204" pitchFamily="34" charset="-122"/>
                <a:ea typeface="微软雅黑" panose="020B0503020204020204" pitchFamily="34" charset="-122"/>
              </a:rPr>
              <a:t>：</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素数是：</a:t>
            </a:r>
            <a:r>
              <a:rPr lang="en-US" altLang="zh-CN" sz="2400" b="1" dirty="0" smtClean="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7</a:t>
            </a:r>
            <a:r>
              <a:rPr lang="zh-CN" altLang="en-US" sz="2400" b="1" dirty="0" smtClean="0">
                <a:latin typeface="微软雅黑" panose="020B0503020204020204" pitchFamily="34" charset="-122"/>
                <a:ea typeface="微软雅黑" panose="020B0503020204020204" pitchFamily="34" charset="-122"/>
              </a:rPr>
              <a:t>，输出为</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；其他有效组合下，输出为</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无关</a:t>
            </a:r>
            <a:r>
              <a:rPr lang="zh-CN" altLang="en-US" sz="2400" b="1" dirty="0" smtClean="0">
                <a:latin typeface="微软雅黑" panose="020B0503020204020204" pitchFamily="34" charset="-122"/>
                <a:ea typeface="微软雅黑" panose="020B0503020204020204" pitchFamily="34" charset="-122"/>
              </a:rPr>
              <a:t>项：无效的输入编码；</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③画卡诺图：</a:t>
            </a:r>
            <a:r>
              <a:rPr lang="zh-CN" altLang="en-US" sz="2400" b="1" dirty="0" smtClean="0">
                <a:solidFill>
                  <a:srgbClr val="FF0000"/>
                </a:solidFill>
                <a:latin typeface="微软雅黑" panose="020B0503020204020204" pitchFamily="34" charset="-122"/>
                <a:ea typeface="微软雅黑" panose="020B0503020204020204" pitchFamily="34" charset="-122"/>
              </a:rPr>
              <a:t>填</a:t>
            </a:r>
            <a:r>
              <a:rPr lang="en-US" altLang="zh-CN" sz="2400" b="1" dirty="0" smtClean="0">
                <a:solidFill>
                  <a:srgbClr val="FF0000"/>
                </a:solidFill>
                <a:latin typeface="微软雅黑" panose="020B0503020204020204" pitchFamily="34" charset="-122"/>
                <a:ea typeface="微软雅黑" panose="020B0503020204020204" pitchFamily="34" charset="-122"/>
              </a:rPr>
              <a:t>1</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d</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④画卡诺圈：</a:t>
            </a:r>
            <a:r>
              <a:rPr lang="zh-CN" altLang="en-US" sz="2400" b="1" dirty="0" smtClean="0">
                <a:solidFill>
                  <a:srgbClr val="FF0000"/>
                </a:solidFill>
                <a:latin typeface="微软雅黑" panose="020B0503020204020204" pitchFamily="34" charset="-122"/>
                <a:ea typeface="微软雅黑" panose="020B0503020204020204" pitchFamily="34" charset="-122"/>
              </a:rPr>
              <a:t>圈</a:t>
            </a:r>
            <a:r>
              <a:rPr lang="en-US" altLang="zh-CN" sz="2400" b="1" dirty="0" smtClean="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d</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⑤</a:t>
            </a:r>
            <a:r>
              <a:rPr lang="zh-CN" altLang="en-US" sz="2400" b="1" dirty="0" smtClean="0">
                <a:solidFill>
                  <a:srgbClr val="0000FF"/>
                </a:solidFill>
                <a:latin typeface="微软雅黑" panose="020B0503020204020204" pitchFamily="34" charset="-122"/>
                <a:ea typeface="微软雅黑" panose="020B0503020204020204" pitchFamily="34" charset="-122"/>
              </a:rPr>
              <a:t>化简；</a:t>
            </a:r>
            <a:endParaRPr lang="en-US" altLang="zh-CN" sz="2400" b="1" dirty="0" smtClean="0">
              <a:solidFill>
                <a:srgbClr val="0000FF"/>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2854959" cy="732155"/>
          </a:xfrm>
        </p:spPr>
        <p:txBody>
          <a:bodyPr>
            <a:normAutofit fontScale="90000"/>
          </a:bodyPr>
          <a:lstStyle/>
          <a:p>
            <a:r>
              <a:rPr lang="zh-CN" altLang="en-US" dirty="0">
                <a:effectLst>
                  <a:outerShdw blurRad="38100" dist="38100" dir="2700000" algn="tl">
                    <a:srgbClr val="000000">
                      <a:alpha val="43137"/>
                    </a:srgbClr>
                  </a:outerShdw>
                </a:effectLst>
              </a:rPr>
              <a:t>无关</a:t>
            </a:r>
            <a:r>
              <a:rPr lang="zh-CN" altLang="en-US" dirty="0" smtClean="0">
                <a:effectLst>
                  <a:outerShdw blurRad="38100" dist="38100" dir="2700000" algn="tl">
                    <a:srgbClr val="000000">
                      <a:alpha val="43137"/>
                    </a:srgbClr>
                  </a:outerShdw>
                </a:effectLst>
              </a:rPr>
              <a:t>项的处理</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159472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139</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1198006245"/>
              </p:ext>
            </p:extLst>
          </p:nvPr>
        </p:nvGraphicFramePr>
        <p:xfrm>
          <a:off x="3489994" y="1097342"/>
          <a:ext cx="8466030" cy="4811841"/>
        </p:xfrm>
        <a:graphic>
          <a:graphicData uri="http://schemas.openxmlformats.org/drawingml/2006/table">
            <a:tbl>
              <a:tblPr firstRow="1" firstCol="1" bandRow="1">
                <a:tableStyleId>{B301B821-A1FF-4177-AEE7-76D212191A09}</a:tableStyleId>
              </a:tblPr>
              <a:tblGrid>
                <a:gridCol w="846603">
                  <a:extLst>
                    <a:ext uri="{9D8B030D-6E8A-4147-A177-3AD203B41FA5}">
                      <a16:colId xmlns="" xmlns:a16="http://schemas.microsoft.com/office/drawing/2014/main" val="2567365526"/>
                    </a:ext>
                  </a:extLst>
                </a:gridCol>
                <a:gridCol w="846603">
                  <a:extLst>
                    <a:ext uri="{9D8B030D-6E8A-4147-A177-3AD203B41FA5}">
                      <a16:colId xmlns="" xmlns:a16="http://schemas.microsoft.com/office/drawing/2014/main" val="879407183"/>
                    </a:ext>
                  </a:extLst>
                </a:gridCol>
                <a:gridCol w="846603">
                  <a:extLst>
                    <a:ext uri="{9D8B030D-6E8A-4147-A177-3AD203B41FA5}">
                      <a16:colId xmlns="" xmlns:a16="http://schemas.microsoft.com/office/drawing/2014/main" val="45955518"/>
                    </a:ext>
                  </a:extLst>
                </a:gridCol>
                <a:gridCol w="846603">
                  <a:extLst>
                    <a:ext uri="{9D8B030D-6E8A-4147-A177-3AD203B41FA5}">
                      <a16:colId xmlns="" xmlns:a16="http://schemas.microsoft.com/office/drawing/2014/main" val="425241760"/>
                    </a:ext>
                  </a:extLst>
                </a:gridCol>
                <a:gridCol w="846603">
                  <a:extLst>
                    <a:ext uri="{9D8B030D-6E8A-4147-A177-3AD203B41FA5}">
                      <a16:colId xmlns="" xmlns:a16="http://schemas.microsoft.com/office/drawing/2014/main" val="1107055295"/>
                    </a:ext>
                  </a:extLst>
                </a:gridCol>
                <a:gridCol w="846603">
                  <a:extLst>
                    <a:ext uri="{9D8B030D-6E8A-4147-A177-3AD203B41FA5}">
                      <a16:colId xmlns="" xmlns:a16="http://schemas.microsoft.com/office/drawing/2014/main" val="1941480239"/>
                    </a:ext>
                  </a:extLst>
                </a:gridCol>
                <a:gridCol w="846603">
                  <a:extLst>
                    <a:ext uri="{9D8B030D-6E8A-4147-A177-3AD203B41FA5}">
                      <a16:colId xmlns="" xmlns:a16="http://schemas.microsoft.com/office/drawing/2014/main" val="2459395673"/>
                    </a:ext>
                  </a:extLst>
                </a:gridCol>
                <a:gridCol w="846603">
                  <a:extLst>
                    <a:ext uri="{9D8B030D-6E8A-4147-A177-3AD203B41FA5}">
                      <a16:colId xmlns="" xmlns:a16="http://schemas.microsoft.com/office/drawing/2014/main" val="1371178463"/>
                    </a:ext>
                  </a:extLst>
                </a:gridCol>
                <a:gridCol w="846603">
                  <a:extLst>
                    <a:ext uri="{9D8B030D-6E8A-4147-A177-3AD203B41FA5}">
                      <a16:colId xmlns="" xmlns:a16="http://schemas.microsoft.com/office/drawing/2014/main" val="419606806"/>
                    </a:ext>
                  </a:extLst>
                </a:gridCol>
                <a:gridCol w="846603">
                  <a:extLst>
                    <a:ext uri="{9D8B030D-6E8A-4147-A177-3AD203B41FA5}">
                      <a16:colId xmlns="" xmlns:a16="http://schemas.microsoft.com/office/drawing/2014/main" val="2606489829"/>
                    </a:ext>
                  </a:extLst>
                </a:gridCol>
              </a:tblGrid>
              <a:tr h="534649">
                <a:tc>
                  <a:txBody>
                    <a:bodyPr/>
                    <a:lstStyle/>
                    <a:p>
                      <a:pPr algn="ctr">
                        <a:lnSpc>
                          <a:spcPts val="2000"/>
                        </a:lnSpc>
                        <a:spcAft>
                          <a:spcPts val="0"/>
                        </a:spcAft>
                      </a:pPr>
                      <a:r>
                        <a:rPr lang="en-US" altLang="zh-CN" sz="2000" b="1" kern="100" dirty="0" smtClean="0">
                          <a:effectLst/>
                          <a:latin typeface="Times New Roman" panose="02020603050405020304" pitchFamily="18" charset="0"/>
                          <a:cs typeface="Times New Roman" panose="02020603050405020304" pitchFamily="18" charset="0"/>
                        </a:rPr>
                        <a:t>A</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altLang="zh-CN" sz="2000" b="1" kern="100" dirty="0" smtClean="0">
                          <a:effectLst/>
                          <a:latin typeface="Times New Roman" panose="02020603050405020304" pitchFamily="18" charset="0"/>
                          <a:cs typeface="Times New Roman" panose="02020603050405020304" pitchFamily="18" charset="0"/>
                        </a:rPr>
                        <a:t>B</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altLang="zh-CN" sz="2000" b="1" kern="100" dirty="0" smtClean="0">
                          <a:effectLst/>
                          <a:latin typeface="Times New Roman" panose="02020603050405020304" pitchFamily="18" charset="0"/>
                          <a:cs typeface="Times New Roman" panose="02020603050405020304" pitchFamily="18" charset="0"/>
                        </a:rPr>
                        <a:t>C</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altLang="zh-CN" sz="2000" b="1" kern="100" dirty="0" smtClean="0">
                          <a:effectLst/>
                          <a:latin typeface="Times New Roman" panose="02020603050405020304" pitchFamily="18" charset="0"/>
                          <a:cs typeface="Times New Roman" panose="02020603050405020304" pitchFamily="18" charset="0"/>
                        </a:rPr>
                        <a:t>D</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altLang="zh-CN" sz="2000" b="1" kern="100" dirty="0" smtClean="0">
                          <a:effectLst/>
                          <a:latin typeface="Times New Roman" panose="02020603050405020304" pitchFamily="18" charset="0"/>
                          <a:cs typeface="Times New Roman" panose="02020603050405020304" pitchFamily="18" charset="0"/>
                        </a:rPr>
                        <a:t>F</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altLang="zh-CN" sz="2000" b="1" kern="100" dirty="0" smtClean="0">
                          <a:effectLst/>
                          <a:latin typeface="Times New Roman" panose="02020603050405020304" pitchFamily="18" charset="0"/>
                          <a:cs typeface="Times New Roman" panose="02020603050405020304" pitchFamily="18" charset="0"/>
                        </a:rPr>
                        <a:t>A</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tc>
                  <a:txBody>
                    <a:bodyPr/>
                    <a:lstStyle/>
                    <a:p>
                      <a:pPr algn="ctr">
                        <a:lnSpc>
                          <a:spcPts val="2000"/>
                        </a:lnSpc>
                        <a:spcAft>
                          <a:spcPts val="0"/>
                        </a:spcAft>
                      </a:pPr>
                      <a:r>
                        <a:rPr lang="en-US" altLang="zh-CN" sz="2000" b="1" kern="100" dirty="0" smtClean="0">
                          <a:effectLst/>
                          <a:latin typeface="Times New Roman" panose="02020603050405020304" pitchFamily="18" charset="0"/>
                          <a:cs typeface="Times New Roman" panose="02020603050405020304" pitchFamily="18" charset="0"/>
                        </a:rPr>
                        <a:t>B</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altLang="zh-CN" sz="2000" b="1" kern="100" dirty="0" smtClean="0">
                          <a:effectLst/>
                          <a:latin typeface="Times New Roman" panose="02020603050405020304" pitchFamily="18" charset="0"/>
                          <a:cs typeface="Times New Roman" panose="02020603050405020304" pitchFamily="18" charset="0"/>
                        </a:rPr>
                        <a:t>C</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altLang="zh-CN" sz="2000" b="1" kern="100" dirty="0" smtClean="0">
                          <a:effectLst/>
                          <a:latin typeface="Times New Roman" panose="02020603050405020304" pitchFamily="18" charset="0"/>
                          <a:cs typeface="Times New Roman" panose="02020603050405020304" pitchFamily="18" charset="0"/>
                        </a:rPr>
                        <a:t>D</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altLang="zh-CN" sz="2000" b="1" kern="100" dirty="0" smtClean="0">
                          <a:effectLst/>
                          <a:latin typeface="Times New Roman" panose="02020603050405020304" pitchFamily="18" charset="0"/>
                          <a:cs typeface="Times New Roman" panose="02020603050405020304" pitchFamily="18" charset="0"/>
                        </a:rPr>
                        <a:t>F</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extLst>
                  <a:ext uri="{0D108BD9-81ED-4DB2-BD59-A6C34878D82A}">
                    <a16:rowId xmlns="" xmlns:a16="http://schemas.microsoft.com/office/drawing/2014/main" val="2437464981"/>
                  </a:ext>
                </a:extLst>
              </a:tr>
              <a:tr h="534649">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extLst>
                  <a:ext uri="{0D108BD9-81ED-4DB2-BD59-A6C34878D82A}">
                    <a16:rowId xmlns="" xmlns:a16="http://schemas.microsoft.com/office/drawing/2014/main" val="4046632806"/>
                  </a:ext>
                </a:extLst>
              </a:tr>
              <a:tr h="534649">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extLst>
                  <a:ext uri="{0D108BD9-81ED-4DB2-BD59-A6C34878D82A}">
                    <a16:rowId xmlns="" xmlns:a16="http://schemas.microsoft.com/office/drawing/2014/main" val="3030530831"/>
                  </a:ext>
                </a:extLst>
              </a:tr>
              <a:tr h="534649">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extLst>
                  <a:ext uri="{0D108BD9-81ED-4DB2-BD59-A6C34878D82A}">
                    <a16:rowId xmlns="" xmlns:a16="http://schemas.microsoft.com/office/drawing/2014/main" val="1981014012"/>
                  </a:ext>
                </a:extLst>
              </a:tr>
              <a:tr h="534649">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extLst>
                  <a:ext uri="{0D108BD9-81ED-4DB2-BD59-A6C34878D82A}">
                    <a16:rowId xmlns="" xmlns:a16="http://schemas.microsoft.com/office/drawing/2014/main" val="1541358349"/>
                  </a:ext>
                </a:extLst>
              </a:tr>
              <a:tr h="534649">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smtClean="0">
                          <a:solidFill>
                            <a:srgbClr val="FF0000"/>
                          </a:solidFill>
                          <a:effectLst/>
                          <a:latin typeface="Times New Roman" panose="02020603050405020304" pitchFamily="18" charset="0"/>
                          <a:cs typeface="Times New Roman" panose="02020603050405020304" pitchFamily="18" charset="0"/>
                        </a:rPr>
                        <a:t>0</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extLst>
                  <a:ext uri="{0D108BD9-81ED-4DB2-BD59-A6C34878D82A}">
                    <a16:rowId xmlns="" xmlns:a16="http://schemas.microsoft.com/office/drawing/2014/main" val="75977841"/>
                  </a:ext>
                </a:extLst>
              </a:tr>
              <a:tr h="534649">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extLst>
                  <a:ext uri="{0D108BD9-81ED-4DB2-BD59-A6C34878D82A}">
                    <a16:rowId xmlns="" xmlns:a16="http://schemas.microsoft.com/office/drawing/2014/main" val="3495990317"/>
                  </a:ext>
                </a:extLst>
              </a:tr>
              <a:tr h="534649">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extLst>
                  <a:ext uri="{0D108BD9-81ED-4DB2-BD59-A6C34878D82A}">
                    <a16:rowId xmlns="" xmlns:a16="http://schemas.microsoft.com/office/drawing/2014/main" val="402466724"/>
                  </a:ext>
                </a:extLst>
              </a:tr>
              <a:tr h="534649">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a:effectLst/>
                          <a:latin typeface="Times New Roman" panose="02020603050405020304" pitchFamily="18" charset="0"/>
                          <a:cs typeface="Times New Roman" panose="02020603050405020304" pitchFamily="18" charset="0"/>
                        </a:rPr>
                        <a:t>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tc>
                <a:tc>
                  <a:txBody>
                    <a:bodyPr/>
                    <a:lstStyle/>
                    <a:p>
                      <a:pPr algn="ctr">
                        <a:lnSpc>
                          <a:spcPts val="2000"/>
                        </a:lnSpc>
                        <a:spcAft>
                          <a:spcPts val="0"/>
                        </a:spcAft>
                      </a:pPr>
                      <a:r>
                        <a:rPr lang="en-US" sz="2000" b="1" kern="100" dirty="0">
                          <a:effectLst/>
                          <a:latin typeface="Times New Roman" panose="02020603050405020304" pitchFamily="18" charset="0"/>
                          <a:cs typeface="Times New Roman" panose="02020603050405020304" pitchFamily="18" charset="0"/>
                        </a:rPr>
                        <a:t>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R w="28575" cap="flat" cmpd="sng" algn="ctr">
                      <a:solidFill>
                        <a:srgbClr val="3859CD"/>
                      </a:solidFill>
                      <a:prstDash val="solid"/>
                      <a:round/>
                      <a:headEnd type="none" w="med" len="med"/>
                      <a:tailEnd type="none" w="med" len="med"/>
                    </a:lnR>
                  </a:tcPr>
                </a:tc>
                <a:tc>
                  <a:txBody>
                    <a:bodyPr/>
                    <a:lstStyle/>
                    <a:p>
                      <a:pPr algn="ctr">
                        <a:lnSpc>
                          <a:spcPts val="2000"/>
                        </a:lnSpc>
                        <a:spcAft>
                          <a:spcPts val="0"/>
                        </a:spcAft>
                      </a:pPr>
                      <a:r>
                        <a:rPr lang="en-US" sz="2000" b="1" kern="100" dirty="0">
                          <a:solidFill>
                            <a:srgbClr val="FF0000"/>
                          </a:solidFill>
                          <a:effectLst/>
                          <a:latin typeface="Times New Roman" panose="02020603050405020304" pitchFamily="18" charset="0"/>
                          <a:cs typeface="Times New Roman" panose="02020603050405020304" pitchFamily="18" charset="0"/>
                        </a:rPr>
                        <a:t>d</a:t>
                      </a:r>
                      <a:endParaRPr lang="zh-CN" sz="20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14344" marR="114344" marT="0" marB="0" anchor="ctr">
                    <a:lnL w="28575" cap="flat" cmpd="sng" algn="ctr">
                      <a:solidFill>
                        <a:srgbClr val="3859CD"/>
                      </a:solidFill>
                      <a:prstDash val="solid"/>
                      <a:round/>
                      <a:headEnd type="none" w="med" len="med"/>
                      <a:tailEnd type="none" w="med" len="med"/>
                    </a:lnL>
                  </a:tcPr>
                </a:tc>
                <a:extLst>
                  <a:ext uri="{0D108BD9-81ED-4DB2-BD59-A6C34878D82A}">
                    <a16:rowId xmlns="" xmlns:a16="http://schemas.microsoft.com/office/drawing/2014/main" val="4284965180"/>
                  </a:ext>
                </a:extLst>
              </a:tr>
            </a:tbl>
          </a:graphicData>
        </a:graphic>
      </p:graphicFrame>
      <p:sp>
        <p:nvSpPr>
          <p:cNvPr id="33" name="平行四边形 3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标题 2"/>
          <p:cNvSpPr>
            <a:spLocks noGrp="1"/>
          </p:cNvSpPr>
          <p:nvPr>
            <p:ph type="title"/>
          </p:nvPr>
        </p:nvSpPr>
        <p:spPr>
          <a:xfrm>
            <a:off x="2321725" y="97943"/>
            <a:ext cx="2854959" cy="732155"/>
          </a:xfrm>
        </p:spPr>
        <p:txBody>
          <a:bodyPr>
            <a:normAutofit fontScale="90000"/>
          </a:bodyPr>
          <a:lstStyle/>
          <a:p>
            <a:r>
              <a:rPr lang="zh-CN" altLang="en-US" dirty="0">
                <a:effectLst>
                  <a:outerShdw blurRad="38100" dist="38100" dir="2700000" algn="tl">
                    <a:srgbClr val="000000">
                      <a:alpha val="43137"/>
                    </a:srgbClr>
                  </a:outerShdw>
                </a:effectLst>
              </a:rPr>
              <a:t>无关</a:t>
            </a:r>
            <a:r>
              <a:rPr lang="zh-CN" altLang="en-US" dirty="0" smtClean="0">
                <a:effectLst>
                  <a:outerShdw blurRad="38100" dist="38100" dir="2700000" algn="tl">
                    <a:srgbClr val="000000">
                      <a:alpha val="43137"/>
                    </a:srgbClr>
                  </a:outerShdw>
                </a:effectLst>
              </a:rPr>
              <a:t>项的处理</a:t>
            </a:r>
            <a:endParaRPr lang="zh-CN" altLang="en-US" dirty="0">
              <a:effectLst>
                <a:outerShdw blurRad="38100" dist="38100" dir="2700000" algn="tl">
                  <a:srgbClr val="000000">
                    <a:alpha val="43137"/>
                  </a:srgbClr>
                </a:outerShdw>
              </a:effectLst>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592648233"/>
              </p:ext>
            </p:extLst>
          </p:nvPr>
        </p:nvGraphicFramePr>
        <p:xfrm>
          <a:off x="1343025" y="5997575"/>
          <a:ext cx="7361238" cy="555625"/>
        </p:xfrm>
        <a:graphic>
          <a:graphicData uri="http://schemas.openxmlformats.org/presentationml/2006/ole">
            <mc:AlternateContent xmlns:mc="http://schemas.openxmlformats.org/markup-compatibility/2006">
              <mc:Choice xmlns:v="urn:schemas-microsoft-com:vml" Requires="v">
                <p:oleObj spid="_x0000_s190497" name="Equation" r:id="rId4" imgW="3429000" imgH="253800" progId="Equation.DSMT4">
                  <p:embed/>
                </p:oleObj>
              </mc:Choice>
              <mc:Fallback>
                <p:oleObj name="Equation" r:id="rId4" imgW="3429000" imgH="253800" progId="Equation.DSMT4">
                  <p:embed/>
                  <p:pic>
                    <p:nvPicPr>
                      <p:cNvPr id="0" name="对象 19"/>
                      <p:cNvPicPr>
                        <a:picLocks noChangeAspect="1" noChangeArrowheads="1"/>
                      </p:cNvPicPr>
                      <p:nvPr/>
                    </p:nvPicPr>
                    <p:blipFill>
                      <a:blip r:embed="rId5"/>
                      <a:srcRect/>
                      <a:stretch>
                        <a:fillRect/>
                      </a:stretch>
                    </p:blipFill>
                    <p:spPr bwMode="auto">
                      <a:xfrm>
                        <a:off x="1343025" y="5997575"/>
                        <a:ext cx="7361238" cy="555625"/>
                      </a:xfrm>
                      <a:prstGeom prst="rect">
                        <a:avLst/>
                      </a:prstGeom>
                      <a:solidFill>
                        <a:schemeClr val="accent4">
                          <a:lumMod val="40000"/>
                          <a:lumOff val="60000"/>
                        </a:schemeClr>
                      </a:solidFill>
                      <a:ln>
                        <a:noFill/>
                      </a:ln>
                    </p:spPr>
                  </p:pic>
                </p:oleObj>
              </mc:Fallback>
            </mc:AlternateContent>
          </a:graphicData>
        </a:graphic>
      </p:graphicFrame>
      <p:sp>
        <p:nvSpPr>
          <p:cNvPr id="10" name="矩形 9"/>
          <p:cNvSpPr/>
          <p:nvPr/>
        </p:nvSpPr>
        <p:spPr>
          <a:xfrm>
            <a:off x="304512" y="1375357"/>
            <a:ext cx="2839239" cy="646331"/>
          </a:xfrm>
          <a:prstGeom prst="rect">
            <a:avLst/>
          </a:prstGeom>
        </p:spPr>
        <p:txBody>
          <a:bodyPr wrap="none">
            <a:spAutoFit/>
          </a:bodyPr>
          <a:lstStyle/>
          <a:p>
            <a:pPr marL="800100" lvl="1" indent="-342900" defTabSz="540000">
              <a:lnSpc>
                <a:spcPct val="150000"/>
              </a:lnSpc>
              <a:buClr>
                <a:srgbClr val="235EB8"/>
              </a:buClr>
              <a:buSzPct val="85000"/>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②列真值表：</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652412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a:t>
            </a:fld>
            <a:endParaRPr lang="zh-CN" altLang="en-US"/>
          </a:p>
        </p:txBody>
      </p:sp>
      <p:sp>
        <p:nvSpPr>
          <p:cNvPr id="53" name="文本框 52"/>
          <p:cNvSpPr txBox="1"/>
          <p:nvPr/>
        </p:nvSpPr>
        <p:spPr>
          <a:xfrm>
            <a:off x="391887" y="939423"/>
            <a:ext cx="11567884" cy="2308324"/>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卡诺</a:t>
            </a:r>
            <a:r>
              <a:rPr lang="zh-CN" altLang="en-US" sz="2400" b="1" dirty="0" smtClean="0">
                <a:latin typeface="微软雅黑" panose="020B0503020204020204" pitchFamily="34" charset="-122"/>
                <a:ea typeface="微软雅黑" panose="020B0503020204020204" pitchFamily="34" charset="-122"/>
              </a:rPr>
              <a:t>图</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卡</a:t>
            </a:r>
            <a:r>
              <a:rPr lang="zh-CN" altLang="en-US" sz="2400" b="1" dirty="0">
                <a:latin typeface="微软雅黑" panose="020B0503020204020204" pitchFamily="34" charset="-122"/>
                <a:ea typeface="微软雅黑" panose="020B0503020204020204" pitchFamily="34" charset="-122"/>
              </a:rPr>
              <a:t>诺图是一种方格式几何图形，真值表中的一行对应卡诺图中的一个小方格，因此，如果输入变量数</a:t>
            </a:r>
            <a:r>
              <a:rPr lang="zh-CN" altLang="en-US" sz="2400" b="1" dirty="0" smtClean="0">
                <a:latin typeface="微软雅黑" panose="020B0503020204020204" pitchFamily="34" charset="-122"/>
                <a:ea typeface="微软雅黑" panose="020B0503020204020204" pitchFamily="34" charset="-122"/>
              </a:rPr>
              <a:t>是 </a:t>
            </a:r>
            <a:r>
              <a:rPr lang="en-US" altLang="zh-CN" sz="2400" b="1" dirty="0" smtClean="0">
                <a:latin typeface="微软雅黑" panose="020B0503020204020204" pitchFamily="34" charset="-122"/>
                <a:ea typeface="微软雅黑" panose="020B0503020204020204" pitchFamily="34" charset="-122"/>
              </a:rPr>
              <a:t>n</a:t>
            </a: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，那么卡诺图也可以全面展示所有输入取值组合（ </a:t>
            </a:r>
            <a:r>
              <a:rPr lang="en-US" altLang="zh-CN" sz="2400" b="1" dirty="0" smtClean="0">
                <a:latin typeface="微软雅黑" panose="020B0503020204020204" pitchFamily="34" charset="-122"/>
                <a:ea typeface="微软雅黑" panose="020B0503020204020204" pitchFamily="34" charset="-122"/>
              </a:rPr>
              <a:t>2</a:t>
            </a:r>
            <a:r>
              <a:rPr lang="en-US" altLang="zh-CN" sz="2400" b="1" baseline="30000" dirty="0" smtClean="0">
                <a:latin typeface="微软雅黑" panose="020B0503020204020204" pitchFamily="34" charset="-122"/>
                <a:ea typeface="微软雅黑" panose="020B0503020204020204" pitchFamily="34" charset="-122"/>
              </a:rPr>
              <a:t>n</a:t>
            </a:r>
            <a:r>
              <a:rPr lang="zh-CN" altLang="en-US" sz="2400" b="1" dirty="0" smtClean="0">
                <a:latin typeface="微软雅黑" panose="020B0503020204020204" pitchFamily="34" charset="-122"/>
                <a:ea typeface="微软雅黑" panose="020B0503020204020204" pitchFamily="34" charset="-122"/>
              </a:rPr>
              <a:t>种</a:t>
            </a:r>
            <a:r>
              <a:rPr lang="zh-CN" altLang="en-US" sz="2400" b="1" dirty="0">
                <a:latin typeface="微软雅黑" panose="020B0503020204020204" pitchFamily="34" charset="-122"/>
                <a:ea typeface="微软雅黑" panose="020B0503020204020204" pitchFamily="34" charset="-122"/>
              </a:rPr>
              <a:t>）条件下，与输出变量对应值之间的关系</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3" name="平行四边形 1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逻辑函数的表示方法</a:t>
            </a:r>
            <a:endParaRPr lang="zh-CN" altLang="en-US" dirty="0">
              <a:effectLst>
                <a:outerShdw blurRad="38100" dist="38100" dir="2700000" algn="tl">
                  <a:srgbClr val="000000">
                    <a:alpha val="43137"/>
                  </a:srgbClr>
                </a:outerShdw>
              </a:effectLst>
            </a:endParaRPr>
          </a:p>
        </p:txBody>
      </p:sp>
      <p:graphicFrame>
        <p:nvGraphicFramePr>
          <p:cNvPr id="7" name="对象 6"/>
          <p:cNvGraphicFramePr>
            <a:graphicFrameLocks/>
          </p:cNvGraphicFramePr>
          <p:nvPr>
            <p:extLst>
              <p:ext uri="{D42A27DB-BD31-4B8C-83A1-F6EECF244321}">
                <p14:modId xmlns:p14="http://schemas.microsoft.com/office/powerpoint/2010/main" val="3270869854"/>
              </p:ext>
            </p:extLst>
          </p:nvPr>
        </p:nvGraphicFramePr>
        <p:xfrm>
          <a:off x="7127486" y="3247747"/>
          <a:ext cx="3890963" cy="3300412"/>
        </p:xfrm>
        <a:graphic>
          <a:graphicData uri="http://schemas.openxmlformats.org/presentationml/2006/ole">
            <mc:AlternateContent xmlns:mc="http://schemas.openxmlformats.org/markup-compatibility/2006">
              <mc:Choice xmlns:v="urn:schemas-microsoft-com:vml" Requires="v">
                <p:oleObj spid="_x0000_s147584" name="Visio" r:id="rId4" imgW="1325680" imgH="1293792" progId="Visio.Drawing.11">
                  <p:embed/>
                </p:oleObj>
              </mc:Choice>
              <mc:Fallback>
                <p:oleObj name="Visio" r:id="rId4" imgW="1325680" imgH="1293792" progId="Visio.Drawing.11">
                  <p:embed/>
                  <p:pic>
                    <p:nvPicPr>
                      <p:cNvPr id="0" name="对象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7486" y="3247747"/>
                        <a:ext cx="3890963" cy="3300412"/>
                      </a:xfrm>
                      <a:prstGeom prst="rect">
                        <a:avLst/>
                      </a:prstGeom>
                      <a:solidFill>
                        <a:srgbClr val="D6DCE5"/>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p:cNvGraphicFramePr>
          <p:nvPr>
            <p:extLst>
              <p:ext uri="{D42A27DB-BD31-4B8C-83A1-F6EECF244321}">
                <p14:modId xmlns:p14="http://schemas.microsoft.com/office/powerpoint/2010/main" val="882786321"/>
              </p:ext>
            </p:extLst>
          </p:nvPr>
        </p:nvGraphicFramePr>
        <p:xfrm>
          <a:off x="2230567" y="4452193"/>
          <a:ext cx="2203450" cy="555625"/>
        </p:xfrm>
        <a:graphic>
          <a:graphicData uri="http://schemas.openxmlformats.org/presentationml/2006/ole">
            <mc:AlternateContent xmlns:mc="http://schemas.openxmlformats.org/markup-compatibility/2006">
              <mc:Choice xmlns:v="urn:schemas-microsoft-com:vml" Requires="v">
                <p:oleObj spid="_x0000_s147585" name="公式" r:id="rId6" imgW="876240" imgH="215640" progId="Equation.3">
                  <p:embed/>
                </p:oleObj>
              </mc:Choice>
              <mc:Fallback>
                <p:oleObj name="公式" r:id="rId6" imgW="876240" imgH="215640" progId="Equation.3">
                  <p:embed/>
                  <p:pic>
                    <p:nvPicPr>
                      <p:cNvPr id="0" name="对象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567" y="4452193"/>
                        <a:ext cx="22034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2522612" y="5202951"/>
            <a:ext cx="1723549" cy="461665"/>
          </a:xfrm>
          <a:prstGeom prst="rect">
            <a:avLst/>
          </a:prstGeom>
        </p:spPr>
        <p:txBody>
          <a:bodyPr wrap="none">
            <a:spAutoFit/>
          </a:bodyPr>
          <a:lstStyle/>
          <a:p>
            <a:r>
              <a:rPr lang="zh-CN" altLang="en-US" sz="2400" b="1" dirty="0" smtClean="0">
                <a:solidFill>
                  <a:srgbClr val="3859CD"/>
                </a:solidFill>
                <a:latin typeface="微软雅黑" panose="020B0503020204020204" pitchFamily="34" charset="-122"/>
                <a:ea typeface="微软雅黑" panose="020B0503020204020204" pitchFamily="34" charset="-122"/>
              </a:rPr>
              <a:t>逻辑表达式</a:t>
            </a:r>
            <a:endParaRPr lang="zh-CN" altLang="en-US" dirty="0">
              <a:solidFill>
                <a:srgbClr val="3859CD"/>
              </a:solidFill>
            </a:endParaRPr>
          </a:p>
        </p:txBody>
      </p:sp>
      <p:sp>
        <p:nvSpPr>
          <p:cNvPr id="16" name="矩形 15"/>
          <p:cNvSpPr/>
          <p:nvPr/>
        </p:nvSpPr>
        <p:spPr>
          <a:xfrm>
            <a:off x="5924690" y="5975545"/>
            <a:ext cx="1107996" cy="461665"/>
          </a:xfrm>
          <a:prstGeom prst="rect">
            <a:avLst/>
          </a:prstGeom>
        </p:spPr>
        <p:txBody>
          <a:bodyPr wrap="none">
            <a:spAutoFit/>
          </a:bodyPr>
          <a:lstStyle/>
          <a:p>
            <a:r>
              <a:rPr lang="zh-CN" altLang="en-US" sz="2400" b="1" dirty="0">
                <a:solidFill>
                  <a:srgbClr val="3859CD"/>
                </a:solidFill>
                <a:latin typeface="微软雅黑" panose="020B0503020204020204" pitchFamily="34" charset="-122"/>
                <a:ea typeface="微软雅黑" panose="020B0503020204020204" pitchFamily="34" charset="-122"/>
              </a:rPr>
              <a:t>卡诺图</a:t>
            </a:r>
          </a:p>
        </p:txBody>
      </p:sp>
    </p:spTree>
    <p:extLst>
      <p:ext uri="{BB962C8B-B14F-4D97-AF65-F5344CB8AC3E}">
        <p14:creationId xmlns:p14="http://schemas.microsoft.com/office/powerpoint/2010/main" val="61915981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140</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2854959" cy="732155"/>
          </a:xfrm>
        </p:spPr>
        <p:txBody>
          <a:bodyPr>
            <a:normAutofit fontScale="90000"/>
          </a:bodyPr>
          <a:lstStyle/>
          <a:p>
            <a:r>
              <a:rPr lang="zh-CN" altLang="en-US" dirty="0">
                <a:effectLst>
                  <a:outerShdw blurRad="38100" dist="38100" dir="2700000" algn="tl">
                    <a:srgbClr val="000000">
                      <a:alpha val="43137"/>
                    </a:srgbClr>
                  </a:outerShdw>
                </a:effectLst>
              </a:rPr>
              <a:t>无关</a:t>
            </a:r>
            <a:r>
              <a:rPr lang="zh-CN" altLang="en-US" dirty="0" smtClean="0">
                <a:effectLst>
                  <a:outerShdw blurRad="38100" dist="38100" dir="2700000" algn="tl">
                    <a:srgbClr val="000000">
                      <a:alpha val="43137"/>
                    </a:srgbClr>
                  </a:outerShdw>
                </a:effectLst>
              </a:rPr>
              <a:t>项的处理</a:t>
            </a:r>
            <a:endParaRPr lang="zh-CN" altLang="en-US" dirty="0">
              <a:effectLst>
                <a:outerShdw blurRad="38100" dist="38100" dir="2700000" algn="tl">
                  <a:srgbClr val="000000">
                    <a:alpha val="43137"/>
                  </a:srgbClr>
                </a:outerShdw>
              </a:effectLst>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662895641"/>
              </p:ext>
            </p:extLst>
          </p:nvPr>
        </p:nvGraphicFramePr>
        <p:xfrm>
          <a:off x="4387159" y="1187522"/>
          <a:ext cx="7361238" cy="555625"/>
        </p:xfrm>
        <a:graphic>
          <a:graphicData uri="http://schemas.openxmlformats.org/presentationml/2006/ole">
            <mc:AlternateContent xmlns:mc="http://schemas.openxmlformats.org/markup-compatibility/2006">
              <mc:Choice xmlns:v="urn:schemas-microsoft-com:vml" Requires="v">
                <p:oleObj spid="_x0000_s191558" name="Equation" r:id="rId4" imgW="3429000" imgH="253800" progId="Equation.DSMT4">
                  <p:embed/>
                </p:oleObj>
              </mc:Choice>
              <mc:Fallback>
                <p:oleObj name="Equation" r:id="rId4" imgW="3429000" imgH="253800" progId="Equation.DSMT4">
                  <p:embed/>
                  <p:pic>
                    <p:nvPicPr>
                      <p:cNvPr id="0" name="对象 8"/>
                      <p:cNvPicPr>
                        <a:picLocks noChangeAspect="1" noChangeArrowheads="1"/>
                      </p:cNvPicPr>
                      <p:nvPr/>
                    </p:nvPicPr>
                    <p:blipFill>
                      <a:blip r:embed="rId5"/>
                      <a:srcRect/>
                      <a:stretch>
                        <a:fillRect/>
                      </a:stretch>
                    </p:blipFill>
                    <p:spPr bwMode="auto">
                      <a:xfrm>
                        <a:off x="4387159" y="1187522"/>
                        <a:ext cx="7361238" cy="555625"/>
                      </a:xfrm>
                      <a:prstGeom prst="rect">
                        <a:avLst/>
                      </a:prstGeom>
                      <a:solidFill>
                        <a:srgbClr val="FFE6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422499" y="1169163"/>
            <a:ext cx="3849131" cy="1754326"/>
          </a:xfrm>
          <a:prstGeom prst="rect">
            <a:avLst/>
          </a:prstGeom>
        </p:spPr>
        <p:txBody>
          <a:bodyPr wrap="none">
            <a:spAutoFit/>
          </a:bodyPr>
          <a:lstStyle/>
          <a:p>
            <a:pPr marL="800100" lvl="1" indent="-342900" defTabSz="540000">
              <a:lnSpc>
                <a:spcPct val="150000"/>
              </a:lnSpc>
              <a:buClr>
                <a:srgbClr val="235EB8"/>
              </a:buClr>
              <a:buSzPct val="85000"/>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③画卡诺图</a:t>
            </a: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填</a:t>
            </a:r>
            <a:r>
              <a:rPr lang="en-US" altLang="zh-CN" sz="2400" b="1" dirty="0" smtClean="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d</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④画卡诺圈：</a:t>
            </a:r>
            <a:r>
              <a:rPr lang="zh-CN" altLang="en-US" sz="2400" b="1" dirty="0">
                <a:solidFill>
                  <a:srgbClr val="FF0000"/>
                </a:solidFill>
                <a:latin typeface="微软雅黑" panose="020B0503020204020204" pitchFamily="34" charset="-122"/>
                <a:ea typeface="微软雅黑" panose="020B0503020204020204" pitchFamily="34" charset="-122"/>
              </a:rPr>
              <a:t>圈</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d</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⑤化简</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2245573751"/>
              </p:ext>
            </p:extLst>
          </p:nvPr>
        </p:nvGraphicFramePr>
        <p:xfrm>
          <a:off x="5864847" y="5835650"/>
          <a:ext cx="4603750" cy="504825"/>
        </p:xfrm>
        <a:graphic>
          <a:graphicData uri="http://schemas.openxmlformats.org/presentationml/2006/ole">
            <mc:AlternateContent xmlns:mc="http://schemas.openxmlformats.org/markup-compatibility/2006">
              <mc:Choice xmlns:v="urn:schemas-microsoft-com:vml" Requires="v">
                <p:oleObj spid="_x0000_s191559" name="Equation" r:id="rId6" imgW="2158920" imgH="241200" progId="Equation.DSMT4">
                  <p:embed/>
                </p:oleObj>
              </mc:Choice>
              <mc:Fallback>
                <p:oleObj name="Equation" r:id="rId6" imgW="2158920" imgH="241200" progId="Equation.DSMT4">
                  <p:embed/>
                  <p:pic>
                    <p:nvPicPr>
                      <p:cNvPr id="0" name="对象 19"/>
                      <p:cNvPicPr>
                        <a:picLocks noChangeAspect="1" noChangeArrowheads="1"/>
                      </p:cNvPicPr>
                      <p:nvPr/>
                    </p:nvPicPr>
                    <p:blipFill>
                      <a:blip r:embed="rId7"/>
                      <a:srcRect/>
                      <a:stretch>
                        <a:fillRect/>
                      </a:stretch>
                    </p:blipFill>
                    <p:spPr bwMode="auto">
                      <a:xfrm>
                        <a:off x="5864847" y="5835650"/>
                        <a:ext cx="4603750" cy="504825"/>
                      </a:xfrm>
                      <a:prstGeom prst="rect">
                        <a:avLst/>
                      </a:prstGeom>
                      <a:solidFill>
                        <a:schemeClr val="accent4">
                          <a:lumMod val="40000"/>
                          <a:lumOff val="60000"/>
                        </a:schemeClr>
                      </a:solidFill>
                      <a:ln>
                        <a:noFill/>
                      </a:ln>
                    </p:spPr>
                  </p:pic>
                </p:oleObj>
              </mc:Fallback>
            </mc:AlternateContent>
          </a:graphicData>
        </a:graphic>
      </p:graphicFrame>
      <p:sp>
        <p:nvSpPr>
          <p:cNvPr id="2" name="Rectangle 5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p:cNvGraphicFramePr>
          <p:nvPr>
            <p:extLst>
              <p:ext uri="{D42A27DB-BD31-4B8C-83A1-F6EECF244321}">
                <p14:modId xmlns:p14="http://schemas.microsoft.com/office/powerpoint/2010/main" val="4229243273"/>
              </p:ext>
            </p:extLst>
          </p:nvPr>
        </p:nvGraphicFramePr>
        <p:xfrm>
          <a:off x="1331842" y="3031434"/>
          <a:ext cx="3677479" cy="3339549"/>
        </p:xfrm>
        <a:graphic>
          <a:graphicData uri="http://schemas.openxmlformats.org/presentationml/2006/ole">
            <mc:AlternateContent xmlns:mc="http://schemas.openxmlformats.org/markup-compatibility/2006">
              <mc:Choice xmlns:v="urn:schemas-microsoft-com:vml" Requires="v">
                <p:oleObj spid="_x0000_s191560" name="Visio" r:id="rId8" imgW="1334673" imgH="1306368" progId="Visio.Drawing.11">
                  <p:embed/>
                </p:oleObj>
              </mc:Choice>
              <mc:Fallback>
                <p:oleObj name="Visio" r:id="rId8" imgW="1334673" imgH="1306368" progId="Visio.Drawing.11">
                  <p:embed/>
                  <p:pic>
                    <p:nvPicPr>
                      <p:cNvPr id="0" name="Object 54"/>
                      <p:cNvPicPr>
                        <a:picLocks noChangeArrowheads="1"/>
                      </p:cNvPicPr>
                      <p:nvPr/>
                    </p:nvPicPr>
                    <p:blipFill>
                      <a:blip r:embed="rId9"/>
                      <a:srcRect/>
                      <a:stretch>
                        <a:fillRect/>
                      </a:stretch>
                    </p:blipFill>
                    <p:spPr bwMode="auto">
                      <a:xfrm>
                        <a:off x="1331842" y="3031434"/>
                        <a:ext cx="3677479" cy="3339549"/>
                      </a:xfrm>
                      <a:prstGeom prst="rect">
                        <a:avLst/>
                      </a:prstGeom>
                      <a:solidFill>
                        <a:schemeClr val="accent5">
                          <a:lumMod val="20000"/>
                          <a:lumOff val="80000"/>
                        </a:schemeClr>
                      </a:solidFill>
                    </p:spPr>
                  </p:pic>
                </p:oleObj>
              </mc:Fallback>
            </mc:AlternateContent>
          </a:graphicData>
        </a:graphic>
      </p:graphicFrame>
      <p:sp>
        <p:nvSpPr>
          <p:cNvPr id="6" name="Rectangle 5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p:cNvGraphicFramePr>
          <p:nvPr>
            <p:extLst>
              <p:ext uri="{D42A27DB-BD31-4B8C-83A1-F6EECF244321}">
                <p14:modId xmlns:p14="http://schemas.microsoft.com/office/powerpoint/2010/main" val="3708003693"/>
              </p:ext>
            </p:extLst>
          </p:nvPr>
        </p:nvGraphicFramePr>
        <p:xfrm>
          <a:off x="6023113" y="2216426"/>
          <a:ext cx="3588026" cy="3409122"/>
        </p:xfrm>
        <a:graphic>
          <a:graphicData uri="http://schemas.openxmlformats.org/presentationml/2006/ole">
            <mc:AlternateContent xmlns:mc="http://schemas.openxmlformats.org/markup-compatibility/2006">
              <mc:Choice xmlns:v="urn:schemas-microsoft-com:vml" Requires="v">
                <p:oleObj spid="_x0000_s191561" name="Visio" r:id="rId10" imgW="1395615" imgH="1362312" progId="Visio.Drawing.11">
                  <p:embed/>
                </p:oleObj>
              </mc:Choice>
              <mc:Fallback>
                <p:oleObj name="Visio" r:id="rId10" imgW="1395615" imgH="1362312" progId="Visio.Drawing.11">
                  <p:embed/>
                  <p:pic>
                    <p:nvPicPr>
                      <p:cNvPr id="0" name="Object 5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3113" y="2216426"/>
                        <a:ext cx="3588026" cy="3409122"/>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256546029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141</a:t>
            </a:fld>
            <a:endParaRPr lang="zh-CN" altLang="en-US"/>
          </a:p>
        </p:txBody>
      </p:sp>
      <p:sp>
        <p:nvSpPr>
          <p:cNvPr id="53" name="文本框 52"/>
          <p:cNvSpPr txBox="1"/>
          <p:nvPr/>
        </p:nvSpPr>
        <p:spPr>
          <a:xfrm>
            <a:off x="526819" y="997405"/>
            <a:ext cx="11114573" cy="113505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2.32】	</a:t>
            </a:r>
            <a:r>
              <a:rPr lang="zh-CN" altLang="en-US" sz="2400" b="1" dirty="0" smtClean="0">
                <a:latin typeface="微软雅黑" panose="020B0503020204020204" pitchFamily="34" charset="-122"/>
                <a:ea typeface="微软雅黑" panose="020B0503020204020204" pitchFamily="34" charset="-122"/>
              </a:rPr>
              <a:t>用卡诺图法，化简下列函数，</a:t>
            </a:r>
            <a:r>
              <a:rPr lang="zh-CN" altLang="en-US" sz="2400" b="1" dirty="0">
                <a:latin typeface="微软雅黑" panose="020B0503020204020204" pitchFamily="34" charset="-122"/>
                <a:ea typeface="微软雅黑" panose="020B0503020204020204" pitchFamily="34" charset="-122"/>
              </a:rPr>
              <a:t>写出最简与或表达式和最简或与表达式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6" name="对象 15"/>
          <p:cNvGraphicFramePr>
            <a:graphicFrameLocks noChangeAspect="1"/>
          </p:cNvGraphicFramePr>
          <p:nvPr>
            <p:extLst>
              <p:ext uri="{D42A27DB-BD31-4B8C-83A1-F6EECF244321}">
                <p14:modId xmlns:p14="http://schemas.microsoft.com/office/powerpoint/2010/main" val="1128743038"/>
              </p:ext>
            </p:extLst>
          </p:nvPr>
        </p:nvGraphicFramePr>
        <p:xfrm>
          <a:off x="2189148" y="1594253"/>
          <a:ext cx="7670644" cy="599334"/>
        </p:xfrm>
        <a:graphic>
          <a:graphicData uri="http://schemas.openxmlformats.org/presentationml/2006/ole">
            <mc:AlternateContent xmlns:mc="http://schemas.openxmlformats.org/markup-compatibility/2006">
              <mc:Choice xmlns:v="urn:schemas-microsoft-com:vml" Requires="v">
                <p:oleObj spid="_x0000_s136312" name="公式" r:id="rId4" imgW="3238200" imgH="253800" progId="Equation.3">
                  <p:embed/>
                </p:oleObj>
              </mc:Choice>
              <mc:Fallback>
                <p:oleObj name="公式" r:id="rId4" imgW="3238200" imgH="2538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9148" y="1594253"/>
                        <a:ext cx="7670644" cy="599334"/>
                      </a:xfrm>
                      <a:prstGeom prst="rect">
                        <a:avLst/>
                      </a:prstGeom>
                      <a:noFill/>
                    </p:spPr>
                  </p:pic>
                </p:oleObj>
              </mc:Fallback>
            </mc:AlternateContent>
          </a:graphicData>
        </a:graphic>
      </p:graphicFrame>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2854959" cy="732155"/>
          </a:xfrm>
        </p:spPr>
        <p:txBody>
          <a:bodyPr>
            <a:normAutofit fontScale="90000"/>
          </a:bodyPr>
          <a:lstStyle/>
          <a:p>
            <a:r>
              <a:rPr lang="zh-CN" altLang="en-US" dirty="0">
                <a:effectLst>
                  <a:outerShdw blurRad="38100" dist="38100" dir="2700000" algn="tl">
                    <a:srgbClr val="000000">
                      <a:alpha val="43137"/>
                    </a:srgbClr>
                  </a:outerShdw>
                </a:effectLst>
              </a:rPr>
              <a:t>无关</a:t>
            </a:r>
            <a:r>
              <a:rPr lang="zh-CN" altLang="en-US" dirty="0" smtClean="0">
                <a:effectLst>
                  <a:outerShdw blurRad="38100" dist="38100" dir="2700000" algn="tl">
                    <a:srgbClr val="000000">
                      <a:alpha val="43137"/>
                    </a:srgbClr>
                  </a:outerShdw>
                </a:effectLst>
              </a:rPr>
              <a:t>项的处理</a:t>
            </a:r>
            <a:endParaRPr lang="zh-CN" altLang="en-US" dirty="0">
              <a:effectLst>
                <a:outerShdw blurRad="38100" dist="38100" dir="2700000" algn="tl">
                  <a:srgbClr val="000000">
                    <a:alpha val="43137"/>
                  </a:srgbClr>
                </a:outerShdw>
              </a:effectLst>
            </a:endParaRPr>
          </a:p>
        </p:txBody>
      </p:sp>
      <p:sp>
        <p:nvSpPr>
          <p:cNvPr id="9" name="矩形 8"/>
          <p:cNvSpPr/>
          <p:nvPr/>
        </p:nvSpPr>
        <p:spPr>
          <a:xfrm>
            <a:off x="526821" y="2614240"/>
            <a:ext cx="4625282" cy="2862322"/>
          </a:xfrm>
          <a:prstGeom prst="rect">
            <a:avLst/>
          </a:prstGeom>
        </p:spPr>
        <p:txBody>
          <a:bodyPr wrap="square">
            <a:spAutoFit/>
          </a:bodyPr>
          <a:lstStyle/>
          <a:p>
            <a:pPr marL="342900" lvl="0" indent="-342900" defTabSz="540000">
              <a:lnSpc>
                <a:spcPct val="150000"/>
              </a:lnSpc>
              <a:buClr>
                <a:srgbClr val="235EB8"/>
              </a:buClr>
              <a:buSzPct val="85000"/>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）求最简与或表达式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①画空卡诺图</a:t>
            </a:r>
            <a:r>
              <a:rPr lang="zh-CN" altLang="en-US" sz="2400" b="1" dirty="0" smtClean="0">
                <a:solidFill>
                  <a:srgbClr val="0000FF"/>
                </a:solidFill>
                <a:latin typeface="微软雅黑" panose="020B0503020204020204" pitchFamily="34" charset="-122"/>
                <a:ea typeface="微软雅黑" panose="020B0503020204020204" pitchFamily="34" charset="-122"/>
              </a:rPr>
              <a:t>，先填入</a:t>
            </a:r>
            <a:r>
              <a:rPr lang="en-US" altLang="zh-CN" sz="2400" b="1" dirty="0" smtClean="0">
                <a:solidFill>
                  <a:srgbClr val="0000FF"/>
                </a:solidFill>
                <a:latin typeface="微软雅黑" panose="020B0503020204020204" pitchFamily="34" charset="-122"/>
                <a:ea typeface="微软雅黑" panose="020B0503020204020204" pitchFamily="34" charset="-122"/>
              </a:rPr>
              <a:t>0</a:t>
            </a:r>
            <a:r>
              <a:rPr lang="zh-CN" altLang="en-US" sz="2400" b="1" dirty="0" smtClean="0">
                <a:solidFill>
                  <a:srgbClr val="0000FF"/>
                </a:solidFill>
                <a:latin typeface="微软雅黑" panose="020B0503020204020204" pitchFamily="34" charset="-122"/>
                <a:ea typeface="微软雅黑" panose="020B0503020204020204" pitchFamily="34" charset="-122"/>
              </a:rPr>
              <a:t>和</a:t>
            </a:r>
            <a:r>
              <a:rPr lang="en-US" altLang="zh-CN" sz="2400" b="1" dirty="0" smtClean="0">
                <a:solidFill>
                  <a:srgbClr val="0000FF"/>
                </a:solidFill>
                <a:latin typeface="微软雅黑" panose="020B0503020204020204" pitchFamily="34" charset="-122"/>
                <a:ea typeface="微软雅黑" panose="020B0503020204020204" pitchFamily="34" charset="-122"/>
              </a:rPr>
              <a:t>d</a:t>
            </a:r>
            <a:r>
              <a:rPr lang="zh-CN" altLang="en-US" sz="2400" b="1" dirty="0" smtClean="0">
                <a:solidFill>
                  <a:srgbClr val="0000FF"/>
                </a:solidFill>
                <a:latin typeface="微软雅黑" panose="020B0503020204020204" pitchFamily="34" charset="-122"/>
                <a:ea typeface="微软雅黑" panose="020B0503020204020204" pitchFamily="34" charset="-122"/>
              </a:rPr>
              <a:t>，再将剩下的方格填</a:t>
            </a:r>
            <a:r>
              <a:rPr lang="en-US" altLang="zh-CN" sz="2400" b="1" dirty="0" smtClean="0">
                <a:solidFill>
                  <a:srgbClr val="0000FF"/>
                </a:solidFill>
                <a:latin typeface="微软雅黑" panose="020B0503020204020204" pitchFamily="34" charset="-122"/>
                <a:ea typeface="微软雅黑" panose="020B0503020204020204" pitchFamily="34" charset="-122"/>
              </a:rPr>
              <a:t>1</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②圈</a:t>
            </a:r>
            <a:r>
              <a:rPr lang="en-US" altLang="zh-CN" sz="2400" b="1" dirty="0" smtClean="0">
                <a:solidFill>
                  <a:srgbClr val="0000FF"/>
                </a:solidFill>
                <a:latin typeface="微软雅黑" panose="020B0503020204020204" pitchFamily="34" charset="-122"/>
                <a:ea typeface="微软雅黑" panose="020B0503020204020204" pitchFamily="34" charset="-122"/>
              </a:rPr>
              <a:t>1</a:t>
            </a:r>
            <a:r>
              <a:rPr lang="zh-CN" altLang="en-US" sz="2400" b="1" dirty="0" smtClean="0">
                <a:solidFill>
                  <a:srgbClr val="0000FF"/>
                </a:solidFill>
                <a:latin typeface="微软雅黑" panose="020B0503020204020204" pitchFamily="34" charset="-122"/>
                <a:ea typeface="微软雅黑" panose="020B0503020204020204" pitchFamily="34" charset="-122"/>
              </a:rPr>
              <a:t>和</a:t>
            </a:r>
            <a:r>
              <a:rPr lang="en-US" altLang="zh-CN" sz="2400" b="1" dirty="0" smtClean="0">
                <a:solidFill>
                  <a:srgbClr val="0000FF"/>
                </a:solidFill>
                <a:latin typeface="微软雅黑" panose="020B0503020204020204" pitchFamily="34" charset="-122"/>
                <a:ea typeface="微软雅黑" panose="020B0503020204020204" pitchFamily="34" charset="-122"/>
              </a:rPr>
              <a:t>d</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③写出最简与或式；</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4099290794"/>
              </p:ext>
            </p:extLst>
          </p:nvPr>
        </p:nvGraphicFramePr>
        <p:xfrm>
          <a:off x="6075650" y="5846736"/>
          <a:ext cx="5037137" cy="558800"/>
        </p:xfrm>
        <a:graphic>
          <a:graphicData uri="http://schemas.openxmlformats.org/presentationml/2006/ole">
            <mc:AlternateContent xmlns:mc="http://schemas.openxmlformats.org/markup-compatibility/2006">
              <mc:Choice xmlns:v="urn:schemas-microsoft-com:vml" Requires="v">
                <p:oleObj spid="_x0000_s136313" name="公式" r:id="rId6" imgW="2133360" imgH="241200" progId="Equation.3">
                  <p:embed/>
                </p:oleObj>
              </mc:Choice>
              <mc:Fallback>
                <p:oleObj name="公式" r:id="rId6" imgW="2133360" imgH="241200" progId="Equation.3">
                  <p:embed/>
                  <p:pic>
                    <p:nvPicPr>
                      <p:cNvPr id="0" name="对象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5650" y="5846736"/>
                        <a:ext cx="5037137" cy="558800"/>
                      </a:xfrm>
                      <a:prstGeom prst="rect">
                        <a:avLst/>
                      </a:prstGeom>
                      <a:solidFill>
                        <a:schemeClr val="accent6">
                          <a:lumMod val="40000"/>
                          <a:lumOff val="60000"/>
                        </a:schemeClr>
                      </a:solidFill>
                      <a:ln>
                        <a:noFill/>
                      </a:ln>
                    </p:spPr>
                  </p:pic>
                </p:oleObj>
              </mc:Fallback>
            </mc:AlternateContent>
          </a:graphicData>
        </a:graphic>
      </p:graphicFrame>
      <p:sp>
        <p:nvSpPr>
          <p:cNvPr id="2" name="Rectangle 10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p:cNvGraphicFramePr>
          <p:nvPr>
            <p:extLst>
              <p:ext uri="{D42A27DB-BD31-4B8C-83A1-F6EECF244321}">
                <p14:modId xmlns:p14="http://schemas.microsoft.com/office/powerpoint/2010/main" val="4217591531"/>
              </p:ext>
            </p:extLst>
          </p:nvPr>
        </p:nvGraphicFramePr>
        <p:xfrm>
          <a:off x="5416826" y="2792897"/>
          <a:ext cx="2782956" cy="2792896"/>
        </p:xfrm>
        <a:graphic>
          <a:graphicData uri="http://schemas.openxmlformats.org/presentationml/2006/ole">
            <mc:AlternateContent xmlns:mc="http://schemas.openxmlformats.org/markup-compatibility/2006">
              <mc:Choice xmlns:v="urn:schemas-microsoft-com:vml" Requires="v">
                <p:oleObj spid="_x0000_s136314" name="Visio" r:id="rId8" imgW="1334588" imgH="1306479" progId="Visio.Drawing.11">
                  <p:embed/>
                </p:oleObj>
              </mc:Choice>
              <mc:Fallback>
                <p:oleObj name="Visio" r:id="rId8" imgW="1334588" imgH="1306479" progId="Visio.Drawing.11">
                  <p:embed/>
                  <p:pic>
                    <p:nvPicPr>
                      <p:cNvPr id="0" name="Object 10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6826" y="2792897"/>
                        <a:ext cx="2782956" cy="2792896"/>
                      </a:xfrm>
                      <a:prstGeom prst="rect">
                        <a:avLst/>
                      </a:prstGeom>
                      <a:solidFill>
                        <a:schemeClr val="accent5">
                          <a:lumMod val="20000"/>
                          <a:lumOff val="80000"/>
                        </a:schemeClr>
                      </a:solidFill>
                    </p:spPr>
                  </p:pic>
                </p:oleObj>
              </mc:Fallback>
            </mc:AlternateContent>
          </a:graphicData>
        </a:graphic>
      </p:graphicFrame>
      <p:sp>
        <p:nvSpPr>
          <p:cNvPr id="6" name="Rectangle 10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p:cNvGraphicFramePr>
          <p:nvPr>
            <p:extLst>
              <p:ext uri="{D42A27DB-BD31-4B8C-83A1-F6EECF244321}">
                <p14:modId xmlns:p14="http://schemas.microsoft.com/office/powerpoint/2010/main" val="2810383807"/>
              </p:ext>
            </p:extLst>
          </p:nvPr>
        </p:nvGraphicFramePr>
        <p:xfrm>
          <a:off x="8587408" y="2723322"/>
          <a:ext cx="2872408" cy="2872408"/>
        </p:xfrm>
        <a:graphic>
          <a:graphicData uri="http://schemas.openxmlformats.org/presentationml/2006/ole">
            <mc:AlternateContent xmlns:mc="http://schemas.openxmlformats.org/markup-compatibility/2006">
              <mc:Choice xmlns:v="urn:schemas-microsoft-com:vml" Requires="v">
                <p:oleObj spid="_x0000_s136315" name="Visio" r:id="rId10" imgW="1334588" imgH="1306479" progId="Visio.Drawing.11">
                  <p:embed/>
                </p:oleObj>
              </mc:Choice>
              <mc:Fallback>
                <p:oleObj name="Visio" r:id="rId10" imgW="1334588" imgH="1306479" progId="Visio.Drawing.11">
                  <p:embed/>
                  <p:pic>
                    <p:nvPicPr>
                      <p:cNvPr id="0" name="Object 10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87408" y="2723322"/>
                        <a:ext cx="2872408" cy="2872408"/>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35355908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142</a:t>
            </a:fld>
            <a:endParaRPr lang="zh-CN" altLang="en-US"/>
          </a:p>
        </p:txBody>
      </p:sp>
      <p:sp>
        <p:nvSpPr>
          <p:cNvPr id="53" name="文本框 52"/>
          <p:cNvSpPr txBox="1"/>
          <p:nvPr/>
        </p:nvSpPr>
        <p:spPr>
          <a:xfrm>
            <a:off x="526819" y="997405"/>
            <a:ext cx="11114573" cy="113505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2.32】	</a:t>
            </a:r>
            <a:r>
              <a:rPr lang="zh-CN" altLang="en-US" sz="2400" b="1" dirty="0" smtClean="0">
                <a:latin typeface="微软雅黑" panose="020B0503020204020204" pitchFamily="34" charset="-122"/>
                <a:ea typeface="微软雅黑" panose="020B0503020204020204" pitchFamily="34" charset="-122"/>
              </a:rPr>
              <a:t>用卡诺图法，化简下列函数，</a:t>
            </a:r>
            <a:r>
              <a:rPr lang="zh-CN" altLang="en-US" sz="2400" b="1" dirty="0">
                <a:latin typeface="微软雅黑" panose="020B0503020204020204" pitchFamily="34" charset="-122"/>
                <a:ea typeface="微软雅黑" panose="020B0503020204020204" pitchFamily="34" charset="-122"/>
              </a:rPr>
              <a:t>写出最简与或表达式和最简或与表达式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6" name="对象 15"/>
          <p:cNvGraphicFramePr>
            <a:graphicFrameLocks noChangeAspect="1"/>
          </p:cNvGraphicFramePr>
          <p:nvPr>
            <p:extLst>
              <p:ext uri="{D42A27DB-BD31-4B8C-83A1-F6EECF244321}">
                <p14:modId xmlns:p14="http://schemas.microsoft.com/office/powerpoint/2010/main" val="1817046482"/>
              </p:ext>
            </p:extLst>
          </p:nvPr>
        </p:nvGraphicFramePr>
        <p:xfrm>
          <a:off x="2248783" y="1832792"/>
          <a:ext cx="7670644" cy="599334"/>
        </p:xfrm>
        <a:graphic>
          <a:graphicData uri="http://schemas.openxmlformats.org/presentationml/2006/ole">
            <mc:AlternateContent xmlns:mc="http://schemas.openxmlformats.org/markup-compatibility/2006">
              <mc:Choice xmlns:v="urn:schemas-microsoft-com:vml" Requires="v">
                <p:oleObj spid="_x0000_s192576" name="公式" r:id="rId4" imgW="3238200" imgH="253800" progId="Equation.3">
                  <p:embed/>
                </p:oleObj>
              </mc:Choice>
              <mc:Fallback>
                <p:oleObj name="公式" r:id="rId4" imgW="323820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8783" y="1832792"/>
                        <a:ext cx="7670644" cy="599334"/>
                      </a:xfrm>
                      <a:prstGeom prst="rect">
                        <a:avLst/>
                      </a:prstGeom>
                      <a:noFill/>
                    </p:spPr>
                  </p:pic>
                </p:oleObj>
              </mc:Fallback>
            </mc:AlternateContent>
          </a:graphicData>
        </a:graphic>
      </p:graphicFrame>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2854959" cy="732155"/>
          </a:xfrm>
        </p:spPr>
        <p:txBody>
          <a:bodyPr>
            <a:normAutofit fontScale="90000"/>
          </a:bodyPr>
          <a:lstStyle/>
          <a:p>
            <a:r>
              <a:rPr lang="zh-CN" altLang="en-US" dirty="0">
                <a:effectLst>
                  <a:outerShdw blurRad="38100" dist="38100" dir="2700000" algn="tl">
                    <a:srgbClr val="000000">
                      <a:alpha val="43137"/>
                    </a:srgbClr>
                  </a:outerShdw>
                </a:effectLst>
              </a:rPr>
              <a:t>无关</a:t>
            </a:r>
            <a:r>
              <a:rPr lang="zh-CN" altLang="en-US" dirty="0" smtClean="0">
                <a:effectLst>
                  <a:outerShdw blurRad="38100" dist="38100" dir="2700000" algn="tl">
                    <a:srgbClr val="000000">
                      <a:alpha val="43137"/>
                    </a:srgbClr>
                  </a:outerShdw>
                </a:effectLst>
              </a:rPr>
              <a:t>项的处理</a:t>
            </a:r>
            <a:endParaRPr lang="zh-CN" altLang="en-US" dirty="0">
              <a:effectLst>
                <a:outerShdw blurRad="38100" dist="38100" dir="2700000" algn="tl">
                  <a:srgbClr val="000000">
                    <a:alpha val="43137"/>
                  </a:srgbClr>
                </a:outerShdw>
              </a:effectLst>
            </a:endParaRPr>
          </a:p>
        </p:txBody>
      </p:sp>
      <p:sp>
        <p:nvSpPr>
          <p:cNvPr id="9" name="矩形 8"/>
          <p:cNvSpPr/>
          <p:nvPr/>
        </p:nvSpPr>
        <p:spPr>
          <a:xfrm>
            <a:off x="526821" y="2614240"/>
            <a:ext cx="4625282" cy="1754326"/>
          </a:xfrm>
          <a:prstGeom prst="rect">
            <a:avLst/>
          </a:prstGeom>
        </p:spPr>
        <p:txBody>
          <a:bodyPr wrap="square">
            <a:spAutoFit/>
          </a:bodyPr>
          <a:lstStyle/>
          <a:p>
            <a:pPr marL="342900" lvl="0" indent="-342900" defTabSz="540000">
              <a:lnSpc>
                <a:spcPct val="150000"/>
              </a:lnSpc>
              <a:buClr>
                <a:srgbClr val="235EB8"/>
              </a:buClr>
              <a:buSzPct val="85000"/>
              <a:buFont typeface="Wingdings" panose="05000000000000000000" pitchFamily="2" charset="2"/>
              <a:buChar char="n"/>
            </a:pPr>
            <a:r>
              <a:rPr lang="zh-CN" altLang="en-US" sz="2400" b="1" dirty="0" smtClean="0">
                <a:solidFill>
                  <a:prstClr val="black"/>
                </a:solidFill>
                <a:latin typeface="微软雅黑" panose="020B0503020204020204" pitchFamily="34" charset="-122"/>
                <a:ea typeface="微软雅黑" panose="020B0503020204020204" pitchFamily="34" charset="-122"/>
              </a:rPr>
              <a:t>（</a:t>
            </a:r>
            <a:r>
              <a:rPr lang="en-US" altLang="zh-CN" sz="2400" b="1" dirty="0" smtClean="0">
                <a:solidFill>
                  <a:prstClr val="black"/>
                </a:solidFill>
                <a:latin typeface="微软雅黑" panose="020B0503020204020204" pitchFamily="34" charset="-122"/>
                <a:ea typeface="微软雅黑" panose="020B0503020204020204" pitchFamily="34" charset="-122"/>
              </a:rPr>
              <a:t>2</a:t>
            </a:r>
            <a:r>
              <a:rPr lang="zh-CN" altLang="en-US"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求最</a:t>
            </a:r>
            <a:r>
              <a:rPr lang="zh-CN" altLang="en-US" sz="2400" b="1" dirty="0" smtClean="0">
                <a:solidFill>
                  <a:prstClr val="black"/>
                </a:solidFill>
                <a:latin typeface="微软雅黑" panose="020B0503020204020204" pitchFamily="34" charset="-122"/>
                <a:ea typeface="微软雅黑" panose="020B0503020204020204" pitchFamily="34" charset="-122"/>
              </a:rPr>
              <a:t>简或</a:t>
            </a:r>
            <a:r>
              <a:rPr lang="zh-CN" altLang="en-US" sz="2400" b="1" dirty="0">
                <a:solidFill>
                  <a:prstClr val="black"/>
                </a:solidFill>
                <a:latin typeface="微软雅黑" panose="020B0503020204020204" pitchFamily="34" charset="-122"/>
                <a:ea typeface="微软雅黑" panose="020B0503020204020204" pitchFamily="34" charset="-122"/>
              </a:rPr>
              <a:t>与</a:t>
            </a:r>
            <a:r>
              <a:rPr lang="zh-CN" altLang="en-US" sz="2400" b="1" dirty="0" smtClean="0">
                <a:solidFill>
                  <a:prstClr val="black"/>
                </a:solidFill>
                <a:latin typeface="微软雅黑" panose="020B0503020204020204" pitchFamily="34" charset="-122"/>
                <a:ea typeface="微软雅黑" panose="020B0503020204020204" pitchFamily="34" charset="-122"/>
              </a:rPr>
              <a:t>表达式</a:t>
            </a:r>
            <a:endParaRPr lang="zh-CN" altLang="en-US" sz="2400" b="1" dirty="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①圈</a:t>
            </a:r>
            <a:r>
              <a:rPr lang="en-US" altLang="zh-CN" sz="2400" b="1" dirty="0" smtClean="0">
                <a:solidFill>
                  <a:srgbClr val="0000FF"/>
                </a:solidFill>
                <a:latin typeface="微软雅黑" panose="020B0503020204020204" pitchFamily="34" charset="-122"/>
                <a:ea typeface="微软雅黑" panose="020B0503020204020204" pitchFamily="34" charset="-122"/>
              </a:rPr>
              <a:t>0</a:t>
            </a:r>
            <a:r>
              <a:rPr lang="zh-CN" altLang="en-US" sz="2400" b="1" dirty="0" smtClean="0">
                <a:solidFill>
                  <a:srgbClr val="0000FF"/>
                </a:solidFill>
                <a:latin typeface="微软雅黑" panose="020B0503020204020204" pitchFamily="34" charset="-122"/>
                <a:ea typeface="微软雅黑" panose="020B0503020204020204" pitchFamily="34" charset="-122"/>
              </a:rPr>
              <a:t>和</a:t>
            </a:r>
            <a:r>
              <a:rPr lang="en-US" altLang="zh-CN" sz="2400" b="1" dirty="0" smtClean="0">
                <a:solidFill>
                  <a:srgbClr val="0000FF"/>
                </a:solidFill>
                <a:latin typeface="微软雅黑" panose="020B0503020204020204" pitchFamily="34" charset="-122"/>
                <a:ea typeface="微软雅黑" panose="020B0503020204020204" pitchFamily="34" charset="-122"/>
              </a:rPr>
              <a:t>d</a:t>
            </a:r>
            <a:r>
              <a:rPr lang="zh-CN" altLang="en-US" sz="2400" b="1" dirty="0" smtClean="0">
                <a:solidFill>
                  <a:srgbClr val="0000FF"/>
                </a:solidFill>
                <a:latin typeface="微软雅黑" panose="020B0503020204020204" pitchFamily="34" charset="-122"/>
                <a:ea typeface="微软雅黑" panose="020B0503020204020204" pitchFamily="34" charset="-122"/>
              </a:rPr>
              <a:t>；</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②写出最简或</a:t>
            </a:r>
            <a:r>
              <a:rPr lang="zh-CN" altLang="en-US" sz="2400" b="1" dirty="0">
                <a:solidFill>
                  <a:srgbClr val="0000FF"/>
                </a:solidFill>
                <a:latin typeface="微软雅黑" panose="020B0503020204020204" pitchFamily="34" charset="-122"/>
                <a:ea typeface="微软雅黑" panose="020B0503020204020204" pitchFamily="34" charset="-122"/>
              </a:rPr>
              <a:t>与</a:t>
            </a:r>
            <a:r>
              <a:rPr lang="zh-CN" altLang="en-US" sz="2400" b="1" dirty="0" smtClean="0">
                <a:solidFill>
                  <a:srgbClr val="0000FF"/>
                </a:solidFill>
                <a:latin typeface="微软雅黑" panose="020B0503020204020204" pitchFamily="34" charset="-122"/>
                <a:ea typeface="微软雅黑" panose="020B0503020204020204" pitchFamily="34" charset="-122"/>
              </a:rPr>
              <a:t>式；</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3850287205"/>
              </p:ext>
            </p:extLst>
          </p:nvPr>
        </p:nvGraphicFramePr>
        <p:xfrm>
          <a:off x="4901542" y="5583385"/>
          <a:ext cx="6234026" cy="646071"/>
        </p:xfrm>
        <a:graphic>
          <a:graphicData uri="http://schemas.openxmlformats.org/presentationml/2006/ole">
            <mc:AlternateContent xmlns:mc="http://schemas.openxmlformats.org/markup-compatibility/2006">
              <mc:Choice xmlns:v="urn:schemas-microsoft-com:vml" Requires="v">
                <p:oleObj spid="_x0000_s192577" name="公式" r:id="rId6" imgW="2286000" imgH="241200" progId="Equation.3">
                  <p:embed/>
                </p:oleObj>
              </mc:Choice>
              <mc:Fallback>
                <p:oleObj name="公式" r:id="rId6" imgW="2286000" imgH="241200" progId="Equation.3">
                  <p:embed/>
                  <p:pic>
                    <p:nvPicPr>
                      <p:cNvPr id="0" name="对象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1542" y="5583385"/>
                        <a:ext cx="6234026" cy="646071"/>
                      </a:xfrm>
                      <a:prstGeom prst="rect">
                        <a:avLst/>
                      </a:prstGeom>
                      <a:solidFill>
                        <a:schemeClr val="accent6">
                          <a:lumMod val="40000"/>
                          <a:lumOff val="60000"/>
                        </a:schemeClr>
                      </a:solidFill>
                      <a:ln>
                        <a:noFill/>
                      </a:ln>
                    </p:spPr>
                  </p:pic>
                </p:oleObj>
              </mc:Fallback>
            </mc:AlternateContent>
          </a:graphicData>
        </a:graphic>
      </p:graphicFrame>
      <p:pic>
        <p:nvPicPr>
          <p:cNvPr id="26" name="图片 25">
            <a:hlinkClick r:id="rId8" action="ppaction://hlinksldjump"/>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2921936" y="6148020"/>
            <a:ext cx="452586" cy="452586"/>
          </a:xfrm>
          <a:prstGeom prst="rect">
            <a:avLst/>
          </a:prstGeom>
          <a:solidFill>
            <a:srgbClr val="3859CD"/>
          </a:solidFill>
          <a:effectLst>
            <a:glow rad="63500">
              <a:schemeClr val="accent1">
                <a:satMod val="175000"/>
                <a:alpha val="40000"/>
              </a:schemeClr>
            </a:glow>
            <a:softEdge rad="31750"/>
          </a:effectLst>
        </p:spPr>
      </p:pic>
      <p:sp>
        <p:nvSpPr>
          <p:cNvPr id="2" name="Rectangle 5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p:cNvGraphicFramePr>
          <p:nvPr>
            <p:extLst>
              <p:ext uri="{D42A27DB-BD31-4B8C-83A1-F6EECF244321}">
                <p14:modId xmlns:p14="http://schemas.microsoft.com/office/powerpoint/2010/main" val="154504741"/>
              </p:ext>
            </p:extLst>
          </p:nvPr>
        </p:nvGraphicFramePr>
        <p:xfrm>
          <a:off x="6331226" y="2544416"/>
          <a:ext cx="2882348" cy="2941983"/>
        </p:xfrm>
        <a:graphic>
          <a:graphicData uri="http://schemas.openxmlformats.org/presentationml/2006/ole">
            <mc:AlternateContent xmlns:mc="http://schemas.openxmlformats.org/markup-compatibility/2006">
              <mc:Choice xmlns:v="urn:schemas-microsoft-com:vml" Requires="v">
                <p:oleObj spid="_x0000_s192578" name="Visio" r:id="rId10" imgW="1334588" imgH="1306479" progId="Visio.Drawing.11">
                  <p:embed/>
                </p:oleObj>
              </mc:Choice>
              <mc:Fallback>
                <p:oleObj name="Visio" r:id="rId10" imgW="1334588" imgH="1306479" progId="Visio.Drawing.11">
                  <p:embed/>
                  <p:pic>
                    <p:nvPicPr>
                      <p:cNvPr id="0" name="Object 5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31226" y="2544416"/>
                        <a:ext cx="2882348" cy="2941983"/>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132449472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143</a:t>
            </a:fld>
            <a:endParaRPr lang="zh-CN" altLang="en-US"/>
          </a:p>
        </p:txBody>
      </p:sp>
      <p:sp>
        <p:nvSpPr>
          <p:cNvPr id="53" name="文本框 52"/>
          <p:cNvSpPr txBox="1"/>
          <p:nvPr/>
        </p:nvSpPr>
        <p:spPr>
          <a:xfrm>
            <a:off x="585019" y="1116979"/>
            <a:ext cx="11021962" cy="4524315"/>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多输出</a:t>
            </a:r>
            <a:r>
              <a:rPr lang="zh-CN" altLang="en-US" sz="2400" b="1" dirty="0">
                <a:solidFill>
                  <a:srgbClr val="FF0000"/>
                </a:solidFill>
                <a:latin typeface="微软雅黑" panose="020B0503020204020204" pitchFamily="34" charset="-122"/>
                <a:ea typeface="微软雅黑" panose="020B0503020204020204" pitchFamily="34" charset="-122"/>
              </a:rPr>
              <a:t>逻辑函数：</a:t>
            </a:r>
            <a:r>
              <a:rPr lang="zh-CN" altLang="en-US" sz="2400" b="1" dirty="0">
                <a:latin typeface="微软雅黑" panose="020B0503020204020204" pitchFamily="34" charset="-122"/>
                <a:ea typeface="微软雅黑" panose="020B0503020204020204" pitchFamily="34" charset="-122"/>
              </a:rPr>
              <a:t>电路中含有多个逻辑函数，每个逻辑函数对应一个输出</a:t>
            </a:r>
            <a:r>
              <a:rPr lang="zh-CN" altLang="en-US" sz="2400" b="1" dirty="0" smtClean="0">
                <a:latin typeface="微软雅黑" panose="020B0503020204020204" pitchFamily="34" charset="-122"/>
                <a:ea typeface="微软雅黑" panose="020B0503020204020204" pitchFamily="34" charset="-122"/>
              </a:rPr>
              <a:t>，多</a:t>
            </a:r>
            <a:r>
              <a:rPr lang="zh-CN" altLang="en-US" sz="2400" b="1" dirty="0">
                <a:latin typeface="微软雅黑" panose="020B0503020204020204" pitchFamily="34" charset="-122"/>
                <a:ea typeface="微软雅黑" panose="020B0503020204020204" pitchFamily="34" charset="-122"/>
              </a:rPr>
              <a:t>个逻辑函数的输入变量是相同的</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需要解决的问题：</a:t>
            </a:r>
            <a:r>
              <a:rPr lang="zh-CN" altLang="en-US" sz="2400" b="1" dirty="0" smtClean="0">
                <a:solidFill>
                  <a:srgbClr val="FF0000"/>
                </a:solidFill>
                <a:latin typeface="微软雅黑" panose="020B0503020204020204" pitchFamily="34" charset="-122"/>
                <a:ea typeface="微软雅黑" panose="020B0503020204020204" pitchFamily="34" charset="-122"/>
              </a:rPr>
              <a:t>所有输出的逻辑函数，总体最简</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衡量标准：</a:t>
            </a:r>
            <a:r>
              <a:rPr lang="zh-CN" altLang="en-US" sz="2400" b="1" dirty="0" smtClean="0">
                <a:latin typeface="微软雅黑" panose="020B0503020204020204" pitchFamily="34" charset="-122"/>
                <a:ea typeface="微软雅黑" panose="020B0503020204020204" pitchFamily="34" charset="-122"/>
              </a:rPr>
              <a:t>所有</a:t>
            </a:r>
            <a:r>
              <a:rPr lang="zh-CN" altLang="en-US" sz="2400" b="1" dirty="0">
                <a:latin typeface="微软雅黑" panose="020B0503020204020204" pitchFamily="34" charset="-122"/>
                <a:ea typeface="微软雅黑" panose="020B0503020204020204" pitchFamily="34" charset="-122"/>
              </a:rPr>
              <a:t>逻辑表达式中包含的</a:t>
            </a:r>
            <a:r>
              <a:rPr lang="zh-CN" altLang="en-US" sz="2400" b="1" dirty="0">
                <a:solidFill>
                  <a:srgbClr val="FF0000"/>
                </a:solidFill>
                <a:latin typeface="微软雅黑" panose="020B0503020204020204" pitchFamily="34" charset="-122"/>
                <a:ea typeface="微软雅黑" panose="020B0503020204020204" pitchFamily="34" charset="-122"/>
              </a:rPr>
              <a:t>“与”项总数最少，且各“与”项中变量总数最少</a:t>
            </a:r>
            <a:r>
              <a:rPr lang="zh-CN" altLang="en-US" sz="2400" b="1" dirty="0">
                <a:latin typeface="微软雅黑" panose="020B0503020204020204" pitchFamily="34" charset="-122"/>
                <a:ea typeface="微软雅黑" panose="020B0503020204020204" pitchFamily="34" charset="-122"/>
              </a:rPr>
              <a:t>。</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优点：</a:t>
            </a:r>
            <a:r>
              <a:rPr lang="zh-CN" altLang="en-US" sz="2400" b="1" dirty="0" smtClean="0">
                <a:latin typeface="微软雅黑" panose="020B0503020204020204" pitchFamily="34" charset="-122"/>
                <a:ea typeface="微软雅黑" panose="020B0503020204020204" pitchFamily="34" charset="-122"/>
              </a:rPr>
              <a:t>节约</a:t>
            </a:r>
            <a:r>
              <a:rPr lang="zh-CN" altLang="en-US" sz="2400" b="1" dirty="0">
                <a:latin typeface="微软雅黑" panose="020B0503020204020204" pitchFamily="34" charset="-122"/>
                <a:ea typeface="微软雅黑" panose="020B0503020204020204" pitchFamily="34" charset="-122"/>
              </a:rPr>
              <a:t>器件，得到最简的电路</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化简要求：</a:t>
            </a:r>
            <a:r>
              <a:rPr lang="zh-CN" altLang="en-US" sz="2400" b="1" dirty="0" smtClean="0">
                <a:latin typeface="微软雅黑" panose="020B0503020204020204" pitchFamily="34" charset="-122"/>
                <a:ea typeface="微软雅黑" panose="020B0503020204020204" pitchFamily="34" charset="-122"/>
              </a:rPr>
              <a:t>不能</a:t>
            </a:r>
            <a:r>
              <a:rPr lang="zh-CN" altLang="en-US" sz="2400" b="1" dirty="0">
                <a:latin typeface="微软雅黑" panose="020B0503020204020204" pitchFamily="34" charset="-122"/>
                <a:ea typeface="微软雅黑" panose="020B0503020204020204" pitchFamily="34" charset="-122"/>
              </a:rPr>
              <a:t>孤立化简，</a:t>
            </a:r>
            <a:r>
              <a:rPr lang="zh-CN" altLang="en-US" sz="2400" b="1" dirty="0">
                <a:solidFill>
                  <a:srgbClr val="FF0000"/>
                </a:solidFill>
                <a:latin typeface="微软雅黑" panose="020B0503020204020204" pitchFamily="34" charset="-122"/>
                <a:ea typeface="微软雅黑" panose="020B0503020204020204" pitchFamily="34" charset="-122"/>
              </a:rPr>
              <a:t>要</a:t>
            </a:r>
            <a:r>
              <a:rPr lang="zh-CN" altLang="en-US" sz="2400" b="1" dirty="0" smtClean="0">
                <a:solidFill>
                  <a:srgbClr val="FF0000"/>
                </a:solidFill>
                <a:latin typeface="微软雅黑" panose="020B0503020204020204" pitchFamily="34" charset="-122"/>
                <a:ea typeface="微软雅黑" panose="020B0503020204020204" pitchFamily="34" charset="-122"/>
              </a:rPr>
              <a:t>把所有函数</a:t>
            </a:r>
            <a:r>
              <a:rPr lang="zh-CN" altLang="en-US" sz="2400" b="1" dirty="0">
                <a:solidFill>
                  <a:srgbClr val="FF0000"/>
                </a:solidFill>
                <a:latin typeface="微软雅黑" panose="020B0503020204020204" pitchFamily="34" charset="-122"/>
                <a:ea typeface="微软雅黑" panose="020B0503020204020204" pitchFamily="34" charset="-122"/>
              </a:rPr>
              <a:t>看成一个整体</a:t>
            </a:r>
            <a:r>
              <a:rPr lang="zh-CN" altLang="en-US" sz="2400" b="1" dirty="0">
                <a:latin typeface="微软雅黑" panose="020B0503020204020204" pitchFamily="34" charset="-122"/>
                <a:ea typeface="微软雅黑" panose="020B0503020204020204" pitchFamily="34" charset="-122"/>
              </a:rPr>
              <a:t>，从电路最简的角度来并行化简</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4713256" cy="732155"/>
          </a:xfrm>
        </p:spPr>
        <p:txBody>
          <a:bodyPr>
            <a:normAutofit fontScale="90000"/>
          </a:bodyPr>
          <a:lstStyle/>
          <a:p>
            <a:r>
              <a:rPr lang="zh-CN" altLang="en-US" dirty="0" smtClean="0">
                <a:effectLst>
                  <a:outerShdw blurRad="38100" dist="38100" dir="2700000" algn="tl">
                    <a:srgbClr val="000000">
                      <a:alpha val="43137"/>
                    </a:srgbClr>
                  </a:outerShdw>
                </a:effectLst>
              </a:rPr>
              <a:t>多输出逻辑函数的化简</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3568420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144</a:t>
            </a:fld>
            <a:endParaRPr lang="zh-CN" altLang="en-US"/>
          </a:p>
        </p:txBody>
      </p:sp>
      <p:sp>
        <p:nvSpPr>
          <p:cNvPr id="53" name="文本框 52"/>
          <p:cNvSpPr txBox="1"/>
          <p:nvPr/>
        </p:nvSpPr>
        <p:spPr>
          <a:xfrm>
            <a:off x="550605" y="1105559"/>
            <a:ext cx="7907595" cy="1200329"/>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2.33</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针对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2.2】</a:t>
            </a:r>
            <a:r>
              <a:rPr lang="zh-CN" altLang="en-US" sz="2400" b="1" dirty="0">
                <a:latin typeface="微软雅黑" panose="020B0503020204020204" pitchFamily="34" charset="-122"/>
                <a:ea typeface="微软雅黑" panose="020B0503020204020204" pitchFamily="34" charset="-122"/>
              </a:rPr>
              <a:t>中所得的真值表</a:t>
            </a:r>
            <a:r>
              <a:rPr lang="en-US" altLang="zh-CN" sz="2400" b="1" dirty="0">
                <a:latin typeface="微软雅黑" panose="020B0503020204020204" pitchFamily="34" charset="-122"/>
                <a:ea typeface="微软雅黑" panose="020B0503020204020204" pitchFamily="34" charset="-122"/>
              </a:rPr>
              <a:t>2.2</a:t>
            </a:r>
            <a:r>
              <a:rPr lang="zh-CN" altLang="en-US" sz="2400" b="1" dirty="0">
                <a:latin typeface="微软雅黑" panose="020B0503020204020204" pitchFamily="34" charset="-122"/>
                <a:ea typeface="微软雅黑" panose="020B0503020204020204" pitchFamily="34" charset="-122"/>
              </a:rPr>
              <a:t>，请设计</a:t>
            </a:r>
            <a:r>
              <a:rPr lang="zh-CN" altLang="en-US" sz="2400" b="1" dirty="0" smtClean="0">
                <a:latin typeface="微软雅黑" panose="020B0503020204020204" pitchFamily="34" charset="-122"/>
                <a:ea typeface="微软雅黑" panose="020B0503020204020204" pitchFamily="34" charset="-122"/>
              </a:rPr>
              <a:t>输出变量</a:t>
            </a:r>
            <a:r>
              <a:rPr lang="en-US" altLang="zh-CN" sz="2400" b="1" dirty="0" smtClean="0">
                <a:latin typeface="微软雅黑" panose="020B0503020204020204" pitchFamily="34" charset="-122"/>
                <a:ea typeface="微软雅黑" panose="020B0503020204020204" pitchFamily="34" charset="-122"/>
              </a:rPr>
              <a:t>G</a:t>
            </a:r>
            <a:r>
              <a:rPr lang="zh-CN" altLang="en-US" sz="2400" b="1" dirty="0" smtClean="0">
                <a:latin typeface="微软雅黑" panose="020B0503020204020204" pitchFamily="34" charset="-122"/>
                <a:ea typeface="微软雅黑" panose="020B0503020204020204" pitchFamily="34" charset="-122"/>
              </a:rPr>
              <a:t> 和</a:t>
            </a:r>
            <a:r>
              <a:rPr lang="en-US" altLang="zh-CN" sz="2400" b="1" dirty="0" smtClean="0">
                <a:latin typeface="微软雅黑" panose="020B0503020204020204" pitchFamily="34" charset="-122"/>
                <a:ea typeface="微软雅黑" panose="020B0503020204020204" pitchFamily="34" charset="-122"/>
              </a:rPr>
              <a:t>R</a:t>
            </a: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的电路，要求用最少的逻辑门</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4" name="平行四边形 23"/>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标题 2"/>
          <p:cNvSpPr>
            <a:spLocks noGrp="1"/>
          </p:cNvSpPr>
          <p:nvPr>
            <p:ph type="title"/>
          </p:nvPr>
        </p:nvSpPr>
        <p:spPr>
          <a:xfrm>
            <a:off x="2321725" y="97943"/>
            <a:ext cx="4713256" cy="732155"/>
          </a:xfrm>
        </p:spPr>
        <p:txBody>
          <a:bodyPr>
            <a:normAutofit fontScale="90000"/>
          </a:bodyPr>
          <a:lstStyle/>
          <a:p>
            <a:r>
              <a:rPr lang="zh-CN" altLang="en-US" dirty="0" smtClean="0">
                <a:effectLst>
                  <a:outerShdw blurRad="38100" dist="38100" dir="2700000" algn="tl">
                    <a:srgbClr val="000000">
                      <a:alpha val="43137"/>
                    </a:srgbClr>
                  </a:outerShdw>
                </a:effectLst>
              </a:rPr>
              <a:t>多输出逻辑函数的化简</a:t>
            </a:r>
            <a:endParaRPr lang="zh-CN" altLang="en-US" dirty="0">
              <a:effectLst>
                <a:outerShdw blurRad="38100" dist="38100" dir="2700000" algn="tl">
                  <a:srgbClr val="000000">
                    <a:alpha val="43137"/>
                  </a:srgbClr>
                </a:outerShdw>
              </a:effectLst>
            </a:endParaRPr>
          </a:p>
        </p:txBody>
      </p:sp>
      <p:sp>
        <p:nvSpPr>
          <p:cNvPr id="22" name="文本框 52"/>
          <p:cNvSpPr txBox="1"/>
          <p:nvPr/>
        </p:nvSpPr>
        <p:spPr>
          <a:xfrm>
            <a:off x="589933" y="2327970"/>
            <a:ext cx="4778480" cy="1200329"/>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①画出卡诺图，并画圈：</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②对</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无法化简，更换表达式</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graphicFrame>
        <p:nvGraphicFramePr>
          <p:cNvPr id="23" name="表格 22"/>
          <p:cNvGraphicFramePr>
            <a:graphicFrameLocks noGrp="1"/>
          </p:cNvGraphicFramePr>
          <p:nvPr>
            <p:extLst>
              <p:ext uri="{D42A27DB-BD31-4B8C-83A1-F6EECF244321}">
                <p14:modId xmlns:p14="http://schemas.microsoft.com/office/powerpoint/2010/main" val="1464295919"/>
              </p:ext>
            </p:extLst>
          </p:nvPr>
        </p:nvGraphicFramePr>
        <p:xfrm>
          <a:off x="8539722" y="1056398"/>
          <a:ext cx="3544125" cy="2743200"/>
        </p:xfrm>
        <a:graphic>
          <a:graphicData uri="http://schemas.openxmlformats.org/drawingml/2006/table">
            <a:tbl>
              <a:tblPr firstRow="1" firstCol="1" bandRow="1">
                <a:tableStyleId>{B301B821-A1FF-4177-AEE7-76D212191A09}</a:tableStyleId>
              </a:tblPr>
              <a:tblGrid>
                <a:gridCol w="708457">
                  <a:extLst>
                    <a:ext uri="{9D8B030D-6E8A-4147-A177-3AD203B41FA5}">
                      <a16:colId xmlns="" xmlns:a16="http://schemas.microsoft.com/office/drawing/2014/main" val="199523196"/>
                    </a:ext>
                  </a:extLst>
                </a:gridCol>
                <a:gridCol w="708457">
                  <a:extLst>
                    <a:ext uri="{9D8B030D-6E8A-4147-A177-3AD203B41FA5}">
                      <a16:colId xmlns="" xmlns:a16="http://schemas.microsoft.com/office/drawing/2014/main" val="1819335229"/>
                    </a:ext>
                  </a:extLst>
                </a:gridCol>
                <a:gridCol w="708457">
                  <a:extLst>
                    <a:ext uri="{9D8B030D-6E8A-4147-A177-3AD203B41FA5}">
                      <a16:colId xmlns="" xmlns:a16="http://schemas.microsoft.com/office/drawing/2014/main" val="874609522"/>
                    </a:ext>
                  </a:extLst>
                </a:gridCol>
                <a:gridCol w="709377">
                  <a:extLst>
                    <a:ext uri="{9D8B030D-6E8A-4147-A177-3AD203B41FA5}">
                      <a16:colId xmlns="" xmlns:a16="http://schemas.microsoft.com/office/drawing/2014/main" val="1522571597"/>
                    </a:ext>
                  </a:extLst>
                </a:gridCol>
                <a:gridCol w="709377">
                  <a:extLst>
                    <a:ext uri="{9D8B030D-6E8A-4147-A177-3AD203B41FA5}">
                      <a16:colId xmlns="" xmlns:a16="http://schemas.microsoft.com/office/drawing/2014/main" val="854464208"/>
                    </a:ext>
                  </a:extLst>
                </a:gridCol>
              </a:tblGrid>
              <a:tr h="303708">
                <a:tc>
                  <a:txBody>
                    <a:bodyPr/>
                    <a:lstStyle/>
                    <a:p>
                      <a:pPr algn="ctr"/>
                      <a:r>
                        <a:rPr lang="en-US" sz="2000" b="1" dirty="0" smtClean="0">
                          <a:effectLst/>
                          <a:latin typeface="Times New Roman" panose="02020603050405020304" pitchFamily="18" charset="0"/>
                          <a:cs typeface="Times New Roman" panose="02020603050405020304" pitchFamily="18" charset="0"/>
                        </a:rPr>
                        <a:t>A</a:t>
                      </a:r>
                      <a:endParaRPr lang="en-US"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smtClean="0">
                          <a:effectLst/>
                          <a:latin typeface="Times New Roman" panose="02020603050405020304" pitchFamily="18" charset="0"/>
                          <a:cs typeface="Times New Roman" panose="02020603050405020304" pitchFamily="18" charset="0"/>
                        </a:rPr>
                        <a:t>B</a:t>
                      </a:r>
                      <a:endParaRPr lang="en-US"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smtClean="0">
                          <a:effectLst/>
                          <a:latin typeface="Times New Roman" panose="02020603050405020304" pitchFamily="18" charset="0"/>
                          <a:cs typeface="Times New Roman" panose="02020603050405020304" pitchFamily="18" charset="0"/>
                        </a:rPr>
                        <a:t>C</a:t>
                      </a:r>
                      <a:endParaRPr lang="en-US"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altLang="zh-CN" sz="2000" b="1" dirty="0" smtClean="0">
                          <a:effectLst/>
                          <a:latin typeface="Times New Roman" panose="02020603050405020304" pitchFamily="18" charset="0"/>
                          <a:cs typeface="Times New Roman" panose="02020603050405020304" pitchFamily="18" charset="0"/>
                        </a:rPr>
                        <a:t>G</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altLang="zh-CN" sz="2000" b="1" dirty="0" smtClean="0">
                          <a:effectLst/>
                          <a:latin typeface="Times New Roman" panose="02020603050405020304" pitchFamily="18" charset="0"/>
                          <a:cs typeface="Times New Roman" panose="02020603050405020304" pitchFamily="18" charset="0"/>
                        </a:rPr>
                        <a:t>R</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tc>
                <a:extLst>
                  <a:ext uri="{0D108BD9-81ED-4DB2-BD59-A6C34878D82A}">
                    <a16:rowId xmlns="" xmlns:a16="http://schemas.microsoft.com/office/drawing/2014/main" val="136864586"/>
                  </a:ext>
                </a:extLst>
              </a:tr>
              <a:tr h="303708">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a:effectLst/>
                          <a:latin typeface="Times New Roman" panose="02020603050405020304" pitchFamily="18" charset="0"/>
                          <a:cs typeface="Times New Roman" panose="02020603050405020304" pitchFamily="18" charset="0"/>
                        </a:rPr>
                        <a:t>0</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000" b="1">
                          <a:effectLst/>
                          <a:latin typeface="Times New Roman" panose="02020603050405020304" pitchFamily="18" charset="0"/>
                          <a:cs typeface="Times New Roman" panose="02020603050405020304" pitchFamily="18" charset="0"/>
                        </a:rPr>
                        <a:t>0</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271203590"/>
                  </a:ext>
                </a:extLst>
              </a:tr>
              <a:tr h="303708">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a:effectLst/>
                          <a:latin typeface="Times New Roman" panose="02020603050405020304" pitchFamily="18" charset="0"/>
                          <a:cs typeface="Times New Roman" panose="02020603050405020304" pitchFamily="18" charset="0"/>
                        </a:rPr>
                        <a:t>1</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000" b="1" dirty="0">
                          <a:effectLst/>
                          <a:latin typeface="Times New Roman" panose="02020603050405020304" pitchFamily="18" charset="0"/>
                          <a:cs typeface="Times New Roman" panose="02020603050405020304" pitchFamily="18" charset="0"/>
                        </a:rPr>
                        <a:t>1</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000" b="1">
                          <a:effectLst/>
                          <a:latin typeface="Times New Roman" panose="02020603050405020304" pitchFamily="18" charset="0"/>
                          <a:cs typeface="Times New Roman" panose="02020603050405020304" pitchFamily="18" charset="0"/>
                        </a:rPr>
                        <a:t>0</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1221843261"/>
                  </a:ext>
                </a:extLst>
              </a:tr>
              <a:tr h="303708">
                <a:tc>
                  <a:txBody>
                    <a:bodyPr/>
                    <a:lstStyle/>
                    <a:p>
                      <a:pPr algn="ctr"/>
                      <a:r>
                        <a:rPr lang="en-US" sz="2000" b="1">
                          <a:effectLst/>
                          <a:latin typeface="Times New Roman" panose="02020603050405020304" pitchFamily="18" charset="0"/>
                          <a:cs typeface="Times New Roman" panose="02020603050405020304" pitchFamily="18" charset="0"/>
                        </a:rPr>
                        <a:t>0</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a:effectLst/>
                          <a:latin typeface="Times New Roman" panose="02020603050405020304" pitchFamily="18" charset="0"/>
                          <a:cs typeface="Times New Roman" panose="02020603050405020304" pitchFamily="18" charset="0"/>
                        </a:rPr>
                        <a:t>1</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000" b="1" dirty="0">
                          <a:effectLst/>
                          <a:latin typeface="Times New Roman" panose="02020603050405020304" pitchFamily="18" charset="0"/>
                          <a:cs typeface="Times New Roman" panose="02020603050405020304" pitchFamily="18" charset="0"/>
                        </a:rPr>
                        <a:t>1</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000" b="1">
                          <a:effectLst/>
                          <a:latin typeface="Times New Roman" panose="02020603050405020304" pitchFamily="18" charset="0"/>
                          <a:cs typeface="Times New Roman" panose="02020603050405020304" pitchFamily="18" charset="0"/>
                        </a:rPr>
                        <a:t>0</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1197512886"/>
                  </a:ext>
                </a:extLst>
              </a:tr>
              <a:tr h="303708">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a:effectLst/>
                          <a:latin typeface="Times New Roman" panose="02020603050405020304" pitchFamily="18" charset="0"/>
                          <a:cs typeface="Times New Roman" panose="02020603050405020304" pitchFamily="18" charset="0"/>
                        </a:rPr>
                        <a:t>1</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a:effectLst/>
                          <a:latin typeface="Times New Roman" panose="02020603050405020304" pitchFamily="18" charset="0"/>
                          <a:cs typeface="Times New Roman" panose="02020603050405020304" pitchFamily="18" charset="0"/>
                        </a:rPr>
                        <a:t>1</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000" b="1">
                          <a:effectLst/>
                          <a:latin typeface="Times New Roman" panose="02020603050405020304" pitchFamily="18" charset="0"/>
                          <a:cs typeface="Times New Roman" panose="02020603050405020304" pitchFamily="18" charset="0"/>
                        </a:rPr>
                        <a:t>1</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1306478038"/>
                  </a:ext>
                </a:extLst>
              </a:tr>
              <a:tr h="303708">
                <a:tc>
                  <a:txBody>
                    <a:bodyPr/>
                    <a:lstStyle/>
                    <a:p>
                      <a:pPr algn="ctr"/>
                      <a:r>
                        <a:rPr lang="en-US" sz="2000" b="1">
                          <a:effectLst/>
                          <a:latin typeface="Times New Roman" panose="02020603050405020304" pitchFamily="18" charset="0"/>
                          <a:cs typeface="Times New Roman" panose="02020603050405020304" pitchFamily="18" charset="0"/>
                        </a:rPr>
                        <a:t>1</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000" b="1" dirty="0">
                          <a:effectLst/>
                          <a:latin typeface="Times New Roman" panose="02020603050405020304" pitchFamily="18" charset="0"/>
                          <a:cs typeface="Times New Roman" panose="02020603050405020304" pitchFamily="18" charset="0"/>
                        </a:rPr>
                        <a:t>1</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000" b="1">
                          <a:effectLst/>
                          <a:latin typeface="Times New Roman" panose="02020603050405020304" pitchFamily="18" charset="0"/>
                          <a:cs typeface="Times New Roman" panose="02020603050405020304" pitchFamily="18" charset="0"/>
                        </a:rPr>
                        <a:t>0</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638790175"/>
                  </a:ext>
                </a:extLst>
              </a:tr>
              <a:tr h="303708">
                <a:tc>
                  <a:txBody>
                    <a:bodyPr/>
                    <a:lstStyle/>
                    <a:p>
                      <a:pPr algn="ctr"/>
                      <a:r>
                        <a:rPr lang="en-US" sz="2000" b="1">
                          <a:effectLst/>
                          <a:latin typeface="Times New Roman" panose="02020603050405020304" pitchFamily="18" charset="0"/>
                          <a:cs typeface="Times New Roman" panose="02020603050405020304" pitchFamily="18" charset="0"/>
                        </a:rPr>
                        <a:t>1</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a:effectLst/>
                          <a:latin typeface="Times New Roman" panose="02020603050405020304" pitchFamily="18" charset="0"/>
                          <a:cs typeface="Times New Roman" panose="02020603050405020304" pitchFamily="18" charset="0"/>
                        </a:rPr>
                        <a:t>0</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a:effectLst/>
                          <a:latin typeface="Times New Roman" panose="02020603050405020304" pitchFamily="18" charset="0"/>
                          <a:cs typeface="Times New Roman" panose="02020603050405020304" pitchFamily="18" charset="0"/>
                        </a:rPr>
                        <a:t>1</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000" b="1" dirty="0">
                          <a:effectLst/>
                          <a:latin typeface="Times New Roman" panose="02020603050405020304" pitchFamily="18" charset="0"/>
                          <a:cs typeface="Times New Roman" panose="02020603050405020304" pitchFamily="18" charset="0"/>
                        </a:rPr>
                        <a:t>1</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2473225898"/>
                  </a:ext>
                </a:extLst>
              </a:tr>
              <a:tr h="303708">
                <a:tc>
                  <a:txBody>
                    <a:bodyPr/>
                    <a:lstStyle/>
                    <a:p>
                      <a:pPr algn="ctr"/>
                      <a:r>
                        <a:rPr lang="en-US" sz="2000" b="1">
                          <a:effectLst/>
                          <a:latin typeface="Times New Roman" panose="02020603050405020304" pitchFamily="18" charset="0"/>
                          <a:cs typeface="Times New Roman" panose="02020603050405020304" pitchFamily="18" charset="0"/>
                        </a:rPr>
                        <a:t>1</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a:effectLst/>
                          <a:latin typeface="Times New Roman" panose="02020603050405020304" pitchFamily="18" charset="0"/>
                          <a:cs typeface="Times New Roman" panose="02020603050405020304" pitchFamily="18" charset="0"/>
                        </a:rPr>
                        <a:t>1</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000" b="1" dirty="0">
                          <a:effectLst/>
                          <a:latin typeface="Times New Roman" panose="02020603050405020304" pitchFamily="18" charset="0"/>
                          <a:cs typeface="Times New Roman" panose="02020603050405020304" pitchFamily="18" charset="0"/>
                        </a:rPr>
                        <a:t>0</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000" b="1" dirty="0">
                          <a:effectLst/>
                          <a:latin typeface="Times New Roman" panose="02020603050405020304" pitchFamily="18" charset="0"/>
                          <a:cs typeface="Times New Roman" panose="02020603050405020304" pitchFamily="18" charset="0"/>
                        </a:rPr>
                        <a:t>1</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2881485124"/>
                  </a:ext>
                </a:extLst>
              </a:tr>
              <a:tr h="303708">
                <a:tc>
                  <a:txBody>
                    <a:bodyPr/>
                    <a:lstStyle/>
                    <a:p>
                      <a:pPr algn="ctr"/>
                      <a:r>
                        <a:rPr lang="en-US" sz="2000" b="1">
                          <a:effectLst/>
                          <a:latin typeface="Times New Roman" panose="02020603050405020304" pitchFamily="18" charset="0"/>
                          <a:cs typeface="Times New Roman" panose="02020603050405020304" pitchFamily="18" charset="0"/>
                        </a:rPr>
                        <a:t>1</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a:effectLst/>
                          <a:latin typeface="Times New Roman" panose="02020603050405020304" pitchFamily="18" charset="0"/>
                          <a:cs typeface="Times New Roman" panose="02020603050405020304" pitchFamily="18" charset="0"/>
                        </a:rPr>
                        <a:t>1</a:t>
                      </a:r>
                      <a:endParaRPr lang="zh-CN" sz="2000" b="1">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tc>
                  <a:txBody>
                    <a:bodyPr/>
                    <a:lstStyle/>
                    <a:p>
                      <a:pPr algn="ctr"/>
                      <a:r>
                        <a:rPr lang="en-US" sz="2000" b="1" dirty="0">
                          <a:effectLst/>
                          <a:latin typeface="Times New Roman" panose="02020603050405020304" pitchFamily="18" charset="0"/>
                          <a:cs typeface="Times New Roman" panose="02020603050405020304" pitchFamily="18" charset="0"/>
                        </a:rPr>
                        <a:t>1</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R w="19050" cap="flat" cmpd="sng" algn="ctr">
                      <a:solidFill>
                        <a:schemeClr val="tx1"/>
                      </a:solidFill>
                      <a:prstDash val="solid"/>
                      <a:round/>
                      <a:headEnd type="none" w="med" len="med"/>
                      <a:tailEnd type="none" w="med" len="med"/>
                    </a:lnR>
                  </a:tcPr>
                </a:tc>
                <a:tc>
                  <a:txBody>
                    <a:bodyPr/>
                    <a:lstStyle/>
                    <a:p>
                      <a:pPr algn="ctr"/>
                      <a:r>
                        <a:rPr lang="en-US" sz="2000" b="1" dirty="0">
                          <a:effectLst/>
                          <a:latin typeface="Times New Roman" panose="02020603050405020304" pitchFamily="18" charset="0"/>
                          <a:cs typeface="Times New Roman" panose="02020603050405020304" pitchFamily="18" charset="0"/>
                        </a:rPr>
                        <a:t>1</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lnL w="19050" cap="flat" cmpd="sng" algn="ctr">
                      <a:solidFill>
                        <a:schemeClr val="tx1"/>
                      </a:solidFill>
                      <a:prstDash val="solid"/>
                      <a:round/>
                      <a:headEnd type="none" w="med" len="med"/>
                      <a:tailEnd type="none" w="med" len="med"/>
                    </a:lnL>
                  </a:tcPr>
                </a:tc>
                <a:tc>
                  <a:txBody>
                    <a:bodyPr/>
                    <a:lstStyle/>
                    <a:p>
                      <a:pPr algn="ctr"/>
                      <a:r>
                        <a:rPr lang="en-US" sz="2000" b="1" dirty="0">
                          <a:effectLst/>
                          <a:latin typeface="Times New Roman" panose="02020603050405020304" pitchFamily="18" charset="0"/>
                          <a:cs typeface="Times New Roman" panose="02020603050405020304" pitchFamily="18" charset="0"/>
                        </a:rPr>
                        <a:t>1</a:t>
                      </a:r>
                      <a:endParaRPr 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3625" marR="133625" marT="0" marB="0" anchor="ctr"/>
                </a:tc>
                <a:extLst>
                  <a:ext uri="{0D108BD9-81ED-4DB2-BD59-A6C34878D82A}">
                    <a16:rowId xmlns="" xmlns:a16="http://schemas.microsoft.com/office/drawing/2014/main" val="2088862464"/>
                  </a:ext>
                </a:extLst>
              </a:tr>
            </a:tbl>
          </a:graphicData>
        </a:graphic>
      </p:graphicFrame>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p:cNvGraphicFramePr>
          <p:nvPr>
            <p:extLst>
              <p:ext uri="{D42A27DB-BD31-4B8C-83A1-F6EECF244321}">
                <p14:modId xmlns:p14="http://schemas.microsoft.com/office/powerpoint/2010/main" val="2231977381"/>
              </p:ext>
            </p:extLst>
          </p:nvPr>
        </p:nvGraphicFramePr>
        <p:xfrm>
          <a:off x="5933661" y="3937487"/>
          <a:ext cx="3826565" cy="2633868"/>
        </p:xfrm>
        <a:graphic>
          <a:graphicData uri="http://schemas.openxmlformats.org/presentationml/2006/ole">
            <mc:AlternateContent xmlns:mc="http://schemas.openxmlformats.org/markup-compatibility/2006">
              <mc:Choice xmlns:v="urn:schemas-microsoft-com:vml" Requires="v">
                <p:oleObj spid="_x0000_s199688" name="Visio" r:id="rId4" imgW="1334588" imgH="856499" progId="Visio.Drawing.11">
                  <p:embed/>
                </p:oleObj>
              </mc:Choice>
              <mc:Fallback>
                <p:oleObj name="Visio" r:id="rId4" imgW="1334588" imgH="856499" progId="Visio.Drawing.11">
                  <p:embed/>
                  <p:pic>
                    <p:nvPicPr>
                      <p:cNvPr id="0" name="Object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661" y="3937487"/>
                        <a:ext cx="3826565" cy="2633868"/>
                      </a:xfrm>
                      <a:prstGeom prst="rect">
                        <a:avLst/>
                      </a:prstGeom>
                      <a:solidFill>
                        <a:schemeClr val="accent5">
                          <a:lumMod val="20000"/>
                          <a:lumOff val="80000"/>
                        </a:schemeClr>
                      </a:solid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739461515"/>
              </p:ext>
            </p:extLst>
          </p:nvPr>
        </p:nvGraphicFramePr>
        <p:xfrm>
          <a:off x="1211539" y="3659394"/>
          <a:ext cx="4435475" cy="2201863"/>
        </p:xfrm>
        <a:graphic>
          <a:graphicData uri="http://schemas.openxmlformats.org/presentationml/2006/ole">
            <mc:AlternateContent xmlns:mc="http://schemas.openxmlformats.org/markup-compatibility/2006">
              <mc:Choice xmlns:v="urn:schemas-microsoft-com:vml" Requires="v">
                <p:oleObj spid="_x0000_s199689" name="公式" r:id="rId6" imgW="1955520" imgH="965160" progId="Equation.3">
                  <p:embed/>
                </p:oleObj>
              </mc:Choice>
              <mc:Fallback>
                <p:oleObj name="公式" r:id="rId6" imgW="1955520" imgH="965160" progId="Equation.3">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1539" y="3659394"/>
                        <a:ext cx="4435475" cy="220186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6293059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145</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4" name="平行四边形 23"/>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标题 2"/>
          <p:cNvSpPr>
            <a:spLocks noGrp="1"/>
          </p:cNvSpPr>
          <p:nvPr>
            <p:ph type="title"/>
          </p:nvPr>
        </p:nvSpPr>
        <p:spPr>
          <a:xfrm>
            <a:off x="2321725" y="97943"/>
            <a:ext cx="4713256" cy="732155"/>
          </a:xfrm>
        </p:spPr>
        <p:txBody>
          <a:bodyPr>
            <a:normAutofit fontScale="90000"/>
          </a:bodyPr>
          <a:lstStyle/>
          <a:p>
            <a:r>
              <a:rPr lang="zh-CN" altLang="en-US" dirty="0" smtClean="0">
                <a:effectLst>
                  <a:outerShdw blurRad="38100" dist="38100" dir="2700000" algn="tl">
                    <a:srgbClr val="000000">
                      <a:alpha val="43137"/>
                    </a:srgbClr>
                  </a:outerShdw>
                </a:effectLst>
              </a:rPr>
              <a:t>多输出逻辑函数的化简</a:t>
            </a:r>
            <a:endParaRPr lang="zh-CN" altLang="en-US" dirty="0">
              <a:effectLst>
                <a:outerShdw blurRad="38100" dist="38100" dir="2700000" algn="tl">
                  <a:srgbClr val="000000">
                    <a:alpha val="43137"/>
                  </a:srgbClr>
                </a:outerShdw>
              </a:effectLst>
            </a:endParaRPr>
          </a:p>
        </p:txBody>
      </p:sp>
      <p:sp>
        <p:nvSpPr>
          <p:cNvPr id="10" name="矩形 9"/>
          <p:cNvSpPr/>
          <p:nvPr/>
        </p:nvSpPr>
        <p:spPr>
          <a:xfrm>
            <a:off x="589401" y="1020256"/>
            <a:ext cx="10491021" cy="1200329"/>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③对 </a:t>
            </a:r>
            <a:r>
              <a:rPr lang="en-US" altLang="zh-CN" sz="2400" b="1" dirty="0">
                <a:latin typeface="微软雅黑" panose="020B0503020204020204" pitchFamily="34" charset="-122"/>
                <a:ea typeface="微软雅黑" panose="020B0503020204020204" pitchFamily="34" charset="-122"/>
              </a:rPr>
              <a:t>R</a:t>
            </a:r>
            <a:r>
              <a:rPr lang="zh-CN" altLang="en-US" sz="2400" b="1" dirty="0">
                <a:latin typeface="微软雅黑" panose="020B0503020204020204" pitchFamily="34" charset="-122"/>
                <a:ea typeface="微软雅黑" panose="020B0503020204020204" pitchFamily="34" charset="-122"/>
              </a:rPr>
              <a:t> 进行化</a:t>
            </a:r>
            <a:r>
              <a:rPr lang="zh-CN" altLang="en-US" sz="2400" b="1" dirty="0" smtClean="0">
                <a:latin typeface="微软雅黑" panose="020B0503020204020204" pitchFamily="34" charset="-122"/>
                <a:ea typeface="微软雅黑" panose="020B0503020204020204" pitchFamily="34" charset="-122"/>
              </a:rPr>
              <a:t>简：</a:t>
            </a:r>
            <a:r>
              <a:rPr lang="en-US" altLang="zh-CN" sz="2400" b="1" dirty="0" smtClean="0">
                <a:latin typeface="微软雅黑" panose="020B0503020204020204" pitchFamily="34" charset="-122"/>
                <a:ea typeface="微软雅黑" panose="020B0503020204020204" pitchFamily="34" charset="-122"/>
              </a:rPr>
              <a:t>R</a:t>
            </a:r>
            <a:r>
              <a:rPr lang="zh-CN" altLang="en-US" sz="2400" b="1" dirty="0" smtClean="0">
                <a:latin typeface="微软雅黑" panose="020B0503020204020204" pitchFamily="34" charset="-122"/>
                <a:ea typeface="微软雅黑" panose="020B0503020204020204" pitchFamily="34" charset="-122"/>
              </a:rPr>
              <a:t>存在</a:t>
            </a:r>
            <a:r>
              <a:rPr lang="en-US" altLang="zh-CN" sz="2400" b="1" dirty="0" smtClean="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的异或运算，可以和</a:t>
            </a:r>
            <a:r>
              <a:rPr lang="en-US" altLang="zh-CN" sz="2400" b="1" dirty="0">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函数共用一个异或门</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更改卡诺圈的画法</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3928591614"/>
              </p:ext>
            </p:extLst>
          </p:nvPr>
        </p:nvGraphicFramePr>
        <p:xfrm>
          <a:off x="4720503" y="1606536"/>
          <a:ext cx="5995988" cy="573087"/>
        </p:xfrm>
        <a:graphic>
          <a:graphicData uri="http://schemas.openxmlformats.org/presentationml/2006/ole">
            <mc:AlternateContent xmlns:mc="http://schemas.openxmlformats.org/markup-compatibility/2006">
              <mc:Choice xmlns:v="urn:schemas-microsoft-com:vml" Requires="v">
                <p:oleObj spid="_x0000_s193613" name="公式" r:id="rId4" imgW="2476440" imgH="241200" progId="Equation.3">
                  <p:embed/>
                </p:oleObj>
              </mc:Choice>
              <mc:Fallback>
                <p:oleObj name="公式" r:id="rId4" imgW="2476440" imgH="241200" progId="Equation.3">
                  <p:embed/>
                  <p:pic>
                    <p:nvPicPr>
                      <p:cNvPr id="0" name="对象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0503" y="1606536"/>
                        <a:ext cx="5995988" cy="573087"/>
                      </a:xfrm>
                      <a:prstGeom prst="rect">
                        <a:avLst/>
                      </a:prstGeom>
                      <a:solidFill>
                        <a:schemeClr val="accent4">
                          <a:lumMod val="20000"/>
                          <a:lumOff val="80000"/>
                        </a:schemeClr>
                      </a:solidFill>
                      <a:ln>
                        <a:noFill/>
                      </a:ln>
                    </p:spPr>
                  </p:pic>
                </p:oleObj>
              </mc:Fallback>
            </mc:AlternateContent>
          </a:graphicData>
        </a:graphic>
      </p:graphicFrame>
      <p:sp>
        <p:nvSpPr>
          <p:cNvPr id="2" name="Rectangle 6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p:cNvGraphicFramePr>
          <p:nvPr>
            <p:extLst>
              <p:ext uri="{D42A27DB-BD31-4B8C-83A1-F6EECF244321}">
                <p14:modId xmlns:p14="http://schemas.microsoft.com/office/powerpoint/2010/main" val="2013095815"/>
              </p:ext>
            </p:extLst>
          </p:nvPr>
        </p:nvGraphicFramePr>
        <p:xfrm>
          <a:off x="1252323" y="2345657"/>
          <a:ext cx="2882355" cy="1878473"/>
        </p:xfrm>
        <a:graphic>
          <a:graphicData uri="http://schemas.openxmlformats.org/presentationml/2006/ole">
            <mc:AlternateContent xmlns:mc="http://schemas.openxmlformats.org/markup-compatibility/2006">
              <mc:Choice xmlns:v="urn:schemas-microsoft-com:vml" Requires="v">
                <p:oleObj spid="_x0000_s193614" name="Visio" r:id="rId6" imgW="1334588" imgH="865407" progId="Visio.Drawing.11">
                  <p:embed/>
                </p:oleObj>
              </mc:Choice>
              <mc:Fallback>
                <p:oleObj name="Visio" r:id="rId6" imgW="1334588" imgH="865407" progId="Visio.Drawing.11">
                  <p:embed/>
                  <p:pic>
                    <p:nvPicPr>
                      <p:cNvPr id="0" name="Object 6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323" y="2345657"/>
                        <a:ext cx="2882355" cy="1878473"/>
                      </a:xfrm>
                      <a:prstGeom prst="rect">
                        <a:avLst/>
                      </a:prstGeom>
                      <a:solidFill>
                        <a:schemeClr val="accent5">
                          <a:lumMod val="20000"/>
                          <a:lumOff val="80000"/>
                        </a:schemeClr>
                      </a:solidFill>
                    </p:spPr>
                  </p:pic>
                </p:oleObj>
              </mc:Fallback>
            </mc:AlternateContent>
          </a:graphicData>
        </a:graphic>
      </p:graphicFrame>
      <p:sp>
        <p:nvSpPr>
          <p:cNvPr id="6" name="Rectangle 6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p:cNvGraphicFramePr>
          <p:nvPr>
            <p:extLst>
              <p:ext uri="{D42A27DB-BD31-4B8C-83A1-F6EECF244321}">
                <p14:modId xmlns:p14="http://schemas.microsoft.com/office/powerpoint/2010/main" val="3883567243"/>
              </p:ext>
            </p:extLst>
          </p:nvPr>
        </p:nvGraphicFramePr>
        <p:xfrm>
          <a:off x="5208098" y="2325781"/>
          <a:ext cx="3051319" cy="1858593"/>
        </p:xfrm>
        <a:graphic>
          <a:graphicData uri="http://schemas.openxmlformats.org/presentationml/2006/ole">
            <mc:AlternateContent xmlns:mc="http://schemas.openxmlformats.org/markup-compatibility/2006">
              <mc:Choice xmlns:v="urn:schemas-microsoft-com:vml" Requires="v">
                <p:oleObj spid="_x0000_s193615" name="Visio" r:id="rId8" imgW="1334588" imgH="856499" progId="Visio.Drawing.11">
                  <p:embed/>
                </p:oleObj>
              </mc:Choice>
              <mc:Fallback>
                <p:oleObj name="Visio" r:id="rId8" imgW="1334588" imgH="856499" progId="Visio.Drawing.11">
                  <p:embed/>
                  <p:pic>
                    <p:nvPicPr>
                      <p:cNvPr id="0" name="Object 6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8098" y="2325781"/>
                        <a:ext cx="3051319" cy="1858593"/>
                      </a:xfrm>
                      <a:prstGeom prst="rect">
                        <a:avLst/>
                      </a:prstGeom>
                      <a:solidFill>
                        <a:schemeClr val="accent5">
                          <a:lumMod val="20000"/>
                          <a:lumOff val="80000"/>
                        </a:schemeClr>
                      </a:solidFill>
                    </p:spPr>
                  </p:pic>
                </p:oleObj>
              </mc:Fallback>
            </mc:AlternateContent>
          </a:graphicData>
        </a:graphic>
      </p:graphicFrame>
      <p:sp>
        <p:nvSpPr>
          <p:cNvPr id="8" name="右箭头 7"/>
          <p:cNvSpPr/>
          <p:nvPr/>
        </p:nvSpPr>
        <p:spPr>
          <a:xfrm>
            <a:off x="4353334" y="3051337"/>
            <a:ext cx="685800" cy="506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3831889117"/>
              </p:ext>
            </p:extLst>
          </p:nvPr>
        </p:nvGraphicFramePr>
        <p:xfrm>
          <a:off x="6698974" y="4201351"/>
          <a:ext cx="5493026" cy="2656649"/>
        </p:xfrm>
        <a:graphic>
          <a:graphicData uri="http://schemas.openxmlformats.org/presentationml/2006/ole">
            <mc:AlternateContent xmlns:mc="http://schemas.openxmlformats.org/markup-compatibility/2006">
              <mc:Choice xmlns:v="urn:schemas-microsoft-com:vml" Requires="v">
                <p:oleObj spid="_x0000_s193616" name="Visio" r:id="rId10" imgW="2789029" imgH="1364514" progId="Visio.Drawing.11">
                  <p:embed/>
                </p:oleObj>
              </mc:Choice>
              <mc:Fallback>
                <p:oleObj name="Visio" r:id="rId10" imgW="2789029" imgH="1364514" progId="Visio.Drawing.11">
                  <p:embed/>
                  <p:pic>
                    <p:nvPicPr>
                      <p:cNvPr id="0" name="对象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98974" y="4201351"/>
                        <a:ext cx="5493026" cy="2656649"/>
                      </a:xfrm>
                      <a:prstGeom prst="rect">
                        <a:avLst/>
                      </a:prstGeom>
                      <a:solidFill>
                        <a:srgbClr val="DEEBF7"/>
                      </a:solidFill>
                      <a:ln>
                        <a:noFill/>
                      </a:ln>
                    </p:spPr>
                  </p:pic>
                </p:oleObj>
              </mc:Fallback>
            </mc:AlternateContent>
          </a:graphicData>
        </a:graphic>
      </p:graphicFrame>
      <p:sp>
        <p:nvSpPr>
          <p:cNvPr id="18" name="文本框 52"/>
          <p:cNvSpPr txBox="1"/>
          <p:nvPr/>
        </p:nvSpPr>
        <p:spPr>
          <a:xfrm>
            <a:off x="554246" y="4554126"/>
            <a:ext cx="2753035"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④画出电路图：</a:t>
            </a:r>
            <a:endParaRPr lang="en-US" altLang="zh-CN" sz="2400" b="1" dirty="0" smtClean="0">
              <a:latin typeface="微软雅黑" panose="020B0503020204020204" pitchFamily="34" charset="-122"/>
              <a:ea typeface="微软雅黑" panose="020B0503020204020204" pitchFamily="34" charset="-12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3274676099"/>
              </p:ext>
            </p:extLst>
          </p:nvPr>
        </p:nvGraphicFramePr>
        <p:xfrm>
          <a:off x="2703129" y="5260765"/>
          <a:ext cx="2244725" cy="406400"/>
        </p:xfrm>
        <a:graphic>
          <a:graphicData uri="http://schemas.openxmlformats.org/presentationml/2006/ole">
            <mc:AlternateContent xmlns:mc="http://schemas.openxmlformats.org/markup-compatibility/2006">
              <mc:Choice xmlns:v="urn:schemas-microsoft-com:vml" Requires="v">
                <p:oleObj spid="_x0000_s193617" name="Equation" r:id="rId12" imgW="990360" imgH="177480" progId="Equation.DSMT4">
                  <p:embed/>
                </p:oleObj>
              </mc:Choice>
              <mc:Fallback>
                <p:oleObj name="Equation" r:id="rId12" imgW="990360" imgH="177480" progId="Equation.DSMT4">
                  <p:embed/>
                  <p:pic>
                    <p:nvPicPr>
                      <p:cNvPr id="0" name=""/>
                      <p:cNvPicPr>
                        <a:picLocks noChangeAspect="1" noChangeArrowheads="1"/>
                      </p:cNvPicPr>
                      <p:nvPr/>
                    </p:nvPicPr>
                    <p:blipFill>
                      <a:blip r:embed="rId13"/>
                      <a:srcRect/>
                      <a:stretch>
                        <a:fillRect/>
                      </a:stretch>
                    </p:blipFill>
                    <p:spPr bwMode="auto">
                      <a:xfrm>
                        <a:off x="2703129" y="5260765"/>
                        <a:ext cx="2244725" cy="4064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457237433"/>
              </p:ext>
            </p:extLst>
          </p:nvPr>
        </p:nvGraphicFramePr>
        <p:xfrm>
          <a:off x="2660138" y="5817656"/>
          <a:ext cx="3074988" cy="482600"/>
        </p:xfrm>
        <a:graphic>
          <a:graphicData uri="http://schemas.openxmlformats.org/presentationml/2006/ole">
            <mc:AlternateContent xmlns:mc="http://schemas.openxmlformats.org/markup-compatibility/2006">
              <mc:Choice xmlns:v="urn:schemas-microsoft-com:vml" Requires="v">
                <p:oleObj spid="_x0000_s193618" name="Equation" r:id="rId14" imgW="1269720" imgH="203040" progId="Equation.DSMT4">
                  <p:embed/>
                </p:oleObj>
              </mc:Choice>
              <mc:Fallback>
                <p:oleObj name="Equation" r:id="rId14" imgW="1269720" imgH="203040" progId="Equation.DSMT4">
                  <p:embed/>
                  <p:pic>
                    <p:nvPicPr>
                      <p:cNvPr id="0" name=""/>
                      <p:cNvPicPr>
                        <a:picLocks noChangeAspect="1" noChangeArrowheads="1"/>
                      </p:cNvPicPr>
                      <p:nvPr/>
                    </p:nvPicPr>
                    <p:blipFill>
                      <a:blip r:embed="rId15"/>
                      <a:srcRect/>
                      <a:stretch>
                        <a:fillRect/>
                      </a:stretch>
                    </p:blipFill>
                    <p:spPr bwMode="auto">
                      <a:xfrm>
                        <a:off x="2660138" y="5817656"/>
                        <a:ext cx="3074988" cy="482600"/>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 name="图片 20">
            <a:hlinkClick r:id="rId16" action="ppaction://hlinksldjump"/>
          </p:cNvPr>
          <p:cNvPicPr>
            <a:picLocks noChangeAspect="1"/>
          </p:cNvPicPr>
          <p:nvPr/>
        </p:nvPicPr>
        <p:blipFill>
          <a:blip r:embed="rId17" cstate="print">
            <a:lum bright="70000" contrast="-70000"/>
            <a:extLst>
              <a:ext uri="{28A0092B-C50C-407E-A947-70E740481C1C}">
                <a14:useLocalDpi xmlns:a14="http://schemas.microsoft.com/office/drawing/2010/main" val="0"/>
              </a:ext>
            </a:extLst>
          </a:blip>
          <a:stretch>
            <a:fillRect/>
          </a:stretch>
        </p:blipFill>
        <p:spPr>
          <a:xfrm>
            <a:off x="1371326" y="616789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95915066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childTnLst>
                          </p:cTn>
                        </p:par>
                        <p:par>
                          <p:cTn id="42" fill="hold">
                            <p:stCondLst>
                              <p:cond delay="1000"/>
                            </p:stCondLst>
                            <p:childTnLst>
                              <p:par>
                                <p:cTn id="43" presetID="2" presetClass="entr" presetSubtype="4"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par>
                          <p:cTn id="47" fill="hold">
                            <p:stCondLst>
                              <p:cond delay="1500"/>
                            </p:stCondLst>
                            <p:childTnLst>
                              <p:par>
                                <p:cTn id="48" presetID="2" presetClass="entr" presetSubtype="4"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1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146</a:t>
            </a:fld>
            <a:endParaRPr lang="zh-CN" altLang="en-US"/>
          </a:p>
        </p:txBody>
      </p:sp>
      <p:sp>
        <p:nvSpPr>
          <p:cNvPr id="53" name="文本框 52"/>
          <p:cNvSpPr txBox="1"/>
          <p:nvPr/>
        </p:nvSpPr>
        <p:spPr>
          <a:xfrm>
            <a:off x="580101" y="1138418"/>
            <a:ext cx="11041627" cy="4524315"/>
          </a:xfrm>
          <a:prstGeom prst="rect">
            <a:avLst/>
          </a:prstGeom>
          <a:noFill/>
        </p:spPr>
        <p:txBody>
          <a:bodyPr wrap="square" rtlCol="0">
            <a:spAutoFit/>
          </a:bodyPr>
          <a:lstStyle>
            <a:defPPr>
              <a:defRPr lang="zh-CN"/>
            </a:defPPr>
            <a:lvl1pPr marL="342900" indent="-342900" defTabSz="540000">
              <a:lnSpc>
                <a:spcPct val="150000"/>
              </a:lnSpc>
              <a:buClr>
                <a:srgbClr val="235EB8"/>
              </a:buClr>
              <a:buSzPct val="85000"/>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stStyle>
          <a:p>
            <a:r>
              <a:rPr lang="zh-CN" altLang="en-US" dirty="0"/>
              <a:t>逻辑代数奠定了数字系统硬件构造的基础，本章介绍了</a:t>
            </a:r>
            <a:r>
              <a:rPr lang="zh-CN" altLang="en-US" dirty="0">
                <a:solidFill>
                  <a:srgbClr val="FF0000"/>
                </a:solidFill>
              </a:rPr>
              <a:t>逻辑代数的基本概念</a:t>
            </a:r>
            <a:r>
              <a:rPr lang="zh-CN" altLang="en-US" dirty="0"/>
              <a:t>、</a:t>
            </a:r>
            <a:r>
              <a:rPr lang="zh-CN" altLang="en-US" dirty="0">
                <a:solidFill>
                  <a:srgbClr val="FF0000"/>
                </a:solidFill>
              </a:rPr>
              <a:t>公理和定律，运算中常用到的规则，逻辑函数的几种表示形式和化简方法</a:t>
            </a:r>
            <a:r>
              <a:rPr lang="zh-CN" altLang="en-US" dirty="0"/>
              <a:t>等。</a:t>
            </a:r>
          </a:p>
          <a:p>
            <a:r>
              <a:rPr lang="zh-CN" altLang="en-US" dirty="0" smtClean="0">
                <a:solidFill>
                  <a:srgbClr val="0000FF"/>
                </a:solidFill>
              </a:rPr>
              <a:t>逻辑关系的表示方法：</a:t>
            </a:r>
            <a:endParaRPr lang="en-US" altLang="zh-CN" dirty="0" smtClean="0">
              <a:solidFill>
                <a:srgbClr val="0000FF"/>
              </a:solidFill>
            </a:endParaRPr>
          </a:p>
          <a:p>
            <a:pPr marL="800100" lvl="2"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一个逻辑电路可以用逻辑函数表示出来，一个逻辑函数也对应着一个逻辑电路。电路的输入端对应逻辑函数的输入变量，电路的输出端对应逻辑函数的输出变量</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真值表</a:t>
            </a:r>
            <a:r>
              <a:rPr lang="zh-CN" altLang="en-US" sz="2400" b="1" dirty="0">
                <a:latin typeface="微软雅黑" panose="020B0503020204020204" pitchFamily="34" charset="-122"/>
                <a:ea typeface="微软雅黑" panose="020B0503020204020204" pitchFamily="34" charset="-122"/>
              </a:rPr>
              <a:t>以直观、全面的方式，表达了输入变量和输出变量之间的关系</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由</a:t>
            </a:r>
            <a:r>
              <a:rPr lang="zh-CN" altLang="en-US" sz="2400" b="1" dirty="0">
                <a:latin typeface="微软雅黑" panose="020B0503020204020204" pitchFamily="34" charset="-122"/>
                <a:ea typeface="微软雅黑" panose="020B0503020204020204" pitchFamily="34" charset="-122"/>
              </a:rPr>
              <a:t>真值表可以写出逻辑表达式</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本章</a:t>
            </a:r>
            <a:r>
              <a:rPr lang="zh-CN" altLang="en-US" dirty="0" smtClean="0">
                <a:effectLst>
                  <a:outerShdw blurRad="38100" dist="38100" dir="2700000" algn="tl">
                    <a:srgbClr val="000000">
                      <a:alpha val="43137"/>
                    </a:srgbClr>
                  </a:outerShdw>
                </a:effectLst>
              </a:rPr>
              <a:t>小结</a:t>
            </a:r>
            <a:endParaRPr lang="zh-CN" altLang="en-US" dirty="0">
              <a:effectLst>
                <a:outerShdw blurRad="38100" dist="38100" dir="2700000" algn="tl">
                  <a:srgbClr val="000000">
                    <a:alpha val="43137"/>
                  </a:srgbClr>
                </a:outerShdw>
              </a:effectLst>
            </a:endParaRPr>
          </a:p>
        </p:txBody>
      </p:sp>
      <p:sp>
        <p:nvSpPr>
          <p:cNvPr id="8" name="页脚占位符 3"/>
          <p:cNvSpPr>
            <a:spLocks noGrp="1"/>
          </p:cNvSpPr>
          <p:nvPr>
            <p:ph type="ftr" sz="quarter" idx="11"/>
          </p:nvPr>
        </p:nvSpPr>
        <p:spPr>
          <a:xfrm>
            <a:off x="10117394" y="0"/>
            <a:ext cx="2074606" cy="501445"/>
          </a:xfrm>
        </p:spPr>
        <p:txBody>
          <a:bodyPr/>
          <a:lstStyle/>
          <a:p>
            <a:r>
              <a:rPr lang="zh-CN" altLang="en-US" dirty="0" smtClean="0"/>
              <a:t>第二章 逻辑代数基础</a:t>
            </a:r>
            <a:endParaRPr lang="zh-CN" altLang="en-US" dirty="0"/>
          </a:p>
        </p:txBody>
      </p:sp>
    </p:spTree>
    <p:extLst>
      <p:ext uri="{BB962C8B-B14F-4D97-AF65-F5344CB8AC3E}">
        <p14:creationId xmlns:p14="http://schemas.microsoft.com/office/powerpoint/2010/main" val="171930407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147</a:t>
            </a:fld>
            <a:endParaRPr lang="zh-CN" altLang="en-US"/>
          </a:p>
        </p:txBody>
      </p:sp>
      <p:sp>
        <p:nvSpPr>
          <p:cNvPr id="53" name="文本框 52"/>
          <p:cNvSpPr txBox="1"/>
          <p:nvPr/>
        </p:nvSpPr>
        <p:spPr>
          <a:xfrm>
            <a:off x="580101" y="1138418"/>
            <a:ext cx="11041627" cy="5078313"/>
          </a:xfrm>
          <a:prstGeom prst="rect">
            <a:avLst/>
          </a:prstGeom>
          <a:noFill/>
        </p:spPr>
        <p:txBody>
          <a:bodyPr wrap="square" rtlCol="0">
            <a:spAutoFit/>
          </a:bodyPr>
          <a:lstStyle>
            <a:defPPr>
              <a:defRPr lang="zh-CN"/>
            </a:defPPr>
            <a:lvl1pPr marL="342900" indent="-342900" defTabSz="540000">
              <a:lnSpc>
                <a:spcPct val="150000"/>
              </a:lnSpc>
              <a:buClr>
                <a:srgbClr val="235EB8"/>
              </a:buClr>
              <a:buSzPct val="85000"/>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stStyle>
          <a:p>
            <a:r>
              <a:rPr lang="zh-CN" altLang="en-US" dirty="0" smtClean="0"/>
              <a:t>逻辑代数的公理与定律：</a:t>
            </a:r>
            <a:endParaRPr lang="en-US" altLang="zh-CN" dirty="0" smtClean="0"/>
          </a:p>
          <a:p>
            <a:pPr marL="800100" lvl="2"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基于“与”、“或”、“非”三种最基本的逻辑运算和逻辑常量</a:t>
            </a: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，存在着逻辑代数的公理，基于公理推导出逻辑代数的定律</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公理</a:t>
            </a:r>
            <a:r>
              <a:rPr lang="zh-CN" altLang="en-US" sz="2400" b="1" dirty="0">
                <a:latin typeface="微软雅黑" panose="020B0503020204020204" pitchFamily="34" charset="-122"/>
                <a:ea typeface="微软雅黑" panose="020B0503020204020204" pitchFamily="34" charset="-122"/>
              </a:rPr>
              <a:t>、定理和规则用于演绎逻辑表达式。</a:t>
            </a:r>
            <a:endParaRPr lang="en-US" altLang="zh-CN" sz="2400" b="1" dirty="0">
              <a:latin typeface="微软雅黑" panose="020B0503020204020204" pitchFamily="34" charset="-122"/>
              <a:ea typeface="微软雅黑" panose="020B0503020204020204" pitchFamily="34" charset="-122"/>
            </a:endParaRPr>
          </a:p>
          <a:p>
            <a:r>
              <a:rPr lang="zh-CN" altLang="en-US" dirty="0" smtClean="0"/>
              <a:t>逻辑函数表达式的表示形式：</a:t>
            </a:r>
            <a:endParaRPr lang="en-US" altLang="zh-CN" dirty="0" smtClean="0"/>
          </a:p>
          <a:p>
            <a:pPr marL="800100" lvl="2"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同一个逻辑函数的表达式并不唯一，它所对应的逻辑电路也不唯一</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标准</a:t>
            </a:r>
            <a:r>
              <a:rPr lang="zh-CN" altLang="en-US" sz="2400" b="1" dirty="0">
                <a:latin typeface="微软雅黑" panose="020B0503020204020204" pitchFamily="34" charset="-122"/>
                <a:ea typeface="微软雅黑" panose="020B0503020204020204" pitchFamily="34" charset="-122"/>
              </a:rPr>
              <a:t>与或式和标准或与式是逻辑函数表达式的两种标准表达</a:t>
            </a:r>
            <a:r>
              <a:rPr lang="zh-CN" altLang="en-US" sz="2400" b="1" dirty="0" smtClean="0">
                <a:latin typeface="微软雅黑" panose="020B0503020204020204" pitchFamily="34" charset="-122"/>
                <a:ea typeface="微软雅黑" panose="020B0503020204020204" pitchFamily="34" charset="-122"/>
              </a:rPr>
              <a:t>形式；</a:t>
            </a:r>
            <a:endParaRPr lang="en-US" altLang="zh-CN" sz="2400" b="1" dirty="0" smtClean="0">
              <a:latin typeface="微软雅黑" panose="020B0503020204020204" pitchFamily="34" charset="-122"/>
              <a:ea typeface="微软雅黑" panose="020B0503020204020204" pitchFamily="34" charset="-122"/>
            </a:endParaRPr>
          </a:p>
          <a:p>
            <a:pPr marL="800100" lvl="2"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最小项和最大项的定义及性质，以及逻辑函数的几种表达形式之间相互转换的方法</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本章</a:t>
            </a:r>
            <a:r>
              <a:rPr lang="zh-CN" altLang="en-US" dirty="0" smtClean="0">
                <a:effectLst>
                  <a:outerShdw blurRad="38100" dist="38100" dir="2700000" algn="tl">
                    <a:srgbClr val="000000">
                      <a:alpha val="43137"/>
                    </a:srgbClr>
                  </a:outerShdw>
                </a:effectLst>
              </a:rPr>
              <a:t>小结</a:t>
            </a:r>
            <a:endParaRPr lang="zh-CN" altLang="en-US" dirty="0">
              <a:effectLst>
                <a:outerShdw blurRad="38100" dist="38100" dir="2700000" algn="tl">
                  <a:srgbClr val="000000">
                    <a:alpha val="43137"/>
                  </a:srgbClr>
                </a:outerShdw>
              </a:effectLst>
            </a:endParaRPr>
          </a:p>
        </p:txBody>
      </p:sp>
      <p:sp>
        <p:nvSpPr>
          <p:cNvPr id="8" name="页脚占位符 3"/>
          <p:cNvSpPr>
            <a:spLocks noGrp="1"/>
          </p:cNvSpPr>
          <p:nvPr>
            <p:ph type="ftr" sz="quarter" idx="11"/>
          </p:nvPr>
        </p:nvSpPr>
        <p:spPr>
          <a:xfrm>
            <a:off x="10117394" y="0"/>
            <a:ext cx="2074606" cy="501445"/>
          </a:xfrm>
        </p:spPr>
        <p:txBody>
          <a:bodyPr/>
          <a:lstStyle/>
          <a:p>
            <a:r>
              <a:rPr lang="zh-CN" altLang="en-US" dirty="0" smtClean="0"/>
              <a:t>第二章 逻辑代数基础</a:t>
            </a:r>
            <a:endParaRPr lang="zh-CN" altLang="en-US" dirty="0"/>
          </a:p>
        </p:txBody>
      </p:sp>
    </p:spTree>
    <p:extLst>
      <p:ext uri="{BB962C8B-B14F-4D97-AF65-F5344CB8AC3E}">
        <p14:creationId xmlns:p14="http://schemas.microsoft.com/office/powerpoint/2010/main" val="115633726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148</a:t>
            </a:fld>
            <a:endParaRPr lang="zh-CN" altLang="en-US"/>
          </a:p>
        </p:txBody>
      </p:sp>
      <p:sp>
        <p:nvSpPr>
          <p:cNvPr id="53" name="文本框 52"/>
          <p:cNvSpPr txBox="1"/>
          <p:nvPr/>
        </p:nvSpPr>
        <p:spPr>
          <a:xfrm>
            <a:off x="530942" y="1079425"/>
            <a:ext cx="11159613" cy="5078313"/>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化简逻辑函数的方法</a:t>
            </a:r>
            <a:r>
              <a:rPr lang="zh-CN" altLang="en-US" sz="2400" b="1" dirty="0">
                <a:latin typeface="微软雅黑" panose="020B0503020204020204" pitchFamily="34" charset="-122"/>
                <a:ea typeface="微软雅黑" panose="020B0503020204020204" pitchFamily="34" charset="-122"/>
              </a:rPr>
              <a:t>有两种：代数化简法和卡诺图化简法</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代数</a:t>
            </a:r>
            <a:r>
              <a:rPr lang="zh-CN" altLang="en-US" sz="2400" b="1" dirty="0">
                <a:latin typeface="微软雅黑" panose="020B0503020204020204" pitchFamily="34" charset="-122"/>
                <a:ea typeface="微软雅黑" panose="020B0503020204020204" pitchFamily="34" charset="-122"/>
              </a:rPr>
              <a:t>化简法无一定的规律可循，有时候难以判断化简的结果是否为最简的逻辑函数表达式，因此，适用于化简逻辑函数表达式比较简单的情况</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卡诺图</a:t>
            </a:r>
            <a:r>
              <a:rPr lang="zh-CN" altLang="en-US" sz="2400" b="1" dirty="0">
                <a:latin typeface="微软雅黑" panose="020B0503020204020204" pitchFamily="34" charset="-122"/>
                <a:ea typeface="微软雅黑" panose="020B0503020204020204" pitchFamily="34" charset="-122"/>
              </a:rPr>
              <a:t>化简法是用图解的方式，按步骤、有规律的对逻辑函数进行化简的方法。因其直观、简单，可以明确得到最简式，而成为化简逻辑函数的首选方法，但是卡诺图法仅适用于</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个及以下数量的函数化简</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具有</a:t>
            </a:r>
            <a:r>
              <a:rPr lang="zh-CN" altLang="en-US" sz="2400" b="1" dirty="0">
                <a:latin typeface="微软雅黑" panose="020B0503020204020204" pitchFamily="34" charset="-122"/>
                <a:ea typeface="微软雅黑" panose="020B0503020204020204" pitchFamily="34" charset="-122"/>
              </a:rPr>
              <a:t>约束条件的逻辑函数在卡诺图上的化简方法，以及多输出函数的化简方法</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重点与难点：逻辑函数式的证明、化简（代数法和卡诺图法）、表示形式之间的转换。</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a:effectLst>
                  <a:outerShdw blurRad="38100" dist="38100" dir="2700000" algn="tl">
                    <a:srgbClr val="000000">
                      <a:alpha val="43137"/>
                    </a:srgbClr>
                  </a:outerShdw>
                </a:effectLst>
              </a:rPr>
              <a:t>本章</a:t>
            </a:r>
            <a:r>
              <a:rPr lang="zh-CN" altLang="en-US" dirty="0" smtClean="0">
                <a:effectLst>
                  <a:outerShdw blurRad="38100" dist="38100" dir="2700000" algn="tl">
                    <a:srgbClr val="000000">
                      <a:alpha val="43137"/>
                    </a:srgbClr>
                  </a:outerShdw>
                </a:effectLst>
              </a:rPr>
              <a:t>小结</a:t>
            </a:r>
            <a:endParaRPr lang="zh-CN" altLang="en-US" dirty="0">
              <a:effectLst>
                <a:outerShdw blurRad="38100" dist="38100" dir="2700000" algn="tl">
                  <a:srgbClr val="000000">
                    <a:alpha val="43137"/>
                  </a:srgbClr>
                </a:outerShdw>
              </a:effectLst>
            </a:endParaRPr>
          </a:p>
        </p:txBody>
      </p:sp>
      <p:pic>
        <p:nvPicPr>
          <p:cNvPr id="7" name="图片 6">
            <a:hlinkClick r:id="rId3" action="ppaction://hlinksldjump"/>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158716713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149</a:t>
            </a:fld>
            <a:endParaRPr lang="zh-CN" altLang="en-US"/>
          </a:p>
        </p:txBody>
      </p:sp>
      <p:sp>
        <p:nvSpPr>
          <p:cNvPr id="53" name="文本框 52"/>
          <p:cNvSpPr txBox="1"/>
          <p:nvPr/>
        </p:nvSpPr>
        <p:spPr>
          <a:xfrm>
            <a:off x="591669" y="1222469"/>
            <a:ext cx="11268635" cy="1754326"/>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（网上）</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7</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9</a:t>
            </a:r>
            <a:r>
              <a:rPr lang="zh-CN" altLang="en-US" sz="2400" b="1" dirty="0" smtClean="0">
                <a:latin typeface="微软雅黑" panose="020B0503020204020204" pitchFamily="34" charset="-122"/>
                <a:ea typeface="微软雅黑" panose="020B0503020204020204" pitchFamily="34" charset="-122"/>
              </a:rPr>
              <a:t>（奇数题）、 </a:t>
            </a:r>
            <a:r>
              <a:rPr lang="en-US" altLang="zh-CN" sz="2400" b="1" dirty="0" smtClean="0">
                <a:latin typeface="微软雅黑" panose="020B0503020204020204" pitchFamily="34" charset="-122"/>
                <a:ea typeface="微软雅黑" panose="020B0503020204020204" pitchFamily="34" charset="-122"/>
              </a:rPr>
              <a:t>12</a:t>
            </a:r>
            <a:r>
              <a:rPr lang="zh-CN" altLang="en-US" sz="2400" b="1" dirty="0" smtClean="0">
                <a:latin typeface="微软雅黑" panose="020B0503020204020204" pitchFamily="34" charset="-122"/>
                <a:ea typeface="微软雅黑" panose="020B0503020204020204" pitchFamily="34" charset="-122"/>
              </a:rPr>
              <a:t>（偶数题）、 </a:t>
            </a:r>
            <a:r>
              <a:rPr lang="en-US" altLang="zh-CN" sz="2400" b="1" dirty="0" smtClean="0">
                <a:latin typeface="微软雅黑" panose="020B0503020204020204" pitchFamily="34" charset="-122"/>
                <a:ea typeface="微软雅黑" panose="020B0503020204020204" pitchFamily="34" charset="-122"/>
              </a:rPr>
              <a:t>13</a:t>
            </a:r>
            <a:r>
              <a:rPr lang="zh-CN" altLang="en-US" sz="2400" b="1" dirty="0" smtClean="0">
                <a:latin typeface="微软雅黑" panose="020B0503020204020204" pitchFamily="34" charset="-122"/>
                <a:ea typeface="微软雅黑" panose="020B0503020204020204" pitchFamily="34" charset="-122"/>
              </a:rPr>
              <a:t>（奇数题） </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22</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27</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28</a:t>
            </a:r>
            <a:r>
              <a:rPr lang="zh-CN" altLang="en-US"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30</a:t>
            </a:r>
            <a:endParaRPr lang="en-US" altLang="zh-CN"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作业</a:t>
            </a:r>
            <a:endParaRPr lang="zh-CN" altLang="en-US" dirty="0">
              <a:effectLst>
                <a:outerShdw blurRad="38100" dist="38100" dir="2700000" algn="tl">
                  <a:srgbClr val="000000">
                    <a:alpha val="43137"/>
                  </a:srgbClr>
                </a:outerShdw>
              </a:effectLst>
            </a:endParaRPr>
          </a:p>
        </p:txBody>
      </p:sp>
      <p:pic>
        <p:nvPicPr>
          <p:cNvPr id="7" name="图片 6">
            <a:hlinkClick r:id="rId3" action="ppaction://hlinksldjump"/>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391112883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15</a:t>
            </a:fld>
            <a:endParaRPr lang="zh-CN" altLang="en-US"/>
          </a:p>
        </p:txBody>
      </p:sp>
      <p:sp>
        <p:nvSpPr>
          <p:cNvPr id="53" name="文本框 52"/>
          <p:cNvSpPr txBox="1"/>
          <p:nvPr/>
        </p:nvSpPr>
        <p:spPr>
          <a:xfrm>
            <a:off x="401219" y="1081939"/>
            <a:ext cx="11567884" cy="2862322"/>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a:t>
            </a:r>
            <a:r>
              <a:rPr lang="zh-CN" altLang="en-US" sz="2400" b="1" dirty="0" smtClean="0">
                <a:latin typeface="微软雅黑" panose="020B0503020204020204" pitchFamily="34" charset="-122"/>
                <a:ea typeface="微软雅黑" panose="020B0503020204020204" pitchFamily="34" charset="-122"/>
              </a:rPr>
              <a:t>）波形图</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波形</a:t>
            </a:r>
            <a:r>
              <a:rPr lang="zh-CN" altLang="en-US" sz="2400" b="1" dirty="0">
                <a:latin typeface="微软雅黑" panose="020B0503020204020204" pitchFamily="34" charset="-122"/>
                <a:ea typeface="微软雅黑" panose="020B0503020204020204" pitchFamily="34" charset="-122"/>
              </a:rPr>
              <a:t>图是用逻辑电平的高低变化来动态表示输入变量和输出变量变化的图形，是一种动态图形语言</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将</a:t>
            </a:r>
            <a:r>
              <a:rPr lang="zh-CN" altLang="en-US" sz="2400" b="1" dirty="0">
                <a:latin typeface="微软雅黑" panose="020B0503020204020204" pitchFamily="34" charset="-122"/>
                <a:ea typeface="微软雅黑" panose="020B0503020204020204" pitchFamily="34" charset="-122"/>
              </a:rPr>
              <a:t>逻辑函数输入变量的每一种可能出现的取值与对应的输出值按照时间顺序依次排列出来，就可以画出表示该逻辑函数的波形图，波形图也称作时序图</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3" name="平行四边形 1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逻辑函数的表示方法</a:t>
            </a:r>
            <a:endParaRPr lang="zh-CN" altLang="en-US" dirty="0">
              <a:effectLst>
                <a:outerShdw blurRad="38100" dist="38100" dir="2700000" algn="tl">
                  <a:srgbClr val="000000">
                    <a:alpha val="43137"/>
                  </a:srgbClr>
                </a:outerShdw>
              </a:effectLst>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959669862"/>
              </p:ext>
            </p:extLst>
          </p:nvPr>
        </p:nvGraphicFramePr>
        <p:xfrm>
          <a:off x="3682344" y="4621762"/>
          <a:ext cx="1562876" cy="419877"/>
        </p:xfrm>
        <a:graphic>
          <a:graphicData uri="http://schemas.openxmlformats.org/presentationml/2006/ole">
            <mc:AlternateContent xmlns:mc="http://schemas.openxmlformats.org/markup-compatibility/2006">
              <mc:Choice xmlns:v="urn:schemas-microsoft-com:vml" Requires="v">
                <p:oleObj spid="_x0000_s148667" name="Equation" r:id="rId4" imgW="634680" imgH="164880" progId="Equation.DSMT4">
                  <p:embed/>
                </p:oleObj>
              </mc:Choice>
              <mc:Fallback>
                <p:oleObj name="Equation" r:id="rId4" imgW="634680" imgH="16488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2344" y="4621762"/>
                        <a:ext cx="1562876" cy="419877"/>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130418537"/>
              </p:ext>
            </p:extLst>
          </p:nvPr>
        </p:nvGraphicFramePr>
        <p:xfrm>
          <a:off x="3744260" y="5162661"/>
          <a:ext cx="2162544" cy="485469"/>
        </p:xfrm>
        <a:graphic>
          <a:graphicData uri="http://schemas.openxmlformats.org/presentationml/2006/ole">
            <mc:AlternateContent xmlns:mc="http://schemas.openxmlformats.org/markup-compatibility/2006">
              <mc:Choice xmlns:v="urn:schemas-microsoft-com:vml" Requires="v">
                <p:oleObj spid="_x0000_s148668" name="Equation" r:id="rId6" imgW="927000" imgH="203040" progId="Equation.DSMT4">
                  <p:embed/>
                </p:oleObj>
              </mc:Choice>
              <mc:Fallback>
                <p:oleObj name="Equation" r:id="rId6" imgW="927000" imgH="20304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260" y="5162661"/>
                        <a:ext cx="2162544" cy="485469"/>
                      </a:xfrm>
                      <a:prstGeom prst="rect">
                        <a:avLst/>
                      </a:prstGeom>
                      <a:noFill/>
                    </p:spPr>
                  </p:pic>
                </p:oleObj>
              </mc:Fallback>
            </mc:AlternateContent>
          </a:graphicData>
        </a:graphic>
      </p:graphicFrame>
      <p:graphicFrame>
        <p:nvGraphicFramePr>
          <p:cNvPr id="16" name="对象 15"/>
          <p:cNvGraphicFramePr>
            <a:graphicFrameLocks/>
          </p:cNvGraphicFramePr>
          <p:nvPr>
            <p:extLst>
              <p:ext uri="{D42A27DB-BD31-4B8C-83A1-F6EECF244321}">
                <p14:modId xmlns:p14="http://schemas.microsoft.com/office/powerpoint/2010/main" val="2617097394"/>
              </p:ext>
            </p:extLst>
          </p:nvPr>
        </p:nvGraphicFramePr>
        <p:xfrm>
          <a:off x="6705600" y="3944261"/>
          <a:ext cx="3886200" cy="2543175"/>
        </p:xfrm>
        <a:graphic>
          <a:graphicData uri="http://schemas.openxmlformats.org/presentationml/2006/ole">
            <mc:AlternateContent xmlns:mc="http://schemas.openxmlformats.org/markup-compatibility/2006">
              <mc:Choice xmlns:v="urn:schemas-microsoft-com:vml" Requires="v">
                <p:oleObj spid="_x0000_s148669" name="Visio" r:id="rId8" imgW="3171631" imgH="2237220" progId="Visio.Drawing.11">
                  <p:embed/>
                </p:oleObj>
              </mc:Choice>
              <mc:Fallback>
                <p:oleObj name="Visio" r:id="rId8" imgW="3171631" imgH="2237220" progId="Visio.Drawing.11">
                  <p:embed/>
                  <p:pic>
                    <p:nvPicPr>
                      <p:cNvPr id="0" name="Object 5"/>
                      <p:cNvPicPr>
                        <a:picLocks noChangeArrowheads="1"/>
                      </p:cNvPicPr>
                      <p:nvPr/>
                    </p:nvPicPr>
                    <p:blipFill>
                      <a:blip r:embed="rId9"/>
                      <a:srcRect/>
                      <a:stretch>
                        <a:fillRect/>
                      </a:stretch>
                    </p:blipFill>
                    <p:spPr bwMode="auto">
                      <a:xfrm>
                        <a:off x="6705600" y="3944261"/>
                        <a:ext cx="3886200" cy="2543175"/>
                      </a:xfrm>
                      <a:prstGeom prst="rect">
                        <a:avLst/>
                      </a:prstGeom>
                      <a:solidFill>
                        <a:schemeClr val="accent2">
                          <a:lumMod val="20000"/>
                          <a:lumOff val="80000"/>
                        </a:schemeClr>
                      </a:solidFill>
                    </p:spPr>
                  </p:pic>
                </p:oleObj>
              </mc:Fallback>
            </mc:AlternateContent>
          </a:graphicData>
        </a:graphic>
      </p:graphicFrame>
    </p:spTree>
    <p:extLst>
      <p:ext uri="{BB962C8B-B14F-4D97-AF65-F5344CB8AC3E}">
        <p14:creationId xmlns:p14="http://schemas.microsoft.com/office/powerpoint/2010/main" val="158859446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B2765790-E418-4DE2-9336-BBB8A714A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4">
            <a:extLst>
              <a:ext uri="{FF2B5EF4-FFF2-40B4-BE49-F238E27FC236}">
                <a16:creationId xmlns="" xmlns:a16="http://schemas.microsoft.com/office/drawing/2014/main" id="{02B90DAA-6052-4827-8823-5FD169B3AB1A}"/>
              </a:ext>
            </a:extLst>
          </p:cNvPr>
          <p:cNvSpPr txBox="1"/>
          <p:nvPr>
            <p:custDataLst>
              <p:tags r:id="rId1"/>
            </p:custDataLst>
          </p:nvPr>
        </p:nvSpPr>
        <p:spPr>
          <a:xfrm>
            <a:off x="3064947" y="2303559"/>
            <a:ext cx="7222052" cy="1933503"/>
          </a:xfrm>
          <a:prstGeom prst="rect">
            <a:avLst/>
          </a:prstGeom>
          <a:noFill/>
        </p:spPr>
        <p:txBody>
          <a:bodyPr wrap="square" lIns="86005" tIns="43002" rIns="86005" bIns="43002">
            <a:spAutoFit/>
          </a:bodyPr>
          <a:lstStyle/>
          <a:p>
            <a:pPr>
              <a:defRPr/>
            </a:pPr>
            <a:r>
              <a:rPr lang="en-US" altLang="zh-CN" sz="12000" b="1" dirty="0" smtClean="0">
                <a:solidFill>
                  <a:srgbClr val="21509E"/>
                </a:solidFill>
                <a:latin typeface="Agency FB" panose="020B0503020202020204" pitchFamily="34" charset="0"/>
              </a:rPr>
              <a:t>The  End</a:t>
            </a:r>
            <a:r>
              <a:rPr lang="zh-CN" altLang="en-US" sz="12000" b="1" dirty="0">
                <a:solidFill>
                  <a:srgbClr val="21509E"/>
                </a:solidFill>
                <a:latin typeface="Agency FB" panose="020B0503020202020204" pitchFamily="34" charset="0"/>
              </a:rPr>
              <a:t> </a:t>
            </a:r>
            <a:r>
              <a:rPr lang="en-US" altLang="zh-CN" sz="12000" b="1" dirty="0" smtClean="0">
                <a:solidFill>
                  <a:srgbClr val="21509E"/>
                </a:solidFill>
                <a:latin typeface="Agency FB" panose="020B0503020202020204" pitchFamily="34" charset="0"/>
              </a:rPr>
              <a:t>!</a:t>
            </a:r>
            <a:endParaRPr lang="zh-CN" altLang="en-US" sz="12000" b="1" dirty="0">
              <a:solidFill>
                <a:srgbClr val="21509E"/>
              </a:solidFill>
              <a:latin typeface="Agency FB" panose="020B0503020202020204" pitchFamily="34" charset="0"/>
            </a:endParaRPr>
          </a:p>
        </p:txBody>
      </p:sp>
      <p:sp>
        <p:nvSpPr>
          <p:cNvPr id="2" name="灯片编号占位符 1"/>
          <p:cNvSpPr>
            <a:spLocks noGrp="1"/>
          </p:cNvSpPr>
          <p:nvPr>
            <p:ph type="sldNum" sz="quarter" idx="12"/>
          </p:nvPr>
        </p:nvSpPr>
        <p:spPr/>
        <p:txBody>
          <a:bodyPr/>
          <a:lstStyle/>
          <a:p>
            <a:fld id="{B6D9C768-8413-45FA-BDC7-53DA68035736}" type="slidenum">
              <a:rPr lang="zh-CN" altLang="en-US" smtClean="0"/>
              <a:pPr/>
              <a:t>150</a:t>
            </a:fld>
            <a:endParaRPr lang="zh-CN" altLang="en-US"/>
          </a:p>
        </p:txBody>
      </p:sp>
    </p:spTree>
    <p:extLst>
      <p:ext uri="{BB962C8B-B14F-4D97-AF65-F5344CB8AC3E}">
        <p14:creationId xmlns:p14="http://schemas.microsoft.com/office/powerpoint/2010/main" val="171863709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16</a:t>
            </a:fld>
            <a:endParaRPr lang="zh-CN" altLang="en-US"/>
          </a:p>
        </p:txBody>
      </p:sp>
      <p:sp>
        <p:nvSpPr>
          <p:cNvPr id="53" name="文本框 52"/>
          <p:cNvSpPr txBox="1"/>
          <p:nvPr/>
        </p:nvSpPr>
        <p:spPr>
          <a:xfrm>
            <a:off x="391887" y="1025148"/>
            <a:ext cx="11567884" cy="2862322"/>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6</a:t>
            </a:r>
            <a:r>
              <a:rPr lang="zh-CN" altLang="en-US" sz="2400" b="1" dirty="0" smtClean="0">
                <a:latin typeface="微软雅黑" panose="020B0503020204020204" pitchFamily="34" charset="-122"/>
                <a:ea typeface="微软雅黑" panose="020B0503020204020204" pitchFamily="34" charset="-122"/>
              </a:rPr>
              <a:t>）硬件描述语言</a:t>
            </a:r>
            <a:r>
              <a:rPr lang="en-US" altLang="zh-CN" sz="2400" b="1" dirty="0" smtClean="0">
                <a:latin typeface="微软雅黑" panose="020B0503020204020204" pitchFamily="34" charset="-122"/>
                <a:ea typeface="微软雅黑" panose="020B0503020204020204" pitchFamily="34" charset="-122"/>
              </a:rPr>
              <a:t>HDL</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硬件</a:t>
            </a:r>
            <a:r>
              <a:rPr lang="zh-CN" altLang="en-US" sz="2400" b="1" dirty="0">
                <a:latin typeface="微软雅黑" panose="020B0503020204020204" pitchFamily="34" charset="-122"/>
                <a:ea typeface="微软雅黑" panose="020B0503020204020204" pitchFamily="34" charset="-122"/>
              </a:rPr>
              <a:t>描述语言</a:t>
            </a:r>
            <a:r>
              <a:rPr lang="zh-CN" altLang="en-US" sz="2400" b="1" dirty="0">
                <a:solidFill>
                  <a:srgbClr val="FF0000"/>
                </a:solidFill>
                <a:latin typeface="微软雅黑" panose="020B0503020204020204" pitchFamily="34" charset="-122"/>
                <a:ea typeface="微软雅黑" panose="020B0503020204020204" pitchFamily="34" charset="-122"/>
              </a:rPr>
              <a:t>以文本形式来描述数字系统硬件结构和行为</a:t>
            </a:r>
            <a:r>
              <a:rPr lang="zh-CN" altLang="en-US" sz="2400" b="1" dirty="0">
                <a:latin typeface="微软雅黑" panose="020B0503020204020204" pitchFamily="34" charset="-122"/>
                <a:ea typeface="微软雅黑" panose="020B0503020204020204" pitchFamily="34" charset="-122"/>
              </a:rPr>
              <a:t>，是一</a:t>
            </a:r>
            <a:r>
              <a:rPr lang="zh-CN" altLang="en-US" sz="2400" b="1" dirty="0" smtClean="0">
                <a:latin typeface="微软雅黑" panose="020B0503020204020204" pitchFamily="34" charset="-122"/>
                <a:ea typeface="微软雅黑" panose="020B0503020204020204" pitchFamily="34" charset="-122"/>
              </a:rPr>
              <a:t>种形式化语言</a:t>
            </a:r>
            <a:r>
              <a:rPr lang="zh-CN" altLang="en-US" sz="2400" b="1" dirty="0">
                <a:latin typeface="微软雅黑" panose="020B0503020204020204" pitchFamily="34" charset="-122"/>
                <a:ea typeface="微软雅黑" panose="020B0503020204020204" pitchFamily="34" charset="-122"/>
              </a:rPr>
              <a:t>，可以从上层到下层来逐层</a:t>
            </a:r>
            <a:r>
              <a:rPr lang="zh-CN" altLang="en-US" sz="2400" b="1" dirty="0" smtClean="0">
                <a:latin typeface="微软雅黑" panose="020B0503020204020204" pitchFamily="34" charset="-122"/>
                <a:ea typeface="微软雅黑" panose="020B0503020204020204" pitchFamily="34" charset="-122"/>
              </a:rPr>
              <a:t>描述设计</a:t>
            </a:r>
            <a:r>
              <a:rPr lang="zh-CN" altLang="en-US" sz="2400" b="1" dirty="0">
                <a:latin typeface="微软雅黑" panose="020B0503020204020204" pitchFamily="34" charset="-122"/>
                <a:ea typeface="微软雅黑" panose="020B0503020204020204" pitchFamily="34" charset="-122"/>
              </a:rPr>
              <a:t>思想</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用</a:t>
            </a:r>
            <a:r>
              <a:rPr lang="en-US" altLang="zh-CN" sz="2400" b="1" dirty="0" smtClean="0">
                <a:latin typeface="微软雅黑" panose="020B0503020204020204" pitchFamily="34" charset="-122"/>
                <a:ea typeface="微软雅黑" panose="020B0503020204020204" pitchFamily="34" charset="-122"/>
              </a:rPr>
              <a:t>HDL</a:t>
            </a:r>
            <a:r>
              <a:rPr lang="zh-CN" altLang="en-US" sz="2400" b="1" dirty="0" smtClean="0">
                <a:latin typeface="微软雅黑" panose="020B0503020204020204" pitchFamily="34" charset="-122"/>
                <a:ea typeface="微软雅黑" panose="020B0503020204020204" pitchFamily="34" charset="-122"/>
              </a:rPr>
              <a:t>编程→验证仿真→综合成</a:t>
            </a:r>
            <a:r>
              <a:rPr lang="zh-CN" altLang="en-US" sz="2400" b="1" dirty="0">
                <a:latin typeface="微软雅黑" panose="020B0503020204020204" pitchFamily="34" charset="-122"/>
                <a:ea typeface="微软雅黑" panose="020B0503020204020204" pitchFamily="34" charset="-122"/>
              </a:rPr>
              <a:t>门级网</a:t>
            </a:r>
            <a:r>
              <a:rPr lang="zh-CN" altLang="en-US" sz="2400" b="1" dirty="0" smtClean="0">
                <a:latin typeface="微软雅黑" panose="020B0503020204020204" pitchFamily="34" charset="-122"/>
                <a:ea typeface="微软雅黑" panose="020B0503020204020204" pitchFamily="34" charset="-122"/>
              </a:rPr>
              <a:t>表→</a:t>
            </a:r>
            <a:r>
              <a:rPr lang="zh-CN" altLang="en-US" sz="2400" b="1" dirty="0">
                <a:latin typeface="微软雅黑" panose="020B0503020204020204" pitchFamily="34" charset="-122"/>
                <a:ea typeface="微软雅黑" panose="020B0503020204020204" pitchFamily="34" charset="-122"/>
              </a:rPr>
              <a:t>实现（布局布线</a:t>
            </a:r>
            <a:r>
              <a:rPr lang="zh-CN" altLang="en-US" sz="2400" b="1" dirty="0" smtClean="0">
                <a:latin typeface="微软雅黑" panose="020B0503020204020204" pitchFamily="34" charset="-122"/>
                <a:ea typeface="微软雅黑" panose="020B0503020204020204" pitchFamily="34" charset="-122"/>
              </a:rPr>
              <a:t>）→硬件</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常用</a:t>
            </a:r>
            <a:r>
              <a:rPr lang="zh-CN" altLang="en-US" sz="2400" b="1" dirty="0">
                <a:latin typeface="微软雅黑" panose="020B0503020204020204" pitchFamily="34" charset="-122"/>
                <a:ea typeface="微软雅黑" panose="020B0503020204020204" pitchFamily="34" charset="-122"/>
              </a:rPr>
              <a:t>的硬件描述语言有</a:t>
            </a:r>
            <a:r>
              <a:rPr lang="en-US" altLang="zh-CN" sz="2400" b="1" dirty="0">
                <a:solidFill>
                  <a:srgbClr val="FF0000"/>
                </a:solidFill>
                <a:latin typeface="微软雅黑" panose="020B0503020204020204" pitchFamily="34" charset="-122"/>
                <a:ea typeface="微软雅黑" panose="020B0503020204020204" pitchFamily="34" charset="-122"/>
              </a:rPr>
              <a:t>VHDL</a:t>
            </a:r>
            <a:r>
              <a:rPr lang="zh-CN" altLang="en-US" sz="2400" b="1" dirty="0">
                <a:latin typeface="微软雅黑" panose="020B0503020204020204" pitchFamily="34" charset="-122"/>
                <a:ea typeface="微软雅黑" panose="020B0503020204020204" pitchFamily="34" charset="-122"/>
              </a:rPr>
              <a:t>和</a:t>
            </a:r>
            <a:r>
              <a:rPr lang="en-US" altLang="zh-CN" sz="2400" b="1" dirty="0">
                <a:solidFill>
                  <a:srgbClr val="FF0000"/>
                </a:solidFill>
                <a:latin typeface="微软雅黑" panose="020B0503020204020204" pitchFamily="34" charset="-122"/>
                <a:ea typeface="微软雅黑" panose="020B0503020204020204" pitchFamily="34" charset="-122"/>
              </a:rPr>
              <a:t>Verilog HDL</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3" name="平行四边形 1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逻辑函数的表示方法</a:t>
            </a:r>
            <a:endParaRPr lang="zh-CN" altLang="en-US" dirty="0">
              <a:effectLst>
                <a:outerShdw blurRad="38100" dist="38100" dir="2700000" algn="tl">
                  <a:srgbClr val="000000">
                    <a:alpha val="43137"/>
                  </a:srgbClr>
                </a:outerShdw>
              </a:effectLst>
            </a:endParaRPr>
          </a:p>
        </p:txBody>
      </p:sp>
      <p:sp>
        <p:nvSpPr>
          <p:cNvPr id="12" name="文本框 52"/>
          <p:cNvSpPr txBox="1"/>
          <p:nvPr/>
        </p:nvSpPr>
        <p:spPr>
          <a:xfrm>
            <a:off x="458562" y="3898094"/>
            <a:ext cx="5951763" cy="1200329"/>
          </a:xfrm>
          <a:prstGeom prst="rect">
            <a:avLst/>
          </a:prstGeom>
          <a:noFill/>
        </p:spPr>
        <p:txBody>
          <a:bodyPr wrap="square" rtlCol="0">
            <a:spAutoFit/>
          </a:bodyPr>
          <a:lstStyle/>
          <a:p>
            <a:pPr marL="342900" indent="-3429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2.3</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请</a:t>
            </a:r>
            <a:r>
              <a:rPr lang="zh-CN" altLang="en-US" sz="2400" b="1" dirty="0">
                <a:latin typeface="微软雅黑" panose="020B0503020204020204" pitchFamily="34" charset="-122"/>
                <a:ea typeface="微软雅黑" panose="020B0503020204020204" pitchFamily="34" charset="-122"/>
              </a:rPr>
              <a:t>写出</a:t>
            </a:r>
            <a:r>
              <a:rPr lang="zh-CN" altLang="en-US" sz="2400" b="1" dirty="0" smtClean="0">
                <a:latin typeface="微软雅黑" panose="020B0503020204020204" pitchFamily="34" charset="-122"/>
                <a:ea typeface="微软雅黑" panose="020B0503020204020204" pitchFamily="34" charset="-122"/>
              </a:rPr>
              <a:t>实现逻辑函数</a:t>
            </a:r>
            <a:r>
              <a:rPr lang="en-US" altLang="zh-CN" sz="2400" b="1" dirty="0" smtClean="0">
                <a:latin typeface="微软雅黑" panose="020B0503020204020204" pitchFamily="34" charset="-122"/>
                <a:ea typeface="微软雅黑" panose="020B0503020204020204" pitchFamily="34" charset="-122"/>
              </a:rPr>
              <a:t>F</a:t>
            </a:r>
            <a:r>
              <a:rPr lang="zh-CN" altLang="en-US" sz="2400" b="1" dirty="0" smtClean="0">
                <a:latin typeface="微软雅黑" panose="020B0503020204020204" pitchFamily="34" charset="-122"/>
                <a:ea typeface="微软雅黑" panose="020B0503020204020204" pitchFamily="34" charset="-122"/>
              </a:rPr>
              <a:t>的</a:t>
            </a:r>
            <a:r>
              <a:rPr lang="en-US" altLang="zh-CN" sz="2400" b="1" dirty="0">
                <a:latin typeface="微软雅黑" panose="020B0503020204020204" pitchFamily="34" charset="-122"/>
                <a:ea typeface="微软雅黑" panose="020B0503020204020204" pitchFamily="34" charset="-122"/>
              </a:rPr>
              <a:t>Verilog HDL</a:t>
            </a:r>
            <a:r>
              <a:rPr lang="zh-CN" altLang="en-US" sz="2400" b="1" dirty="0">
                <a:latin typeface="微软雅黑" panose="020B0503020204020204" pitchFamily="34" charset="-122"/>
                <a:ea typeface="微软雅黑" panose="020B0503020204020204" pitchFamily="34" charset="-122"/>
              </a:rPr>
              <a:t>代码</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sp>
        <p:nvSpPr>
          <p:cNvPr id="15" name="矩形 14"/>
          <p:cNvSpPr/>
          <p:nvPr/>
        </p:nvSpPr>
        <p:spPr>
          <a:xfrm>
            <a:off x="5891212" y="3898094"/>
            <a:ext cx="5335134" cy="2862322"/>
          </a:xfrm>
          <a:prstGeom prst="rect">
            <a:avLst/>
          </a:prstGeom>
          <a:solidFill>
            <a:schemeClr val="accent2">
              <a:lumMod val="20000"/>
              <a:lumOff val="80000"/>
            </a:schemeClr>
          </a:solidFill>
          <a:ln w="28575">
            <a:solidFill>
              <a:srgbClr val="3859CD"/>
            </a:solidFill>
          </a:ln>
        </p:spPr>
        <p:txBody>
          <a:bodyPr wrap="square">
            <a:spAutoFit/>
          </a:bodyPr>
          <a:lstStyle/>
          <a:p>
            <a:pPr lvl="1">
              <a:lnSpc>
                <a:spcPct val="150000"/>
              </a:lnSpc>
              <a:buClr>
                <a:srgbClr val="235EB8"/>
              </a:buClr>
              <a:buSzPct val="85000"/>
            </a:pPr>
            <a:r>
              <a:rPr lang="en-US" altLang="zh-CN" sz="2000" b="1" smtClean="0">
                <a:solidFill>
                  <a:prstClr val="black"/>
                </a:solidFill>
                <a:latin typeface="微软雅黑" panose="020B0503020204020204" pitchFamily="34" charset="-122"/>
                <a:ea typeface="微软雅黑" panose="020B0503020204020204" pitchFamily="34" charset="-122"/>
              </a:rPr>
              <a:t>module M1(F,A,B,C,D</a:t>
            </a:r>
            <a:r>
              <a:rPr lang="en-US" altLang="zh-CN" sz="2000" b="1" dirty="0">
                <a:solidFill>
                  <a:prstClr val="black"/>
                </a:solidFill>
                <a:latin typeface="微软雅黑" panose="020B0503020204020204" pitchFamily="34" charset="-122"/>
                <a:ea typeface="微软雅黑" panose="020B0503020204020204" pitchFamily="34" charset="-122"/>
              </a:rPr>
              <a:t>);</a:t>
            </a:r>
          </a:p>
          <a:p>
            <a:pPr lvl="1">
              <a:lnSpc>
                <a:spcPct val="150000"/>
              </a:lnSpc>
              <a:buClr>
                <a:srgbClr val="235EB8"/>
              </a:buClr>
              <a:buSzPct val="85000"/>
            </a:pPr>
            <a:r>
              <a:rPr lang="en-US" altLang="zh-CN" sz="2000" b="1" dirty="0">
                <a:solidFill>
                  <a:prstClr val="black"/>
                </a:solidFill>
                <a:latin typeface="微软雅黑" panose="020B0503020204020204" pitchFamily="34" charset="-122"/>
                <a:ea typeface="微软雅黑" panose="020B0503020204020204" pitchFamily="34" charset="-122"/>
              </a:rPr>
              <a:t>	input A,B,C,D;</a:t>
            </a:r>
          </a:p>
          <a:p>
            <a:pPr lvl="1">
              <a:lnSpc>
                <a:spcPct val="150000"/>
              </a:lnSpc>
              <a:buClr>
                <a:srgbClr val="235EB8"/>
              </a:buClr>
              <a:buSzPct val="85000"/>
            </a:pPr>
            <a:r>
              <a:rPr lang="en-US" altLang="zh-CN" sz="2000" b="1" dirty="0">
                <a:solidFill>
                  <a:prstClr val="black"/>
                </a:solidFill>
                <a:latin typeface="微软雅黑" panose="020B0503020204020204" pitchFamily="34" charset="-122"/>
                <a:ea typeface="微软雅黑" panose="020B0503020204020204" pitchFamily="34" charset="-122"/>
              </a:rPr>
              <a:t>	output F;</a:t>
            </a:r>
          </a:p>
          <a:p>
            <a:pPr lvl="1">
              <a:lnSpc>
                <a:spcPct val="150000"/>
              </a:lnSpc>
              <a:buClr>
                <a:srgbClr val="235EB8"/>
              </a:buClr>
              <a:buSzPct val="85000"/>
            </a:pPr>
            <a:r>
              <a:rPr lang="en-US" altLang="zh-CN" sz="2000" b="1" dirty="0">
                <a:solidFill>
                  <a:prstClr val="black"/>
                </a:solidFill>
                <a:latin typeface="微软雅黑" panose="020B0503020204020204" pitchFamily="34" charset="-122"/>
                <a:ea typeface="微软雅黑" panose="020B0503020204020204" pitchFamily="34" charset="-122"/>
              </a:rPr>
              <a:t>	</a:t>
            </a:r>
            <a:endParaRPr lang="en-US" altLang="zh-CN" sz="2000" b="1" dirty="0" smtClean="0">
              <a:solidFill>
                <a:prstClr val="black"/>
              </a:solidFill>
              <a:latin typeface="微软雅黑" panose="020B0503020204020204" pitchFamily="34" charset="-122"/>
              <a:ea typeface="微软雅黑" panose="020B0503020204020204" pitchFamily="34" charset="-122"/>
            </a:endParaRPr>
          </a:p>
          <a:p>
            <a:pPr lvl="1">
              <a:lnSpc>
                <a:spcPct val="150000"/>
              </a:lnSpc>
              <a:buClr>
                <a:srgbClr val="235EB8"/>
              </a:buClr>
              <a:buSzPct val="85000"/>
            </a:pPr>
            <a:r>
              <a:rPr lang="en-US" altLang="zh-CN" sz="2000" b="1" dirty="0">
                <a:solidFill>
                  <a:prstClr val="black"/>
                </a:solidFill>
                <a:latin typeface="微软雅黑" panose="020B0503020204020204" pitchFamily="34" charset="-122"/>
                <a:ea typeface="微软雅黑" panose="020B0503020204020204" pitchFamily="34" charset="-122"/>
              </a:rPr>
              <a:t> </a:t>
            </a:r>
            <a:r>
              <a:rPr lang="en-US" altLang="zh-CN" sz="2000" b="1" dirty="0" smtClean="0">
                <a:solidFill>
                  <a:prstClr val="black"/>
                </a:solidFill>
                <a:latin typeface="微软雅黑" panose="020B0503020204020204" pitchFamily="34" charset="-122"/>
                <a:ea typeface="微软雅黑" panose="020B0503020204020204" pitchFamily="34" charset="-122"/>
              </a:rPr>
              <a:t>     assign </a:t>
            </a:r>
            <a:r>
              <a:rPr lang="en-US" altLang="zh-CN" sz="2000" b="1" dirty="0">
                <a:solidFill>
                  <a:prstClr val="black"/>
                </a:solidFill>
                <a:latin typeface="微软雅黑" panose="020B0503020204020204" pitchFamily="34" charset="-122"/>
                <a:ea typeface="微软雅黑" panose="020B0503020204020204" pitchFamily="34" charset="-122"/>
              </a:rPr>
              <a:t>F=  (A &amp; ~B) |(~C &amp; D)</a:t>
            </a:r>
          </a:p>
          <a:p>
            <a:pPr lvl="1">
              <a:lnSpc>
                <a:spcPct val="150000"/>
              </a:lnSpc>
              <a:buClr>
                <a:srgbClr val="235EB8"/>
              </a:buClr>
              <a:buSzPct val="85000"/>
            </a:pPr>
            <a:r>
              <a:rPr lang="en-US" altLang="zh-CN" sz="2000" b="1" smtClean="0">
                <a:solidFill>
                  <a:prstClr val="black"/>
                </a:solidFill>
                <a:latin typeface="微软雅黑" panose="020B0503020204020204" pitchFamily="34" charset="-122"/>
                <a:ea typeface="微软雅黑" panose="020B0503020204020204" pitchFamily="34" charset="-122"/>
              </a:rPr>
              <a:t>endmodule</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p:cNvGraphicFramePr>
          <p:nvPr>
            <p:extLst>
              <p:ext uri="{D42A27DB-BD31-4B8C-83A1-F6EECF244321}">
                <p14:modId xmlns:p14="http://schemas.microsoft.com/office/powerpoint/2010/main" val="2434385550"/>
              </p:ext>
            </p:extLst>
          </p:nvPr>
        </p:nvGraphicFramePr>
        <p:xfrm>
          <a:off x="1654175" y="5191432"/>
          <a:ext cx="2289176" cy="609293"/>
        </p:xfrm>
        <a:graphic>
          <a:graphicData uri="http://schemas.openxmlformats.org/presentationml/2006/ole">
            <mc:AlternateContent xmlns:mc="http://schemas.openxmlformats.org/markup-compatibility/2006">
              <mc:Choice xmlns:v="urn:schemas-microsoft-com:vml" Requires="v">
                <p:oleObj spid="_x0000_s150591" name="公式" r:id="rId4" imgW="876240" imgH="215640" progId="Equation.3">
                  <p:embed/>
                </p:oleObj>
              </mc:Choice>
              <mc:Fallback>
                <p:oleObj name="公式" r:id="rId4" imgW="876240" imgH="215640" progId="Equation.3">
                  <p:embed/>
                  <p:pic>
                    <p:nvPicPr>
                      <p:cNvPr id="0" name="对象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175" y="5191432"/>
                        <a:ext cx="2289176" cy="60929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0055539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17</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3" name="平行四边形 1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逻辑函数的表示方法</a:t>
            </a:r>
            <a:endParaRPr lang="zh-CN" altLang="en-US" dirty="0">
              <a:effectLst>
                <a:outerShdw blurRad="38100" dist="38100" dir="2700000" algn="tl">
                  <a:srgbClr val="000000">
                    <a:alpha val="43137"/>
                  </a:srgbClr>
                </a:outerShdw>
              </a:effectLst>
            </a:endParaRPr>
          </a:p>
        </p:txBody>
      </p:sp>
      <p:pic>
        <p:nvPicPr>
          <p:cNvPr id="16" name="图片 15">
            <a:hlinkClick r:id="rId3" action="ppaction://hlinksldjump"/>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
        <p:nvSpPr>
          <p:cNvPr id="15" name="文本框 52"/>
          <p:cNvSpPr txBox="1"/>
          <p:nvPr/>
        </p:nvSpPr>
        <p:spPr>
          <a:xfrm>
            <a:off x="391887" y="1025148"/>
            <a:ext cx="2760888" cy="662554"/>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对比</a:t>
            </a:r>
            <a:endParaRPr lang="en-US" altLang="zh-CN" sz="2800" b="1" dirty="0" smtClean="0">
              <a:solidFill>
                <a:srgbClr val="FF000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1856424805"/>
              </p:ext>
            </p:extLst>
          </p:nvPr>
        </p:nvGraphicFramePr>
        <p:xfrm>
          <a:off x="1772331" y="1184975"/>
          <a:ext cx="9581469" cy="4647474"/>
        </p:xfrm>
        <a:graphic>
          <a:graphicData uri="http://schemas.openxmlformats.org/drawingml/2006/table">
            <a:tbl>
              <a:tblPr firstRow="1" bandRow="1">
                <a:tableStyleId>{5C22544A-7EE6-4342-B048-85BDC9FD1C3A}</a:tableStyleId>
              </a:tblPr>
              <a:tblGrid>
                <a:gridCol w="2113869"/>
                <a:gridCol w="2209800"/>
                <a:gridCol w="5257800"/>
              </a:tblGrid>
              <a:tr h="637419">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表示方法</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特征形式</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优点</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637419">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逻辑表达式</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逻辑代数式</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便于化简与画出电路图</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637419">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真值表</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表格</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全面展示了所有可能的状态组合</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637419">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逻辑电路图</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门电路原理图</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便于选择器件实现</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637419">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卡诺图</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方格图</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便于化简逻辑函数</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63741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波形图</a:t>
                      </a: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时序波形</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直观展示输出随输入变化的时序</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637419">
                <a:tc>
                  <a:txBody>
                    <a:bodyPr/>
                    <a:lstStyle/>
                    <a:p>
                      <a:pPr algn="ct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HDL</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形式语言</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方便用</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FPGA</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器件实现复杂数字系统的设计</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366981398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18</a:t>
            </a:fld>
            <a:endParaRPr lang="zh-CN" altLang="en-US"/>
          </a:p>
        </p:txBody>
      </p:sp>
      <p:sp>
        <p:nvSpPr>
          <p:cNvPr id="53" name="文本框 52"/>
          <p:cNvSpPr txBox="1"/>
          <p:nvPr/>
        </p:nvSpPr>
        <p:spPr>
          <a:xfrm>
            <a:off x="391887" y="939423"/>
            <a:ext cx="11567884" cy="4524315"/>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基本逻辑运算</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3859CD"/>
                </a:solidFill>
                <a:latin typeface="微软雅黑" panose="020B0503020204020204" pitchFamily="34" charset="-122"/>
                <a:ea typeface="微软雅黑" panose="020B0503020204020204" pitchFamily="34" charset="-122"/>
              </a:rPr>
              <a:t>“与”</a:t>
            </a:r>
            <a:r>
              <a:rPr lang="zh-CN" altLang="en-US" sz="2400" b="1" dirty="0">
                <a:solidFill>
                  <a:srgbClr val="3859CD"/>
                </a:solidFill>
                <a:latin typeface="微软雅黑" panose="020B0503020204020204" pitchFamily="34" charset="-122"/>
                <a:ea typeface="微软雅黑" panose="020B0503020204020204" pitchFamily="34" charset="-122"/>
              </a:rPr>
              <a:t>、“或”、</a:t>
            </a:r>
            <a:r>
              <a:rPr lang="zh-CN" altLang="en-US" sz="2400" b="1" dirty="0" smtClean="0">
                <a:solidFill>
                  <a:srgbClr val="3859CD"/>
                </a:solidFill>
                <a:latin typeface="微软雅黑" panose="020B0503020204020204" pitchFamily="34" charset="-122"/>
                <a:ea typeface="微软雅黑" panose="020B0503020204020204" pitchFamily="34" charset="-122"/>
              </a:rPr>
              <a:t>“非”</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根据</a:t>
            </a:r>
            <a:r>
              <a:rPr lang="zh-CN" altLang="en-US" sz="2400" b="1" dirty="0">
                <a:latin typeface="微软雅黑" panose="020B0503020204020204" pitchFamily="34" charset="-122"/>
                <a:ea typeface="微软雅黑" panose="020B0503020204020204" pitchFamily="34" charset="-122"/>
              </a:rPr>
              <a:t>这三种基本运算规则，可以推导出</a:t>
            </a:r>
            <a:r>
              <a:rPr lang="zh-CN" altLang="en-US" sz="2400" b="1" dirty="0">
                <a:solidFill>
                  <a:srgbClr val="FF0000"/>
                </a:solidFill>
                <a:latin typeface="微软雅黑" panose="020B0503020204020204" pitchFamily="34" charset="-122"/>
                <a:ea typeface="微软雅黑" panose="020B0503020204020204" pitchFamily="34" charset="-122"/>
              </a:rPr>
              <a:t>逻辑运算的基本定理和</a:t>
            </a:r>
            <a:r>
              <a:rPr lang="zh-CN" altLang="en-US" sz="2400" b="1" dirty="0" smtClean="0">
                <a:solidFill>
                  <a:srgbClr val="FF0000"/>
                </a:solidFill>
                <a:latin typeface="微软雅黑" panose="020B0503020204020204" pitchFamily="34" charset="-122"/>
                <a:ea typeface="微软雅黑" panose="020B0503020204020204" pitchFamily="34" charset="-122"/>
              </a:rPr>
              <a:t>规则</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由</a:t>
            </a:r>
            <a:r>
              <a:rPr lang="zh-CN" altLang="en-US" sz="2400" b="1" dirty="0">
                <a:latin typeface="微软雅黑" panose="020B0503020204020204" pitchFamily="34" charset="-122"/>
                <a:ea typeface="微软雅黑" panose="020B0503020204020204" pitchFamily="34" charset="-122"/>
              </a:rPr>
              <a:t>这三种逻辑运算可以构成</a:t>
            </a:r>
            <a:r>
              <a:rPr lang="zh-CN" altLang="en-US" sz="2400" b="1" dirty="0">
                <a:solidFill>
                  <a:srgbClr val="FF0000"/>
                </a:solidFill>
                <a:latin typeface="微软雅黑" panose="020B0503020204020204" pitchFamily="34" charset="-122"/>
                <a:ea typeface="微软雅黑" panose="020B0503020204020204" pitchFamily="34" charset="-122"/>
              </a:rPr>
              <a:t>各种复合逻辑运算</a:t>
            </a:r>
            <a:r>
              <a:rPr lang="zh-CN" altLang="en-US" sz="2400" b="1" dirty="0">
                <a:latin typeface="微软雅黑" panose="020B0503020204020204" pitchFamily="34" charset="-122"/>
                <a:ea typeface="微软雅黑" panose="020B0503020204020204" pitchFamily="34" charset="-122"/>
              </a:rPr>
              <a:t>，来反映复杂数字系统中各开关之间的联系</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逻辑门：</a:t>
            </a:r>
            <a:r>
              <a:rPr lang="zh-CN" altLang="en-US" sz="2400" b="1" dirty="0" smtClean="0">
                <a:latin typeface="微软雅黑" panose="020B0503020204020204" pitchFamily="34" charset="-122"/>
                <a:ea typeface="微软雅黑" panose="020B0503020204020204" pitchFamily="34" charset="-122"/>
              </a:rPr>
              <a:t>是</a:t>
            </a:r>
            <a:r>
              <a:rPr lang="zh-CN" altLang="en-US" sz="2400" b="1" dirty="0">
                <a:latin typeface="微软雅黑" panose="020B0503020204020204" pitchFamily="34" charset="-122"/>
                <a:ea typeface="微软雅黑" panose="020B0503020204020204" pitchFamily="34" charset="-122"/>
              </a:rPr>
              <a:t>集成电路的基本组件，是对逻辑常量和变量</a:t>
            </a:r>
            <a:r>
              <a:rPr lang="zh-CN" altLang="en-US" sz="2400" b="1" dirty="0">
                <a:solidFill>
                  <a:srgbClr val="FF0000"/>
                </a:solidFill>
                <a:latin typeface="微软雅黑" panose="020B0503020204020204" pitchFamily="34" charset="-122"/>
                <a:ea typeface="微软雅黑" panose="020B0503020204020204" pitchFamily="34" charset="-122"/>
              </a:rPr>
              <a:t>完成基本逻辑运算的电路</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简单</a:t>
            </a:r>
            <a:r>
              <a:rPr lang="zh-CN" altLang="en-US" sz="2400" b="1" dirty="0">
                <a:latin typeface="微软雅黑" panose="020B0503020204020204" pitchFamily="34" charset="-122"/>
                <a:ea typeface="微软雅黑" panose="020B0503020204020204" pitchFamily="34" charset="-122"/>
              </a:rPr>
              <a:t>的逻辑门可由晶体管</a:t>
            </a:r>
            <a:r>
              <a:rPr lang="zh-CN" altLang="en-US" sz="2400" b="1" dirty="0" smtClean="0">
                <a:latin typeface="微软雅黑" panose="020B0503020204020204" pitchFamily="34" charset="-122"/>
                <a:ea typeface="微软雅黑" panose="020B0503020204020204" pitchFamily="34" charset="-122"/>
              </a:rPr>
              <a:t>组成；</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常见</a:t>
            </a:r>
            <a:r>
              <a:rPr lang="zh-CN" altLang="en-US" sz="2400" b="1" dirty="0">
                <a:latin typeface="微软雅黑" panose="020B0503020204020204" pitchFamily="34" charset="-122"/>
                <a:ea typeface="微软雅黑" panose="020B0503020204020204" pitchFamily="34" charset="-122"/>
              </a:rPr>
              <a:t>的逻辑</a:t>
            </a:r>
            <a:r>
              <a:rPr lang="zh-CN" altLang="en-US" sz="2400" b="1" dirty="0" smtClean="0">
                <a:latin typeface="微软雅黑" panose="020B0503020204020204" pitchFamily="34" charset="-122"/>
                <a:ea typeface="微软雅黑" panose="020B0503020204020204" pitchFamily="34" charset="-122"/>
              </a:rPr>
              <a:t>门：包括</a:t>
            </a:r>
            <a:r>
              <a:rPr lang="zh-CN" altLang="en-US" sz="2400" b="1" dirty="0">
                <a:latin typeface="微软雅黑" panose="020B0503020204020204" pitchFamily="34" charset="-122"/>
                <a:ea typeface="微软雅黑" panose="020B0503020204020204" pitchFamily="34" charset="-122"/>
              </a:rPr>
              <a:t>“与”门，“或”门，“非”门，“异或”门等</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a:t>
            </a:r>
            <a:r>
              <a:rPr lang="zh-CN" altLang="en-US" sz="2400" b="1" dirty="0">
                <a:latin typeface="微软雅黑" panose="020B0503020204020204" pitchFamily="34" charset="-122"/>
                <a:ea typeface="微软雅黑" panose="020B0503020204020204" pitchFamily="34" charset="-122"/>
              </a:rPr>
              <a:t>门可以组合使用，实现更为复杂的逻辑运算</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1" name="平行四边形 10"/>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基本运算与逻辑门</a:t>
            </a:r>
            <a:endParaRPr lang="zh-CN" altLang="en-US" dirty="0">
              <a:effectLst>
                <a:outerShdw blurRad="38100" dist="38100" dir="2700000" algn="tl">
                  <a:srgbClr val="000000">
                    <a:alpha val="43137"/>
                  </a:srgbClr>
                </a:outerShdw>
              </a:effectLst>
            </a:endParaRPr>
          </a:p>
        </p:txBody>
      </p:sp>
      <p:sp>
        <p:nvSpPr>
          <p:cNvPr id="2" name="矩形 1"/>
          <p:cNvSpPr/>
          <p:nvPr/>
        </p:nvSpPr>
        <p:spPr>
          <a:xfrm>
            <a:off x="2405914" y="5690657"/>
            <a:ext cx="6141738" cy="646331"/>
          </a:xfrm>
          <a:prstGeom prst="rect">
            <a:avLst/>
          </a:prstGeom>
          <a:noFill/>
        </p:spPr>
        <p:txBody>
          <a:bodyPr wrap="square" lIns="91440" tIns="45720" rIns="91440" bIns="45720">
            <a:spAutoFit/>
          </a:bodyPr>
          <a:lstStyle/>
          <a:p>
            <a:pPr algn="ctr"/>
            <a:r>
              <a:rPr lang="zh-CN" alt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hlinkClick r:id="rId3" action="ppaction://hlinksldjump"/>
              </a:rPr>
              <a:t>逻辑运算与逻辑门对比总结</a:t>
            </a:r>
            <a:endPar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379229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19</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391887" y="939423"/>
                <a:ext cx="11567884" cy="3508653"/>
              </a:xfrm>
              <a:prstGeom prst="rect">
                <a:avLst/>
              </a:prstGeom>
              <a:noFill/>
            </p:spPr>
            <p:txBody>
              <a:bodyPr wrap="square" rtlCol="0">
                <a:spAutoFit/>
              </a:bodyPr>
              <a:lstStyle/>
              <a:p>
                <a:pPr marL="285750" indent="-285750">
                  <a:lnSpc>
                    <a:spcPct val="150000"/>
                  </a:lnSpc>
                  <a:buClr>
                    <a:srgbClr val="235EB8"/>
                  </a:buClr>
                  <a:buSzPct val="100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smtClean="0">
                    <a:latin typeface="微软雅黑" panose="020B0503020204020204" pitchFamily="34" charset="-122"/>
                    <a:ea typeface="微软雅黑" panose="020B0503020204020204" pitchFamily="34" charset="-122"/>
                  </a:rPr>
                  <a:t>1</a:t>
                </a:r>
                <a:r>
                  <a:rPr lang="zh-CN" altLang="en-US" sz="2800" b="1" dirty="0" smtClean="0">
                    <a:latin typeface="微软雅黑" panose="020B0503020204020204" pitchFamily="34" charset="-122"/>
                    <a:ea typeface="微软雅黑" panose="020B0503020204020204" pitchFamily="34" charset="-122"/>
                  </a:rPr>
                  <a:t>）“与”运算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100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又</a:t>
                </a:r>
                <a:r>
                  <a:rPr lang="zh-CN" altLang="en-US" sz="2400" b="1" dirty="0">
                    <a:latin typeface="微软雅黑" panose="020B0503020204020204" pitchFamily="34" charset="-122"/>
                    <a:ea typeface="微软雅黑" panose="020B0503020204020204" pitchFamily="34" charset="-122"/>
                  </a:rPr>
                  <a:t>称为逻辑乘，指某个事件受若干个条件影响，若所有的条件都齐备，该事件才能成立。</a:t>
                </a:r>
              </a:p>
              <a:p>
                <a:pPr marL="800100" lvl="1" indent="-342900" defTabSz="540000">
                  <a:lnSpc>
                    <a:spcPct val="150000"/>
                  </a:lnSpc>
                  <a:buClr>
                    <a:srgbClr val="235EB8"/>
                  </a:buClr>
                  <a:buSzPct val="100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运算符：“</a:t>
                </a:r>
                <a:r>
                  <a:rPr lang="en-US" altLang="zh-CN"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、“∧”或</a:t>
                </a:r>
                <a:r>
                  <a:rPr lang="zh-CN" altLang="en-US" sz="2400" b="1" dirty="0" smtClean="0">
                    <a:latin typeface="微软雅黑" panose="020B0503020204020204" pitchFamily="34" charset="-122"/>
                    <a:ea typeface="微软雅黑" panose="020B0503020204020204" pitchFamily="34" charset="-122"/>
                  </a:rPr>
                  <a:t>空</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10000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逻辑表达式：</a:t>
                </a:r>
                <a14:m>
                  <m:oMath xmlns:m="http://schemas.openxmlformats.org/officeDocument/2006/math">
                    <m:r>
                      <a:rPr lang="en-US" altLang="zh-CN" sz="2400" b="1" i="1" dirty="0" smtClean="0">
                        <a:solidFill>
                          <a:srgbClr val="FF0000"/>
                        </a:solidFill>
                        <a:latin typeface="Cambria Math"/>
                        <a:ea typeface="微软雅黑" panose="020B0503020204020204" pitchFamily="34" charset="-122"/>
                      </a:rPr>
                      <m:t>𝑭</m:t>
                    </m:r>
                    <m:r>
                      <a:rPr lang="en-US" altLang="zh-CN" sz="2400" b="1" i="1" dirty="0" smtClean="0">
                        <a:solidFill>
                          <a:srgbClr val="FF0000"/>
                        </a:solidFill>
                        <a:latin typeface="Cambria Math"/>
                        <a:ea typeface="微软雅黑" panose="020B0503020204020204" pitchFamily="34" charset="-122"/>
                      </a:rPr>
                      <m:t>=</m:t>
                    </m:r>
                    <m:r>
                      <a:rPr lang="en-US" altLang="zh-CN" sz="2400" b="1" i="1" dirty="0" smtClean="0">
                        <a:solidFill>
                          <a:srgbClr val="FF0000"/>
                        </a:solidFill>
                        <a:latin typeface="Cambria Math"/>
                        <a:ea typeface="微软雅黑" panose="020B0503020204020204" pitchFamily="34" charset="-122"/>
                      </a:rPr>
                      <m:t>𝑨𝑩</m:t>
                    </m:r>
                  </m:oMath>
                </a14:m>
                <a:r>
                  <a:rPr lang="zh-CN" altLang="en-US" sz="2400" b="1" dirty="0">
                    <a:solidFill>
                      <a:srgbClr val="FF0000"/>
                    </a:solidFill>
                    <a:latin typeface="微软雅黑" panose="020B0503020204020204" pitchFamily="34" charset="-122"/>
                    <a:ea typeface="微软雅黑" panose="020B0503020204020204" pitchFamily="34" charset="-122"/>
                  </a:rPr>
                  <a:t> </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100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真值表：</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391887" y="939423"/>
                <a:ext cx="11567884" cy="3508653"/>
              </a:xfrm>
              <a:prstGeom prst="rect">
                <a:avLst/>
              </a:prstGeom>
              <a:blipFill rotWithShape="1">
                <a:blip r:embed="rId3"/>
                <a:stretch>
                  <a:fillRect l="-896" b="-121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7" name="表格 16"/>
          <p:cNvGraphicFramePr>
            <a:graphicFrameLocks noGrp="1"/>
          </p:cNvGraphicFramePr>
          <p:nvPr>
            <p:extLst>
              <p:ext uri="{D42A27DB-BD31-4B8C-83A1-F6EECF244321}">
                <p14:modId xmlns:p14="http://schemas.microsoft.com/office/powerpoint/2010/main" val="1572948672"/>
              </p:ext>
            </p:extLst>
          </p:nvPr>
        </p:nvGraphicFramePr>
        <p:xfrm>
          <a:off x="5373758" y="2141369"/>
          <a:ext cx="2923863" cy="2286000"/>
        </p:xfrm>
        <a:graphic>
          <a:graphicData uri="http://schemas.openxmlformats.org/drawingml/2006/table">
            <a:tbl>
              <a:tblPr firstRow="1" bandRow="1">
                <a:tableStyleId>{5C22544A-7EE6-4342-B048-85BDC9FD1C3A}</a:tableStyleId>
              </a:tblPr>
              <a:tblGrid>
                <a:gridCol w="974621">
                  <a:extLst>
                    <a:ext uri="{9D8B030D-6E8A-4147-A177-3AD203B41FA5}">
                      <a16:colId xmlns="" xmlns:a16="http://schemas.microsoft.com/office/drawing/2014/main" val="3103242575"/>
                    </a:ext>
                  </a:extLst>
                </a:gridCol>
                <a:gridCol w="974621">
                  <a:extLst>
                    <a:ext uri="{9D8B030D-6E8A-4147-A177-3AD203B41FA5}">
                      <a16:colId xmlns="" xmlns:a16="http://schemas.microsoft.com/office/drawing/2014/main" val="264442026"/>
                    </a:ext>
                  </a:extLst>
                </a:gridCol>
                <a:gridCol w="974621">
                  <a:extLst>
                    <a:ext uri="{9D8B030D-6E8A-4147-A177-3AD203B41FA5}">
                      <a16:colId xmlns="" xmlns:a16="http://schemas.microsoft.com/office/drawing/2014/main" val="918472015"/>
                    </a:ext>
                  </a:extLst>
                </a:gridCol>
              </a:tblGrid>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A</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B</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F</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829015067"/>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313307802"/>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407146780"/>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670755726"/>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103934465"/>
                  </a:ext>
                </a:extLst>
              </a:tr>
            </a:tbl>
          </a:graphicData>
        </a:graphic>
      </p:graphicFrame>
      <p:sp>
        <p:nvSpPr>
          <p:cNvPr id="12" name="平行四边形 11"/>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基本运算与逻辑门</a:t>
            </a:r>
            <a:endParaRPr lang="zh-CN" altLang="en-US" dirty="0">
              <a:effectLst>
                <a:outerShdw blurRad="38100" dist="38100" dir="2700000" algn="tl">
                  <a:srgbClr val="000000">
                    <a:alpha val="43137"/>
                  </a:srgbClr>
                </a:outerShdw>
              </a:effectLst>
            </a:endParaRPr>
          </a:p>
        </p:txBody>
      </p:sp>
      <p:sp>
        <p:nvSpPr>
          <p:cNvPr id="2" name="矩形 1"/>
          <p:cNvSpPr/>
          <p:nvPr/>
        </p:nvSpPr>
        <p:spPr>
          <a:xfrm>
            <a:off x="8606804" y="2188533"/>
            <a:ext cx="3220761" cy="2797048"/>
          </a:xfrm>
          <a:prstGeom prst="rect">
            <a:avLst/>
          </a:prstGeom>
        </p:spPr>
        <p:txBody>
          <a:bodyPr wrap="square">
            <a:spAutoFit/>
          </a:bodyPr>
          <a:lstStyle/>
          <a:p>
            <a:pPr marL="342900" indent="-342900" defTabSz="540000">
              <a:lnSpc>
                <a:spcPct val="150000"/>
              </a:lnSpc>
              <a:buClr>
                <a:srgbClr val="235EB8"/>
              </a:buClr>
              <a:buSzPct val="100000"/>
              <a:buFont typeface="Wingdings" panose="05000000000000000000" pitchFamily="2" charset="2"/>
              <a:buChar char="u"/>
            </a:pPr>
            <a:r>
              <a:rPr lang="zh-CN" altLang="en-US" sz="2400" b="1" dirty="0">
                <a:solidFill>
                  <a:prstClr val="black"/>
                </a:solidFill>
                <a:latin typeface="微软雅黑" panose="020B0503020204020204" pitchFamily="34" charset="-122"/>
                <a:ea typeface="微软雅黑" panose="020B0503020204020204" pitchFamily="34" charset="-122"/>
              </a:rPr>
              <a:t>运算规则：</a:t>
            </a:r>
            <a:r>
              <a:rPr lang="zh-CN" altLang="en-US" sz="2400" b="1" dirty="0">
                <a:solidFill>
                  <a:srgbClr val="FF0000"/>
                </a:solidFill>
                <a:latin typeface="微软雅黑" panose="020B0503020204020204" pitchFamily="34" charset="-122"/>
                <a:ea typeface="微软雅黑" panose="020B0503020204020204" pitchFamily="34" charset="-122"/>
              </a:rPr>
              <a:t>有</a:t>
            </a:r>
            <a:r>
              <a:rPr lang="en-US" altLang="zh-CN" sz="2400" b="1" dirty="0">
                <a:solidFill>
                  <a:srgbClr val="FF0000"/>
                </a:solidFill>
                <a:latin typeface="微软雅黑" panose="020B0503020204020204" pitchFamily="34" charset="-122"/>
                <a:ea typeface="微软雅黑" panose="020B0503020204020204" pitchFamily="34" charset="-122"/>
              </a:rPr>
              <a:t>0</a:t>
            </a:r>
            <a:r>
              <a:rPr lang="zh-CN" altLang="en-US" sz="2400" b="1" dirty="0">
                <a:solidFill>
                  <a:srgbClr val="FF0000"/>
                </a:solidFill>
                <a:latin typeface="微软雅黑" panose="020B0503020204020204" pitchFamily="34" charset="-122"/>
                <a:ea typeface="微软雅黑" panose="020B0503020204020204" pitchFamily="34" charset="-122"/>
              </a:rPr>
              <a:t>就出</a:t>
            </a:r>
            <a:r>
              <a:rPr lang="en-US" altLang="zh-CN" sz="2400" b="1" dirty="0">
                <a:solidFill>
                  <a:srgbClr val="FF0000"/>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；只有当输入变量 </a:t>
            </a:r>
            <a:r>
              <a:rPr lang="en-US" altLang="zh-CN" sz="2400" b="1" dirty="0">
                <a:solidFill>
                  <a:prstClr val="black"/>
                </a:solidFill>
                <a:latin typeface="微软雅黑" panose="020B0503020204020204" pitchFamily="34" charset="-122"/>
                <a:ea typeface="微软雅黑" panose="020B0503020204020204" pitchFamily="34" charset="-122"/>
              </a:rPr>
              <a:t>A </a:t>
            </a:r>
            <a:r>
              <a:rPr lang="zh-CN" altLang="en-US" sz="2400" b="1" dirty="0">
                <a:solidFill>
                  <a:prstClr val="black"/>
                </a:solidFill>
                <a:latin typeface="微软雅黑" panose="020B0503020204020204" pitchFamily="34" charset="-122"/>
                <a:ea typeface="微软雅黑" panose="020B0503020204020204" pitchFamily="34" charset="-122"/>
              </a:rPr>
              <a:t>和 </a:t>
            </a:r>
            <a:r>
              <a:rPr lang="en-US" altLang="zh-CN" sz="2400" b="1" dirty="0">
                <a:solidFill>
                  <a:prstClr val="black"/>
                </a:solidFill>
                <a:latin typeface="微软雅黑" panose="020B0503020204020204" pitchFamily="34" charset="-122"/>
                <a:ea typeface="微软雅黑" panose="020B0503020204020204" pitchFamily="34" charset="-122"/>
              </a:rPr>
              <a:t>B</a:t>
            </a:r>
            <a:r>
              <a:rPr lang="zh-CN" altLang="en-US" sz="2400" b="1" dirty="0">
                <a:solidFill>
                  <a:prstClr val="black"/>
                </a:solidFill>
                <a:latin typeface="微软雅黑" panose="020B0503020204020204" pitchFamily="34" charset="-122"/>
                <a:ea typeface="微软雅黑" panose="020B0503020204020204" pitchFamily="34" charset="-122"/>
              </a:rPr>
              <a:t> 的取值同时为</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时，输出变量 </a:t>
            </a:r>
            <a:r>
              <a:rPr lang="en-US" altLang="zh-CN" sz="2400" b="1" dirty="0">
                <a:solidFill>
                  <a:prstClr val="black"/>
                </a:solidFill>
                <a:latin typeface="微软雅黑" panose="020B0503020204020204" pitchFamily="34" charset="-122"/>
                <a:ea typeface="微软雅黑" panose="020B0503020204020204" pitchFamily="34" charset="-122"/>
              </a:rPr>
              <a:t>F</a:t>
            </a:r>
            <a:r>
              <a:rPr lang="zh-CN" altLang="en-US" sz="2400" b="1" dirty="0">
                <a:solidFill>
                  <a:prstClr val="black"/>
                </a:solidFill>
                <a:latin typeface="微软雅黑" panose="020B0503020204020204" pitchFamily="34" charset="-122"/>
                <a:ea typeface="微软雅黑" panose="020B0503020204020204" pitchFamily="34" charset="-122"/>
              </a:rPr>
              <a:t> 的值才为</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487792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a:extLst>
              <a:ext uri="{FF2B5EF4-FFF2-40B4-BE49-F238E27FC236}">
                <a16:creationId xmlns="" xmlns:a16="http://schemas.microsoft.com/office/drawing/2014/main" id="{038997B9-E18D-4FAA-A43D-167DDAD80445}"/>
              </a:ext>
            </a:extLst>
          </p:cNvPr>
          <p:cNvSpPr txBox="1">
            <a:spLocks/>
          </p:cNvSpPr>
          <p:nvPr/>
        </p:nvSpPr>
        <p:spPr>
          <a:xfrm>
            <a:off x="272405" y="165452"/>
            <a:ext cx="5700691" cy="698147"/>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zh-CN" altLang="en-US" sz="4400" b="1" dirty="0" smtClean="0">
                <a:solidFill>
                  <a:srgbClr val="21509E"/>
                </a:solidFill>
                <a:latin typeface="微软雅黑" panose="020B0503020204020204" pitchFamily="34" charset="-122"/>
                <a:ea typeface="微软雅黑" panose="020B0503020204020204" pitchFamily="34" charset="-122"/>
              </a:rPr>
              <a:t>第</a:t>
            </a:r>
            <a:r>
              <a:rPr lang="zh-CN" altLang="en-US" sz="4400" b="1" dirty="0">
                <a:solidFill>
                  <a:srgbClr val="21509E"/>
                </a:solidFill>
                <a:latin typeface="微软雅黑" panose="020B0503020204020204" pitchFamily="34" charset="-122"/>
                <a:ea typeface="微软雅黑" panose="020B0503020204020204" pitchFamily="34" charset="-122"/>
              </a:rPr>
              <a:t>二</a:t>
            </a:r>
            <a:r>
              <a:rPr lang="zh-CN" altLang="en-US" sz="4400" b="1" dirty="0" smtClean="0">
                <a:solidFill>
                  <a:srgbClr val="21509E"/>
                </a:solidFill>
                <a:latin typeface="微软雅黑" panose="020B0503020204020204" pitchFamily="34" charset="-122"/>
                <a:ea typeface="微软雅黑" panose="020B0503020204020204" pitchFamily="34" charset="-122"/>
              </a:rPr>
              <a:t>章  逻辑代数基础</a:t>
            </a:r>
            <a:endParaRPr kumimoji="0" lang="en-GB" sz="2800" b="1" i="0" u="none" strike="noStrike" kern="1200" cap="none" spc="0" normalizeH="0" baseline="0" noProof="0" dirty="0">
              <a:ln>
                <a:noFill/>
              </a:ln>
              <a:solidFill>
                <a:srgbClr val="21509E"/>
              </a:solidFill>
              <a:effectLst/>
              <a:uLnTx/>
              <a:uFillTx/>
              <a:latin typeface="微软雅黑" panose="020B0503020204020204" pitchFamily="34" charset="-122"/>
              <a:ea typeface="微软雅黑" panose="020B0503020204020204" pitchFamily="34" charset="-122"/>
            </a:endParaRPr>
          </a:p>
        </p:txBody>
      </p:sp>
      <p:sp>
        <p:nvSpPr>
          <p:cNvPr id="11" name="平行四边形 10">
            <a:extLst>
              <a:ext uri="{FF2B5EF4-FFF2-40B4-BE49-F238E27FC236}">
                <a16:creationId xmlns="" xmlns:a16="http://schemas.microsoft.com/office/drawing/2014/main" id="{E9565A2F-F618-42FC-8E7D-701C3E7FAF00}"/>
              </a:ext>
            </a:extLst>
          </p:cNvPr>
          <p:cNvSpPr/>
          <p:nvPr/>
        </p:nvSpPr>
        <p:spPr>
          <a:xfrm>
            <a:off x="1840175" y="1754330"/>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prstClr val="white"/>
                </a:solidFill>
                <a:latin typeface="微软雅黑" panose="020B0503020204020204" pitchFamily="34" charset="-122"/>
                <a:ea typeface="微软雅黑" panose="020B0503020204020204" pitchFamily="34" charset="-122"/>
              </a:rPr>
              <a:t>2</a:t>
            </a:r>
            <a:r>
              <a:rPr lang="en-US" altLang="zh-CN" sz="2800" b="1" spc="300" dirty="0" smtClean="0">
                <a:solidFill>
                  <a:prstClr val="white"/>
                </a:solidFill>
                <a:latin typeface="微软雅黑" panose="020B0503020204020204" pitchFamily="34" charset="-122"/>
                <a:ea typeface="微软雅黑" panose="020B0503020204020204" pitchFamily="34" charset="-122"/>
              </a:rPr>
              <a:t>.1</a:t>
            </a:r>
            <a:endParaRPr lang="zh-CN" altLang="en-US" sz="2800" b="1" spc="300" dirty="0">
              <a:solidFill>
                <a:prstClr val="white"/>
              </a:solidFill>
              <a:latin typeface="微软雅黑" panose="020B0503020204020204" pitchFamily="34" charset="-122"/>
              <a:ea typeface="微软雅黑" panose="020B0503020204020204" pitchFamily="34" charset="-122"/>
            </a:endParaRPr>
          </a:p>
        </p:txBody>
      </p:sp>
      <p:sp>
        <p:nvSpPr>
          <p:cNvPr id="12" name="平行四边形 11">
            <a:extLst>
              <a:ext uri="{FF2B5EF4-FFF2-40B4-BE49-F238E27FC236}">
                <a16:creationId xmlns="" xmlns:a16="http://schemas.microsoft.com/office/drawing/2014/main" id="{177E5E7B-FD82-4D8F-958A-30F60EC6B963}"/>
              </a:ext>
            </a:extLst>
          </p:cNvPr>
          <p:cNvSpPr/>
          <p:nvPr/>
        </p:nvSpPr>
        <p:spPr>
          <a:xfrm>
            <a:off x="3125614" y="1737700"/>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hlinkClick r:id="rId2" action="ppaction://hlinksldjump"/>
              </a:rPr>
              <a:t>逻辑代数基本概念</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13" name="平行四边形 12">
            <a:extLst>
              <a:ext uri="{FF2B5EF4-FFF2-40B4-BE49-F238E27FC236}">
                <a16:creationId xmlns="" xmlns:a16="http://schemas.microsoft.com/office/drawing/2014/main" id="{790647E3-2D8B-4E04-81E4-EF2F7FA0DB13}"/>
              </a:ext>
            </a:extLst>
          </p:cNvPr>
          <p:cNvSpPr/>
          <p:nvPr/>
        </p:nvSpPr>
        <p:spPr>
          <a:xfrm>
            <a:off x="1840175" y="2586537"/>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2</a:t>
            </a:r>
            <a:r>
              <a:rPr lang="en-US" altLang="zh-CN" sz="2800" b="1" dirty="0" smtClean="0">
                <a:solidFill>
                  <a:prstClr val="white"/>
                </a:solidFill>
                <a:latin typeface="微软雅黑" panose="020B0503020204020204" pitchFamily="34" charset="-122"/>
                <a:ea typeface="微软雅黑" panose="020B0503020204020204" pitchFamily="34" charset="-122"/>
              </a:rPr>
              <a:t>.2</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4" name="平行四边形 13">
            <a:extLst>
              <a:ext uri="{FF2B5EF4-FFF2-40B4-BE49-F238E27FC236}">
                <a16:creationId xmlns="" xmlns:a16="http://schemas.microsoft.com/office/drawing/2014/main" id="{0456C634-CAC8-49F1-9A41-BBAD38FF4C7B}"/>
              </a:ext>
            </a:extLst>
          </p:cNvPr>
          <p:cNvSpPr/>
          <p:nvPr/>
        </p:nvSpPr>
        <p:spPr>
          <a:xfrm>
            <a:off x="3125613" y="2569907"/>
            <a:ext cx="4750025"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hlinkClick r:id="rId3" action="ppaction://hlinksldjump"/>
              </a:rPr>
              <a:t>逻辑代数的公理和定律</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15" name="平行四边形 14">
            <a:extLst>
              <a:ext uri="{FF2B5EF4-FFF2-40B4-BE49-F238E27FC236}">
                <a16:creationId xmlns="" xmlns:a16="http://schemas.microsoft.com/office/drawing/2014/main" id="{B66B3CF0-9865-498F-A587-CEE9A187AB66}"/>
              </a:ext>
            </a:extLst>
          </p:cNvPr>
          <p:cNvSpPr/>
          <p:nvPr/>
        </p:nvSpPr>
        <p:spPr>
          <a:xfrm>
            <a:off x="1840175" y="3418744"/>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2</a:t>
            </a:r>
            <a:r>
              <a:rPr lang="en-US" altLang="zh-CN" sz="2800" b="1" dirty="0" smtClean="0">
                <a:solidFill>
                  <a:prstClr val="white"/>
                </a:solidFill>
                <a:latin typeface="微软雅黑" panose="020B0503020204020204" pitchFamily="34" charset="-122"/>
                <a:ea typeface="微软雅黑" panose="020B0503020204020204" pitchFamily="34" charset="-122"/>
              </a:rPr>
              <a:t>.3</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6" name="平行四边形 15">
            <a:extLst>
              <a:ext uri="{FF2B5EF4-FFF2-40B4-BE49-F238E27FC236}">
                <a16:creationId xmlns="" xmlns:a16="http://schemas.microsoft.com/office/drawing/2014/main" id="{6776232C-C115-4996-A965-57441504CE3B}"/>
              </a:ext>
            </a:extLst>
          </p:cNvPr>
          <p:cNvSpPr/>
          <p:nvPr/>
        </p:nvSpPr>
        <p:spPr>
          <a:xfrm>
            <a:off x="3125614" y="3402114"/>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hlinkClick r:id="rId4" action="ppaction://hlinksldjump"/>
              </a:rPr>
              <a:t>逻辑代数规则</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17" name="平行四边形 16">
            <a:extLst>
              <a:ext uri="{FF2B5EF4-FFF2-40B4-BE49-F238E27FC236}">
                <a16:creationId xmlns="" xmlns:a16="http://schemas.microsoft.com/office/drawing/2014/main" id="{B7F9B3BC-037C-4D17-8D1A-202AE2C8975B}"/>
              </a:ext>
            </a:extLst>
          </p:cNvPr>
          <p:cNvSpPr/>
          <p:nvPr/>
        </p:nvSpPr>
        <p:spPr>
          <a:xfrm>
            <a:off x="1840175" y="4250951"/>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2</a:t>
            </a:r>
            <a:r>
              <a:rPr lang="en-US" altLang="zh-CN" sz="2800" b="1" dirty="0" smtClean="0">
                <a:solidFill>
                  <a:prstClr val="white"/>
                </a:solidFill>
                <a:latin typeface="微软雅黑" panose="020B0503020204020204" pitchFamily="34" charset="-122"/>
                <a:ea typeface="微软雅黑" panose="020B0503020204020204" pitchFamily="34" charset="-122"/>
              </a:rPr>
              <a:t>.4</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8" name="平行四边形 17">
            <a:extLst>
              <a:ext uri="{FF2B5EF4-FFF2-40B4-BE49-F238E27FC236}">
                <a16:creationId xmlns="" xmlns:a16="http://schemas.microsoft.com/office/drawing/2014/main" id="{50F9632F-170A-48BE-BB82-55C8FB83B4AE}"/>
              </a:ext>
            </a:extLst>
          </p:cNvPr>
          <p:cNvSpPr/>
          <p:nvPr/>
        </p:nvSpPr>
        <p:spPr>
          <a:xfrm>
            <a:off x="3125614" y="4234321"/>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hlinkClick r:id="rId5" action="ppaction://hlinksldjump"/>
              </a:rPr>
              <a:t>逻辑函数的表示形式</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 xmlns:a16="http://schemas.microsoft.com/office/drawing/2014/main" id="{B7D277CF-D310-4642-B89B-343726620C71}"/>
              </a:ext>
            </a:extLst>
          </p:cNvPr>
          <p:cNvCxnSpPr/>
          <p:nvPr/>
        </p:nvCxnSpPr>
        <p:spPr>
          <a:xfrm>
            <a:off x="0" y="1088570"/>
            <a:ext cx="8715150" cy="0"/>
          </a:xfrm>
          <a:prstGeom prst="line">
            <a:avLst/>
          </a:prstGeom>
          <a:ln w="76200">
            <a:solidFill>
              <a:srgbClr val="235EB8"/>
            </a:solidFill>
          </a:ln>
        </p:spPr>
        <p:style>
          <a:lnRef idx="1">
            <a:schemeClr val="accent1"/>
          </a:lnRef>
          <a:fillRef idx="0">
            <a:schemeClr val="accent1"/>
          </a:fillRef>
          <a:effectRef idx="0">
            <a:schemeClr val="accent1"/>
          </a:effectRef>
          <a:fontRef idx="minor">
            <a:schemeClr val="tx1"/>
          </a:fontRef>
        </p:style>
      </p:cxnSp>
      <p:sp>
        <p:nvSpPr>
          <p:cNvPr id="19" name="平行四边形 18">
            <a:extLst>
              <a:ext uri="{FF2B5EF4-FFF2-40B4-BE49-F238E27FC236}">
                <a16:creationId xmlns="" xmlns:a16="http://schemas.microsoft.com/office/drawing/2014/main" id="{B66B3CF0-9865-498F-A587-CEE9A187AB66}"/>
              </a:ext>
            </a:extLst>
          </p:cNvPr>
          <p:cNvSpPr/>
          <p:nvPr/>
        </p:nvSpPr>
        <p:spPr>
          <a:xfrm>
            <a:off x="1840175" y="5007652"/>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dirty="0">
                <a:solidFill>
                  <a:prstClr val="white"/>
                </a:solidFill>
                <a:latin typeface="微软雅黑" panose="020B0503020204020204" pitchFamily="34" charset="-122"/>
                <a:ea typeface="微软雅黑" panose="020B0503020204020204" pitchFamily="34" charset="-122"/>
              </a:rPr>
              <a:t>2</a:t>
            </a:r>
            <a:r>
              <a:rPr lang="en-US" altLang="zh-CN" sz="2800" b="1" dirty="0" smtClean="0">
                <a:solidFill>
                  <a:prstClr val="white"/>
                </a:solidFill>
                <a:latin typeface="微软雅黑" panose="020B0503020204020204" pitchFamily="34" charset="-122"/>
                <a:ea typeface="微软雅黑" panose="020B0503020204020204" pitchFamily="34" charset="-122"/>
              </a:rPr>
              <a:t>.5</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20" name="平行四边形 19">
            <a:extLst>
              <a:ext uri="{FF2B5EF4-FFF2-40B4-BE49-F238E27FC236}">
                <a16:creationId xmlns="" xmlns:a16="http://schemas.microsoft.com/office/drawing/2014/main" id="{6776232C-C115-4996-A965-57441504CE3B}"/>
              </a:ext>
            </a:extLst>
          </p:cNvPr>
          <p:cNvSpPr/>
          <p:nvPr/>
        </p:nvSpPr>
        <p:spPr>
          <a:xfrm>
            <a:off x="3125614" y="4991022"/>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hlinkClick r:id="rId6" action="ppaction://hlinksldjump"/>
              </a:rPr>
              <a:t>逻辑函数的化简</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21" name="平行四边形 20">
            <a:extLst>
              <a:ext uri="{FF2B5EF4-FFF2-40B4-BE49-F238E27FC236}">
                <a16:creationId xmlns="" xmlns:a16="http://schemas.microsoft.com/office/drawing/2014/main" id="{B7F9B3BC-037C-4D17-8D1A-202AE2C8975B}"/>
              </a:ext>
            </a:extLst>
          </p:cNvPr>
          <p:cNvSpPr/>
          <p:nvPr/>
        </p:nvSpPr>
        <p:spPr>
          <a:xfrm>
            <a:off x="1840175" y="5839859"/>
            <a:ext cx="1351174" cy="516491"/>
          </a:xfrm>
          <a:prstGeom prst="parallelogram">
            <a:avLst>
              <a:gd name="adj" fmla="val 48207"/>
            </a:avLst>
          </a:prstGeom>
          <a:solidFill>
            <a:srgbClr val="235EB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22" name="平行四边形 21">
            <a:extLst>
              <a:ext uri="{FF2B5EF4-FFF2-40B4-BE49-F238E27FC236}">
                <a16:creationId xmlns="" xmlns:a16="http://schemas.microsoft.com/office/drawing/2014/main" id="{50F9632F-170A-48BE-BB82-55C8FB83B4AE}"/>
              </a:ext>
            </a:extLst>
          </p:cNvPr>
          <p:cNvSpPr/>
          <p:nvPr/>
        </p:nvSpPr>
        <p:spPr>
          <a:xfrm>
            <a:off x="3125614" y="5823229"/>
            <a:ext cx="4503102" cy="516491"/>
          </a:xfrm>
          <a:prstGeom prst="parallelogram">
            <a:avLst>
              <a:gd name="adj" fmla="val 48207"/>
            </a:avLst>
          </a:prstGeom>
          <a:noFill/>
          <a:ln w="15875">
            <a:solidFill>
              <a:srgbClr val="235EB8"/>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defRPr/>
            </a:pPr>
            <a:r>
              <a:rPr lang="zh-CN" altLang="en-US" sz="2800" b="1" dirty="0" smtClean="0">
                <a:solidFill>
                  <a:srgbClr val="21509E"/>
                </a:solidFill>
                <a:latin typeface="微软雅黑" panose="020B0503020204020204" pitchFamily="34" charset="-122"/>
                <a:ea typeface="微软雅黑" panose="020B0503020204020204" pitchFamily="34" charset="-122"/>
                <a:hlinkClick r:id="rId7" action="ppaction://hlinksldjump"/>
              </a:rPr>
              <a:t>本章小结</a:t>
            </a:r>
            <a:endParaRPr lang="zh-CN" altLang="en-US" sz="2800" b="1" dirty="0">
              <a:solidFill>
                <a:srgbClr val="21509E"/>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B6D9C768-8413-45FA-BDC7-53DA68035736}" type="slidenum">
              <a:rPr lang="zh-CN" altLang="en-US" smtClean="0"/>
              <a:pPr/>
              <a:t>2</a:t>
            </a:fld>
            <a:endParaRPr lang="zh-CN" altLang="en-US"/>
          </a:p>
        </p:txBody>
      </p:sp>
    </p:spTree>
    <p:extLst>
      <p:ext uri="{BB962C8B-B14F-4D97-AF65-F5344CB8AC3E}">
        <p14:creationId xmlns:p14="http://schemas.microsoft.com/office/powerpoint/2010/main" val="220122202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decel="10000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1000" fill="hold"/>
                                        <p:tgtEl>
                                          <p:spTgt spid="13"/>
                                        </p:tgtEl>
                                        <p:attrNameLst>
                                          <p:attrName>ppt_x</p:attrName>
                                        </p:attrNameLst>
                                      </p:cBhvr>
                                      <p:tavLst>
                                        <p:tav tm="0">
                                          <p:val>
                                            <p:strVal val="0-#ppt_w/2"/>
                                          </p:val>
                                        </p:tav>
                                        <p:tav tm="100000">
                                          <p:val>
                                            <p:strVal val="#ppt_x"/>
                                          </p:val>
                                        </p:tav>
                                      </p:tavLst>
                                    </p:anim>
                                    <p:anim calcmode="lin" valueType="num">
                                      <p:cBhvr additive="base">
                                        <p:cTn id="21" dur="10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1+#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1000" fill="hold"/>
                                        <p:tgtEl>
                                          <p:spTgt spid="15"/>
                                        </p:tgtEl>
                                        <p:attrNameLst>
                                          <p:attrName>ppt_x</p:attrName>
                                        </p:attrNameLst>
                                      </p:cBhvr>
                                      <p:tavLst>
                                        <p:tav tm="0">
                                          <p:val>
                                            <p:strVal val="0-#ppt_w/2"/>
                                          </p:val>
                                        </p:tav>
                                        <p:tav tm="100000">
                                          <p:val>
                                            <p:strVal val="#ppt_x"/>
                                          </p:val>
                                        </p:tav>
                                      </p:tavLst>
                                    </p:anim>
                                    <p:anim calcmode="lin" valueType="num">
                                      <p:cBhvr additive="base">
                                        <p:cTn id="30" dur="10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1000" fill="hold"/>
                                        <p:tgtEl>
                                          <p:spTgt spid="16"/>
                                        </p:tgtEl>
                                        <p:attrNameLst>
                                          <p:attrName>ppt_x</p:attrName>
                                        </p:attrNameLst>
                                      </p:cBhvr>
                                      <p:tavLst>
                                        <p:tav tm="0">
                                          <p:val>
                                            <p:strVal val="1+#ppt_w/2"/>
                                          </p:val>
                                        </p:tav>
                                        <p:tav tm="100000">
                                          <p:val>
                                            <p:strVal val="#ppt_x"/>
                                          </p:val>
                                        </p:tav>
                                      </p:tavLst>
                                    </p:anim>
                                    <p:anim calcmode="lin" valueType="num">
                                      <p:cBhvr additive="base">
                                        <p:cTn id="34" dur="1000" fill="hold"/>
                                        <p:tgtEl>
                                          <p:spTgt spid="16"/>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8" decel="10000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1000" fill="hold"/>
                                        <p:tgtEl>
                                          <p:spTgt spid="17"/>
                                        </p:tgtEl>
                                        <p:attrNameLst>
                                          <p:attrName>ppt_x</p:attrName>
                                        </p:attrNameLst>
                                      </p:cBhvr>
                                      <p:tavLst>
                                        <p:tav tm="0">
                                          <p:val>
                                            <p:strVal val="0-#ppt_w/2"/>
                                          </p:val>
                                        </p:tav>
                                        <p:tav tm="100000">
                                          <p:val>
                                            <p:strVal val="#ppt_x"/>
                                          </p:val>
                                        </p:tav>
                                      </p:tavLst>
                                    </p:anim>
                                    <p:anim calcmode="lin" valueType="num">
                                      <p:cBhvr additive="base">
                                        <p:cTn id="39" dur="1000" fill="hold"/>
                                        <p:tgtEl>
                                          <p:spTgt spid="17"/>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1000" fill="hold"/>
                                        <p:tgtEl>
                                          <p:spTgt spid="18"/>
                                        </p:tgtEl>
                                        <p:attrNameLst>
                                          <p:attrName>ppt_x</p:attrName>
                                        </p:attrNameLst>
                                      </p:cBhvr>
                                      <p:tavLst>
                                        <p:tav tm="0">
                                          <p:val>
                                            <p:strVal val="1+#ppt_w/2"/>
                                          </p:val>
                                        </p:tav>
                                        <p:tav tm="100000">
                                          <p:val>
                                            <p:strVal val="#ppt_x"/>
                                          </p:val>
                                        </p:tav>
                                      </p:tavLst>
                                    </p:anim>
                                    <p:anim calcmode="lin" valueType="num">
                                      <p:cBhvr additive="base">
                                        <p:cTn id="43" dur="1000" fill="hold"/>
                                        <p:tgtEl>
                                          <p:spTgt spid="18"/>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2" presetClass="entr" presetSubtype="8" decel="10000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1000" fill="hold"/>
                                        <p:tgtEl>
                                          <p:spTgt spid="19"/>
                                        </p:tgtEl>
                                        <p:attrNameLst>
                                          <p:attrName>ppt_x</p:attrName>
                                        </p:attrNameLst>
                                      </p:cBhvr>
                                      <p:tavLst>
                                        <p:tav tm="0">
                                          <p:val>
                                            <p:strVal val="0-#ppt_w/2"/>
                                          </p:val>
                                        </p:tav>
                                        <p:tav tm="100000">
                                          <p:val>
                                            <p:strVal val="#ppt_x"/>
                                          </p:val>
                                        </p:tav>
                                      </p:tavLst>
                                    </p:anim>
                                    <p:anim calcmode="lin" valueType="num">
                                      <p:cBhvr additive="base">
                                        <p:cTn id="48" dur="10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1000" fill="hold"/>
                                        <p:tgtEl>
                                          <p:spTgt spid="20"/>
                                        </p:tgtEl>
                                        <p:attrNameLst>
                                          <p:attrName>ppt_x</p:attrName>
                                        </p:attrNameLst>
                                      </p:cBhvr>
                                      <p:tavLst>
                                        <p:tav tm="0">
                                          <p:val>
                                            <p:strVal val="1+#ppt_w/2"/>
                                          </p:val>
                                        </p:tav>
                                        <p:tav tm="100000">
                                          <p:val>
                                            <p:strVal val="#ppt_x"/>
                                          </p:val>
                                        </p:tav>
                                      </p:tavLst>
                                    </p:anim>
                                    <p:anim calcmode="lin" valueType="num">
                                      <p:cBhvr additive="base">
                                        <p:cTn id="52" dur="1000" fill="hold"/>
                                        <p:tgtEl>
                                          <p:spTgt spid="20"/>
                                        </p:tgtEl>
                                        <p:attrNameLst>
                                          <p:attrName>ppt_y</p:attrName>
                                        </p:attrNameLst>
                                      </p:cBhvr>
                                      <p:tavLst>
                                        <p:tav tm="0">
                                          <p:val>
                                            <p:strVal val="#ppt_y"/>
                                          </p:val>
                                        </p:tav>
                                        <p:tav tm="100000">
                                          <p:val>
                                            <p:strVal val="#ppt_y"/>
                                          </p:val>
                                        </p:tav>
                                      </p:tavLst>
                                    </p:anim>
                                  </p:childTnLst>
                                </p:cTn>
                              </p:par>
                            </p:childTnLst>
                          </p:cTn>
                        </p:par>
                        <p:par>
                          <p:cTn id="53" fill="hold">
                            <p:stCondLst>
                              <p:cond delay="5500"/>
                            </p:stCondLst>
                            <p:childTnLst>
                              <p:par>
                                <p:cTn id="54" presetID="2" presetClass="entr" presetSubtype="8" decel="10000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1000" fill="hold"/>
                                        <p:tgtEl>
                                          <p:spTgt spid="21"/>
                                        </p:tgtEl>
                                        <p:attrNameLst>
                                          <p:attrName>ppt_x</p:attrName>
                                        </p:attrNameLst>
                                      </p:cBhvr>
                                      <p:tavLst>
                                        <p:tav tm="0">
                                          <p:val>
                                            <p:strVal val="0-#ppt_w/2"/>
                                          </p:val>
                                        </p:tav>
                                        <p:tav tm="100000">
                                          <p:val>
                                            <p:strVal val="#ppt_x"/>
                                          </p:val>
                                        </p:tav>
                                      </p:tavLst>
                                    </p:anim>
                                    <p:anim calcmode="lin" valueType="num">
                                      <p:cBhvr additive="base">
                                        <p:cTn id="57" dur="1000" fill="hold"/>
                                        <p:tgtEl>
                                          <p:spTgt spid="21"/>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1000" fill="hold"/>
                                        <p:tgtEl>
                                          <p:spTgt spid="22"/>
                                        </p:tgtEl>
                                        <p:attrNameLst>
                                          <p:attrName>ppt_x</p:attrName>
                                        </p:attrNameLst>
                                      </p:cBhvr>
                                      <p:tavLst>
                                        <p:tav tm="0">
                                          <p:val>
                                            <p:strVal val="1+#ppt_w/2"/>
                                          </p:val>
                                        </p:tav>
                                        <p:tav tm="100000">
                                          <p:val>
                                            <p:strVal val="#ppt_x"/>
                                          </p:val>
                                        </p:tav>
                                      </p:tavLst>
                                    </p:anim>
                                    <p:anim calcmode="lin" valueType="num">
                                      <p:cBhvr additive="base">
                                        <p:cTn id="61"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20</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46" y="2701577"/>
            <a:ext cx="3077166" cy="1686647"/>
          </a:xfrm>
          <a:prstGeom prst="rect">
            <a:avLst/>
          </a:prstGeom>
          <a:solidFill>
            <a:schemeClr val="tx2">
              <a:lumMod val="20000"/>
              <a:lumOff val="80000"/>
            </a:schemeClr>
          </a:solidFill>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718" y="2811067"/>
            <a:ext cx="3338219" cy="1467666"/>
          </a:xfrm>
          <a:prstGeom prst="rect">
            <a:avLst/>
          </a:prstGeom>
          <a:solidFill>
            <a:schemeClr val="tx2">
              <a:lumMod val="20000"/>
              <a:lumOff val="80000"/>
            </a:schemeClr>
          </a:solidFill>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4570" y="2691244"/>
            <a:ext cx="2972972" cy="1636384"/>
          </a:xfrm>
          <a:prstGeom prst="rect">
            <a:avLst/>
          </a:prstGeom>
          <a:solidFill>
            <a:schemeClr val="tx2">
              <a:lumMod val="20000"/>
              <a:lumOff val="80000"/>
            </a:schemeClr>
          </a:solidFill>
        </p:spPr>
      </p:pic>
      <p:sp>
        <p:nvSpPr>
          <p:cNvPr id="20" name="文本框 19"/>
          <p:cNvSpPr txBox="1"/>
          <p:nvPr/>
        </p:nvSpPr>
        <p:spPr>
          <a:xfrm>
            <a:off x="914400" y="4397188"/>
            <a:ext cx="2918012" cy="461665"/>
          </a:xfrm>
          <a:prstGeom prst="rect">
            <a:avLst/>
          </a:prstGeom>
          <a:noFill/>
        </p:spPr>
        <p:txBody>
          <a:bodyPr wrap="squar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(A</a:t>
            </a:r>
            <a:r>
              <a:rPr lang="en-US" altLang="zh-CN"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  国际标准</a:t>
            </a:r>
            <a:r>
              <a:rPr lang="zh-CN" altLang="en-US" sz="2400" b="1" dirty="0">
                <a:solidFill>
                  <a:srgbClr val="FF0000"/>
                </a:solidFill>
                <a:latin typeface="微软雅黑" panose="020B0503020204020204" pitchFamily="34" charset="-122"/>
                <a:ea typeface="微软雅黑" panose="020B0503020204020204" pitchFamily="34" charset="-122"/>
              </a:rPr>
              <a:t>符号</a:t>
            </a:r>
            <a:endParaRPr lang="zh-CN" altLang="en-US" dirty="0">
              <a:solidFill>
                <a:srgbClr val="FF0000"/>
              </a:solidFill>
            </a:endParaRPr>
          </a:p>
        </p:txBody>
      </p:sp>
      <p:sp>
        <p:nvSpPr>
          <p:cNvPr id="25" name="文本框 24"/>
          <p:cNvSpPr txBox="1"/>
          <p:nvPr/>
        </p:nvSpPr>
        <p:spPr>
          <a:xfrm>
            <a:off x="4858873" y="4388224"/>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(B</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美国</a:t>
            </a:r>
            <a:r>
              <a:rPr lang="zh-CN" altLang="en-US" sz="2400" b="1" dirty="0">
                <a:solidFill>
                  <a:prstClr val="black"/>
                </a:solidFill>
                <a:latin typeface="微软雅黑" panose="020B0503020204020204" pitchFamily="34" charset="-122"/>
                <a:ea typeface="微软雅黑" panose="020B0503020204020204" pitchFamily="34" charset="-122"/>
              </a:rPr>
              <a:t>标准符号</a:t>
            </a:r>
            <a:endParaRPr lang="zh-CN" altLang="en-US" dirty="0"/>
          </a:p>
        </p:txBody>
      </p:sp>
      <p:sp>
        <p:nvSpPr>
          <p:cNvPr id="26" name="文本框 25"/>
          <p:cNvSpPr txBox="1"/>
          <p:nvPr/>
        </p:nvSpPr>
        <p:spPr>
          <a:xfrm>
            <a:off x="8494061" y="4392706"/>
            <a:ext cx="2918012" cy="461665"/>
          </a:xfrm>
          <a:prstGeom prst="rect">
            <a:avLst/>
          </a:prstGeom>
          <a:noFill/>
        </p:spPr>
        <p:txBody>
          <a:bodyPr wrap="square" rtlCol="0">
            <a:spAutoFit/>
          </a:bodyPr>
          <a:lstStyle/>
          <a:p>
            <a:r>
              <a:rPr lang="zh-CN" altLang="en-US" sz="2400" b="1" dirty="0" smtClean="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smtClean="0">
                <a:solidFill>
                  <a:prstClr val="black"/>
                </a:solidFill>
                <a:latin typeface="微软雅黑" panose="020B0503020204020204" pitchFamily="34" charset="-122"/>
                <a:ea typeface="微软雅黑" panose="020B0503020204020204" pitchFamily="34" charset="-122"/>
              </a:rPr>
              <a:t>）曾</a:t>
            </a:r>
            <a:r>
              <a:rPr lang="zh-CN" altLang="en-US" sz="2400" b="1" dirty="0">
                <a:solidFill>
                  <a:prstClr val="black"/>
                </a:solidFill>
                <a:latin typeface="微软雅黑" panose="020B0503020204020204" pitchFamily="34" charset="-122"/>
                <a:ea typeface="微软雅黑" panose="020B0503020204020204" pitchFamily="34" charset="-122"/>
              </a:rPr>
              <a:t>用符号</a:t>
            </a:r>
            <a:endParaRPr lang="zh-CN" altLang="en-US" dirty="0"/>
          </a:p>
        </p:txBody>
      </p:sp>
      <p:sp>
        <p:nvSpPr>
          <p:cNvPr id="21" name="平行四边形 20"/>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基本运算与逻辑门</a:t>
            </a:r>
            <a:endParaRPr lang="zh-CN" altLang="en-US" dirty="0">
              <a:effectLst>
                <a:outerShdw blurRad="38100" dist="38100" dir="2700000" algn="tl">
                  <a:srgbClr val="000000">
                    <a:alpha val="43137"/>
                  </a:srgbClr>
                </a:outerShdw>
              </a:effectLst>
            </a:endParaRPr>
          </a:p>
        </p:txBody>
      </p:sp>
      <p:sp>
        <p:nvSpPr>
          <p:cNvPr id="7" name="矩形 6"/>
          <p:cNvSpPr/>
          <p:nvPr/>
        </p:nvSpPr>
        <p:spPr>
          <a:xfrm>
            <a:off x="531974" y="1146260"/>
            <a:ext cx="4878226" cy="1292662"/>
          </a:xfrm>
          <a:prstGeom prst="rect">
            <a:avLst/>
          </a:prstGeom>
        </p:spPr>
        <p:txBody>
          <a:bodyPr wrap="square">
            <a:spAutoFit/>
          </a:bodyPr>
          <a:lstStyle/>
          <a:p>
            <a:pPr marL="285750" indent="-285750">
              <a:lnSpc>
                <a:spcPct val="150000"/>
              </a:lnSpc>
              <a:buClr>
                <a:srgbClr val="235EB8"/>
              </a:buClr>
              <a:buSzPct val="100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）“与”</a:t>
            </a:r>
            <a:r>
              <a:rPr lang="zh-CN" altLang="en-US" sz="2800" b="1" dirty="0" smtClean="0">
                <a:latin typeface="微软雅黑" panose="020B0503020204020204" pitchFamily="34" charset="-122"/>
                <a:ea typeface="微软雅黑" panose="020B0503020204020204" pitchFamily="34" charset="-122"/>
              </a:rPr>
              <a:t>运算</a:t>
            </a:r>
          </a:p>
          <a:p>
            <a:pPr marL="914400" lvl="1" indent="-457200">
              <a:lnSpc>
                <a:spcPct val="150000"/>
              </a:lnSpc>
              <a:buClr>
                <a:srgbClr val="235EB8"/>
              </a:buClr>
              <a:buSzPct val="100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逻辑门符号：  </a:t>
            </a:r>
            <a:r>
              <a:rPr lang="zh-CN" altLang="en-US" sz="2400" b="1" dirty="0" smtClean="0">
                <a:solidFill>
                  <a:srgbClr val="FF0000"/>
                </a:solidFill>
                <a:latin typeface="微软雅黑" panose="020B0503020204020204" pitchFamily="34" charset="-122"/>
                <a:ea typeface="微软雅黑" panose="020B0503020204020204" pitchFamily="34" charset="-122"/>
              </a:rPr>
              <a:t>与门</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23" name="矩形 22"/>
          <p:cNvSpPr/>
          <p:nvPr/>
        </p:nvSpPr>
        <p:spPr>
          <a:xfrm>
            <a:off x="2333649" y="5523726"/>
            <a:ext cx="5679193" cy="646331"/>
          </a:xfrm>
          <a:prstGeom prst="rect">
            <a:avLst/>
          </a:prstGeom>
        </p:spPr>
        <p:txBody>
          <a:bodyPr wrap="square">
            <a:spAutoFit/>
          </a:bodyPr>
          <a:lstStyle/>
          <a:p>
            <a:pPr marL="285750" indent="-285750">
              <a:lnSpc>
                <a:spcPct val="150000"/>
              </a:lnSpc>
              <a:buClr>
                <a:srgbClr val="235EB8"/>
              </a:buClr>
              <a:buSzPct val="100000"/>
              <a:buFont typeface="Wingdings" panose="05000000000000000000" pitchFamily="2" charset="2"/>
              <a:buChar char="n"/>
            </a:pPr>
            <a:r>
              <a:rPr lang="zh-CN" altLang="en-US" sz="2400" b="1" dirty="0" smtClean="0">
                <a:solidFill>
                  <a:srgbClr val="3859CD"/>
                </a:solidFill>
                <a:latin typeface="微软雅黑" panose="020B0503020204020204" pitchFamily="34" charset="-122"/>
                <a:ea typeface="微软雅黑" panose="020B0503020204020204" pitchFamily="34" charset="-122"/>
              </a:rPr>
              <a:t>课程与教材，全部使用</a:t>
            </a:r>
            <a:r>
              <a:rPr lang="zh-CN" altLang="en-US" sz="2400" b="1" dirty="0" smtClean="0">
                <a:solidFill>
                  <a:srgbClr val="FF0000"/>
                </a:solidFill>
                <a:latin typeface="微软雅黑" panose="020B0503020204020204" pitchFamily="34" charset="-122"/>
                <a:ea typeface="微软雅黑" panose="020B0503020204020204" pitchFamily="34" charset="-122"/>
              </a:rPr>
              <a:t>国际标准符号</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609618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391887" y="939423"/>
                <a:ext cx="11567884" cy="3508653"/>
              </a:xfrm>
              <a:prstGeom prst="rect">
                <a:avLst/>
              </a:prstGeom>
              <a:noFill/>
            </p:spPr>
            <p:txBody>
              <a:bodyPr wrap="square" rtlCol="0">
                <a:spAutoFit/>
              </a:bodyPr>
              <a:lstStyle/>
              <a:p>
                <a:pPr marL="285750" indent="-285750">
                  <a:lnSpc>
                    <a:spcPct val="150000"/>
                  </a:lnSpc>
                  <a:buClr>
                    <a:srgbClr val="235EB8"/>
                  </a:buClr>
                  <a:buSzPct val="100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2</a:t>
                </a:r>
                <a:r>
                  <a:rPr lang="zh-CN" altLang="en-US"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或</a:t>
                </a:r>
                <a:r>
                  <a:rPr lang="zh-CN" altLang="en-US" sz="2800" b="1" dirty="0" smtClean="0">
                    <a:latin typeface="微软雅黑" panose="020B0503020204020204" pitchFamily="34" charset="-122"/>
                    <a:ea typeface="微软雅黑" panose="020B0503020204020204" pitchFamily="34" charset="-122"/>
                  </a:rPr>
                  <a:t>”运算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100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又</a:t>
                </a:r>
                <a:r>
                  <a:rPr lang="zh-CN" altLang="en-US" sz="2400" b="1" dirty="0">
                    <a:latin typeface="微软雅黑" panose="020B0503020204020204" pitchFamily="34" charset="-122"/>
                    <a:ea typeface="微软雅黑" panose="020B0503020204020204" pitchFamily="34" charset="-122"/>
                  </a:rPr>
                  <a:t>称为逻辑加，指一个事件的成立与否有许多条件，只要其中任意一个或一个以上条件成立，事件便成立。</a:t>
                </a:r>
              </a:p>
              <a:p>
                <a:pPr marL="800100" lvl="1" indent="-342900" defTabSz="540000">
                  <a:lnSpc>
                    <a:spcPct val="150000"/>
                  </a:lnSpc>
                  <a:buClr>
                    <a:srgbClr val="235EB8"/>
                  </a:buClr>
                  <a:buSzPct val="100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运算符：“</a:t>
                </a:r>
                <a:r>
                  <a:rPr lang="en-US" altLang="zh-CN"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100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逻辑表达式： </a:t>
                </a:r>
                <a14:m>
                  <m:oMath xmlns:m="http://schemas.openxmlformats.org/officeDocument/2006/math">
                    <m:r>
                      <a:rPr lang="en-US" altLang="zh-CN" sz="2400" b="1" i="1" dirty="0" smtClean="0">
                        <a:solidFill>
                          <a:srgbClr val="FF0000"/>
                        </a:solidFill>
                        <a:latin typeface="Cambria Math"/>
                        <a:ea typeface="微软雅黑" panose="020B0503020204020204" pitchFamily="34" charset="-122"/>
                      </a:rPr>
                      <m:t>𝑭</m:t>
                    </m:r>
                    <m:r>
                      <a:rPr lang="en-US" altLang="zh-CN" sz="2400" b="1" i="1" dirty="0" smtClean="0">
                        <a:solidFill>
                          <a:srgbClr val="FF0000"/>
                        </a:solidFill>
                        <a:latin typeface="Cambria Math"/>
                        <a:ea typeface="微软雅黑" panose="020B0503020204020204" pitchFamily="34" charset="-122"/>
                      </a:rPr>
                      <m:t>=</m:t>
                    </m:r>
                    <m:r>
                      <a:rPr lang="en-US" altLang="zh-CN" sz="2400" b="1" i="1" dirty="0" smtClean="0">
                        <a:solidFill>
                          <a:srgbClr val="FF0000"/>
                        </a:solidFill>
                        <a:latin typeface="Cambria Math"/>
                        <a:ea typeface="微软雅黑" panose="020B0503020204020204" pitchFamily="34" charset="-122"/>
                      </a:rPr>
                      <m:t>𝑨</m:t>
                    </m:r>
                    <m:r>
                      <a:rPr lang="en-US" altLang="zh-CN" sz="2400" b="1" i="1" dirty="0" smtClean="0">
                        <a:solidFill>
                          <a:srgbClr val="FF0000"/>
                        </a:solidFill>
                        <a:latin typeface="Cambria Math"/>
                        <a:ea typeface="微软雅黑" panose="020B0503020204020204" pitchFamily="34" charset="-122"/>
                      </a:rPr>
                      <m:t>+</m:t>
                    </m:r>
                    <m:r>
                      <a:rPr lang="en-US" altLang="zh-CN" sz="2400" b="1" i="1" dirty="0" smtClean="0">
                        <a:solidFill>
                          <a:srgbClr val="FF0000"/>
                        </a:solidFill>
                        <a:latin typeface="Cambria Math"/>
                        <a:ea typeface="微软雅黑" panose="020B0503020204020204" pitchFamily="34" charset="-122"/>
                      </a:rPr>
                      <m:t>𝑩</m:t>
                    </m:r>
                  </m:oMath>
                </a14:m>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100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真值表：</a:t>
                </a:r>
                <a:r>
                  <a:rPr lang="en-US" altLang="zh-CN" sz="2400" b="1" dirty="0" smtClean="0">
                    <a:latin typeface="微软雅黑" panose="020B0503020204020204" pitchFamily="34" charset="-122"/>
                    <a:ea typeface="微软雅黑" panose="020B0503020204020204" pitchFamily="34" charset="-122"/>
                  </a:rPr>
                  <a:t> </a:t>
                </a:r>
              </a:p>
            </p:txBody>
          </p:sp>
        </mc:Choice>
        <mc:Fallback xmlns="">
          <p:sp>
            <p:nvSpPr>
              <p:cNvPr id="53" name="文本框 52"/>
              <p:cNvSpPr txBox="1">
                <a:spLocks noRot="1" noChangeAspect="1" noMove="1" noResize="1" noEditPoints="1" noAdjustHandles="1" noChangeArrowheads="1" noChangeShapeType="1" noTextEdit="1"/>
              </p:cNvSpPr>
              <p:nvPr/>
            </p:nvSpPr>
            <p:spPr>
              <a:xfrm>
                <a:off x="391887" y="939423"/>
                <a:ext cx="11567884" cy="3508653"/>
              </a:xfrm>
              <a:prstGeom prst="rect">
                <a:avLst/>
              </a:prstGeom>
              <a:blipFill rotWithShape="1">
                <a:blip r:embed="rId3"/>
                <a:stretch>
                  <a:fillRect l="-896" b="-121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7" name="表格 16"/>
          <p:cNvGraphicFramePr>
            <a:graphicFrameLocks noGrp="1"/>
          </p:cNvGraphicFramePr>
          <p:nvPr>
            <p:extLst>
              <p:ext uri="{D42A27DB-BD31-4B8C-83A1-F6EECF244321}">
                <p14:modId xmlns:p14="http://schemas.microsoft.com/office/powerpoint/2010/main" val="1125172021"/>
              </p:ext>
            </p:extLst>
          </p:nvPr>
        </p:nvGraphicFramePr>
        <p:xfrm>
          <a:off x="7843759" y="2416750"/>
          <a:ext cx="2890917" cy="2286000"/>
        </p:xfrm>
        <a:graphic>
          <a:graphicData uri="http://schemas.openxmlformats.org/drawingml/2006/table">
            <a:tbl>
              <a:tblPr firstRow="1" bandRow="1">
                <a:tableStyleId>{5C22544A-7EE6-4342-B048-85BDC9FD1C3A}</a:tableStyleId>
              </a:tblPr>
              <a:tblGrid>
                <a:gridCol w="963639">
                  <a:extLst>
                    <a:ext uri="{9D8B030D-6E8A-4147-A177-3AD203B41FA5}">
                      <a16:colId xmlns="" xmlns:a16="http://schemas.microsoft.com/office/drawing/2014/main" val="3103242575"/>
                    </a:ext>
                  </a:extLst>
                </a:gridCol>
                <a:gridCol w="963639">
                  <a:extLst>
                    <a:ext uri="{9D8B030D-6E8A-4147-A177-3AD203B41FA5}">
                      <a16:colId xmlns="" xmlns:a16="http://schemas.microsoft.com/office/drawing/2014/main" val="264442026"/>
                    </a:ext>
                  </a:extLst>
                </a:gridCol>
                <a:gridCol w="963639">
                  <a:extLst>
                    <a:ext uri="{9D8B030D-6E8A-4147-A177-3AD203B41FA5}">
                      <a16:colId xmlns="" xmlns:a16="http://schemas.microsoft.com/office/drawing/2014/main" val="918472015"/>
                    </a:ext>
                  </a:extLst>
                </a:gridCol>
              </a:tblGrid>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A</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B</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F</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829015067"/>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313307802"/>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407146780"/>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670755726"/>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103934465"/>
                  </a:ext>
                </a:extLst>
              </a:tr>
            </a:tbl>
          </a:graphicData>
        </a:graphic>
      </p:graphicFrame>
      <p:sp>
        <p:nvSpPr>
          <p:cNvPr id="12" name="平行四边形 11"/>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基本运算与逻辑门</a:t>
            </a:r>
            <a:endParaRPr lang="zh-CN" altLang="en-US" dirty="0">
              <a:effectLst>
                <a:outerShdw blurRad="38100" dist="38100" dir="2700000" algn="tl">
                  <a:srgbClr val="000000">
                    <a:alpha val="43137"/>
                  </a:srgbClr>
                </a:outerShdw>
              </a:effectLst>
            </a:endParaRPr>
          </a:p>
        </p:txBody>
      </p:sp>
      <p:sp>
        <p:nvSpPr>
          <p:cNvPr id="5" name="矩形 4"/>
          <p:cNvSpPr/>
          <p:nvPr/>
        </p:nvSpPr>
        <p:spPr>
          <a:xfrm>
            <a:off x="1177269" y="4919683"/>
            <a:ext cx="8785881" cy="1200329"/>
          </a:xfrm>
          <a:prstGeom prst="rect">
            <a:avLst/>
          </a:prstGeom>
        </p:spPr>
        <p:txBody>
          <a:bodyPr wrap="square">
            <a:spAutoFit/>
          </a:bodyPr>
          <a:lstStyle/>
          <a:p>
            <a:pPr marL="800100" lvl="1" indent="-342900" defTabSz="540000">
              <a:lnSpc>
                <a:spcPct val="150000"/>
              </a:lnSpc>
              <a:buClr>
                <a:srgbClr val="235EB8"/>
              </a:buClr>
              <a:buSzPct val="10000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运算规则：</a:t>
            </a:r>
            <a:r>
              <a:rPr lang="zh-CN" altLang="en-US" sz="2400" b="1" dirty="0">
                <a:solidFill>
                  <a:srgbClr val="FF0000"/>
                </a:solidFill>
                <a:latin typeface="微软雅黑" panose="020B0503020204020204" pitchFamily="34" charset="-122"/>
                <a:ea typeface="微软雅黑" panose="020B0503020204020204" pitchFamily="34" charset="-122"/>
              </a:rPr>
              <a:t>有</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就出</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；只有当输入变量 </a:t>
            </a:r>
            <a:r>
              <a:rPr lang="en-US" altLang="zh-CN" sz="2400" b="1" dirty="0">
                <a:solidFill>
                  <a:prstClr val="black"/>
                </a:solidFill>
                <a:latin typeface="微软雅黑" panose="020B0503020204020204" pitchFamily="34" charset="-122"/>
                <a:ea typeface="微软雅黑" panose="020B0503020204020204" pitchFamily="34" charset="-122"/>
              </a:rPr>
              <a:t>A</a:t>
            </a:r>
            <a:r>
              <a:rPr lang="zh-CN" altLang="en-US" sz="2400" b="1" dirty="0">
                <a:solidFill>
                  <a:prstClr val="black"/>
                </a:solidFill>
                <a:latin typeface="微软雅黑" panose="020B0503020204020204" pitchFamily="34" charset="-122"/>
                <a:ea typeface="微软雅黑" panose="020B0503020204020204" pitchFamily="34" charset="-122"/>
              </a:rPr>
              <a:t> 和 </a:t>
            </a:r>
            <a:r>
              <a:rPr lang="en-US" altLang="zh-CN" sz="2400" b="1" dirty="0">
                <a:solidFill>
                  <a:prstClr val="black"/>
                </a:solidFill>
                <a:latin typeface="微软雅黑" panose="020B0503020204020204" pitchFamily="34" charset="-122"/>
                <a:ea typeface="微软雅黑" panose="020B0503020204020204" pitchFamily="34" charset="-122"/>
              </a:rPr>
              <a:t>B</a:t>
            </a:r>
            <a:r>
              <a:rPr lang="zh-CN" altLang="en-US" sz="2400" b="1" dirty="0">
                <a:solidFill>
                  <a:prstClr val="black"/>
                </a:solidFill>
                <a:latin typeface="微软雅黑" panose="020B0503020204020204" pitchFamily="34" charset="-122"/>
                <a:ea typeface="微软雅黑" panose="020B0503020204020204" pitchFamily="34" charset="-122"/>
              </a:rPr>
              <a:t> 的取值同时为</a:t>
            </a:r>
            <a:r>
              <a:rPr lang="en-US" altLang="zh-CN" sz="2400" b="1"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时，输出变量 </a:t>
            </a:r>
            <a:r>
              <a:rPr lang="en-US" altLang="zh-CN" sz="2400" b="1" dirty="0">
                <a:solidFill>
                  <a:prstClr val="black"/>
                </a:solidFill>
                <a:latin typeface="微软雅黑" panose="020B0503020204020204" pitchFamily="34" charset="-122"/>
                <a:ea typeface="微软雅黑" panose="020B0503020204020204" pitchFamily="34" charset="-122"/>
              </a:rPr>
              <a:t>F</a:t>
            </a:r>
            <a:r>
              <a:rPr lang="zh-CN" altLang="en-US" sz="2400" b="1" dirty="0">
                <a:solidFill>
                  <a:prstClr val="black"/>
                </a:solidFill>
                <a:latin typeface="微软雅黑" panose="020B0503020204020204" pitchFamily="34" charset="-122"/>
                <a:ea typeface="微软雅黑" panose="020B0503020204020204" pitchFamily="34" charset="-122"/>
              </a:rPr>
              <a:t> 的值才为 “</a:t>
            </a:r>
            <a:r>
              <a:rPr lang="en-US" altLang="zh-CN" sz="2400" b="1"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35277042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22</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文本框 19"/>
          <p:cNvSpPr txBox="1"/>
          <p:nvPr/>
        </p:nvSpPr>
        <p:spPr>
          <a:xfrm>
            <a:off x="914400" y="4863913"/>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(A</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国际标准</a:t>
            </a:r>
            <a:r>
              <a:rPr lang="zh-CN" altLang="en-US" sz="2400" b="1" dirty="0">
                <a:solidFill>
                  <a:prstClr val="black"/>
                </a:solidFill>
                <a:latin typeface="微软雅黑" panose="020B0503020204020204" pitchFamily="34" charset="-122"/>
                <a:ea typeface="微软雅黑" panose="020B0503020204020204" pitchFamily="34" charset="-122"/>
              </a:rPr>
              <a:t>符号</a:t>
            </a:r>
            <a:endParaRPr lang="zh-CN" altLang="en-US" dirty="0"/>
          </a:p>
        </p:txBody>
      </p:sp>
      <p:sp>
        <p:nvSpPr>
          <p:cNvPr id="25" name="文本框 24"/>
          <p:cNvSpPr txBox="1"/>
          <p:nvPr/>
        </p:nvSpPr>
        <p:spPr>
          <a:xfrm>
            <a:off x="4858873" y="4854949"/>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(B</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美国</a:t>
            </a:r>
            <a:r>
              <a:rPr lang="zh-CN" altLang="en-US" sz="2400" b="1" dirty="0">
                <a:solidFill>
                  <a:prstClr val="black"/>
                </a:solidFill>
                <a:latin typeface="微软雅黑" panose="020B0503020204020204" pitchFamily="34" charset="-122"/>
                <a:ea typeface="微软雅黑" panose="020B0503020204020204" pitchFamily="34" charset="-122"/>
              </a:rPr>
              <a:t>标准符号</a:t>
            </a:r>
            <a:endParaRPr lang="zh-CN" altLang="en-US" dirty="0"/>
          </a:p>
        </p:txBody>
      </p:sp>
      <p:sp>
        <p:nvSpPr>
          <p:cNvPr id="26" name="文本框 25"/>
          <p:cNvSpPr txBox="1"/>
          <p:nvPr/>
        </p:nvSpPr>
        <p:spPr>
          <a:xfrm>
            <a:off x="8494061" y="4859431"/>
            <a:ext cx="2918012" cy="461665"/>
          </a:xfrm>
          <a:prstGeom prst="rect">
            <a:avLst/>
          </a:prstGeom>
          <a:noFill/>
        </p:spPr>
        <p:txBody>
          <a:bodyPr wrap="square" rtlCol="0">
            <a:spAutoFit/>
          </a:bodyPr>
          <a:lstStyle/>
          <a:p>
            <a:r>
              <a:rPr lang="zh-CN" altLang="en-US" sz="2400" b="1" dirty="0" smtClean="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smtClean="0">
                <a:solidFill>
                  <a:prstClr val="black"/>
                </a:solidFill>
                <a:latin typeface="微软雅黑" panose="020B0503020204020204" pitchFamily="34" charset="-122"/>
                <a:ea typeface="微软雅黑" panose="020B0503020204020204" pitchFamily="34" charset="-122"/>
              </a:rPr>
              <a:t>）曾</a:t>
            </a:r>
            <a:r>
              <a:rPr lang="zh-CN" altLang="en-US" sz="2400" b="1" dirty="0">
                <a:solidFill>
                  <a:prstClr val="black"/>
                </a:solidFill>
                <a:latin typeface="微软雅黑" panose="020B0503020204020204" pitchFamily="34" charset="-122"/>
                <a:ea typeface="微软雅黑" panose="020B0503020204020204" pitchFamily="34" charset="-122"/>
              </a:rPr>
              <a:t>用符号</a:t>
            </a:r>
            <a:endParaRPr lang="zh-CN" altLang="en-US" dirty="0"/>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80" y="2677553"/>
            <a:ext cx="10834444" cy="1976810"/>
          </a:xfrm>
          <a:prstGeom prst="rect">
            <a:avLst/>
          </a:prstGeom>
          <a:solidFill>
            <a:schemeClr val="tx2">
              <a:lumMod val="20000"/>
              <a:lumOff val="80000"/>
            </a:schemeClr>
          </a:solidFill>
        </p:spPr>
      </p:pic>
      <p:sp>
        <p:nvSpPr>
          <p:cNvPr id="18" name="平行四边形 17"/>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基本运算与逻辑门</a:t>
            </a:r>
            <a:endParaRPr lang="zh-CN" altLang="en-US" dirty="0">
              <a:effectLst>
                <a:outerShdw blurRad="38100" dist="38100" dir="2700000" algn="tl">
                  <a:srgbClr val="000000">
                    <a:alpha val="43137"/>
                  </a:srgbClr>
                </a:outerShdw>
              </a:effectLst>
            </a:endParaRPr>
          </a:p>
        </p:txBody>
      </p:sp>
      <p:sp>
        <p:nvSpPr>
          <p:cNvPr id="7" name="矩形 6"/>
          <p:cNvSpPr/>
          <p:nvPr/>
        </p:nvSpPr>
        <p:spPr>
          <a:xfrm>
            <a:off x="542924" y="1028343"/>
            <a:ext cx="11062499" cy="1292662"/>
          </a:xfrm>
          <a:prstGeom prst="rect">
            <a:avLst/>
          </a:prstGeom>
        </p:spPr>
        <p:txBody>
          <a:bodyPr wrap="square">
            <a:spAutoFit/>
          </a:bodyPr>
          <a:lstStyle/>
          <a:p>
            <a:pPr marL="285750" indent="-285750">
              <a:lnSpc>
                <a:spcPct val="150000"/>
              </a:lnSpc>
              <a:buClr>
                <a:srgbClr val="235EB8"/>
              </a:buClr>
              <a:buSzPct val="100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）“或”运算</a:t>
            </a:r>
            <a:endParaRPr lang="en-US" altLang="zh-CN" sz="28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100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逻辑门符号：</a:t>
            </a:r>
            <a:r>
              <a:rPr lang="zh-CN" altLang="en-US" sz="2400" b="1" dirty="0" smtClean="0">
                <a:solidFill>
                  <a:srgbClr val="FF0000"/>
                </a:solidFill>
                <a:latin typeface="微软雅黑" panose="020B0503020204020204" pitchFamily="34" charset="-122"/>
                <a:ea typeface="微软雅黑" panose="020B0503020204020204" pitchFamily="34" charset="-122"/>
              </a:rPr>
              <a:t>或门</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61900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23</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374199" y="1120398"/>
                <a:ext cx="11567884" cy="3509807"/>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smtClean="0">
                    <a:latin typeface="微软雅黑" panose="020B0503020204020204" pitchFamily="34" charset="-122"/>
                    <a:ea typeface="微软雅黑" panose="020B0503020204020204" pitchFamily="34" charset="-122"/>
                  </a:rPr>
                  <a:t>3</a:t>
                </a:r>
                <a:r>
                  <a:rPr lang="zh-CN" altLang="en-US" sz="2800" b="1" dirty="0" smtClean="0">
                    <a:latin typeface="微软雅黑" panose="020B0503020204020204" pitchFamily="34" charset="-122"/>
                    <a:ea typeface="微软雅黑" panose="020B0503020204020204" pitchFamily="34" charset="-122"/>
                  </a:rPr>
                  <a:t>）“非”运算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逻辑</a:t>
                </a:r>
                <a:r>
                  <a:rPr lang="zh-CN" altLang="en-US" sz="2400" b="1" dirty="0" smtClean="0">
                    <a:latin typeface="微软雅黑" panose="020B0503020204020204" pitchFamily="34" charset="-122"/>
                    <a:ea typeface="微软雅黑" panose="020B0503020204020204" pitchFamily="34" charset="-122"/>
                  </a:rPr>
                  <a:t>非</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一</a:t>
                </a:r>
                <a:r>
                  <a:rPr lang="zh-CN" altLang="en-US" sz="2400" b="1" dirty="0">
                    <a:latin typeface="微软雅黑" panose="020B0503020204020204" pitchFamily="34" charset="-122"/>
                    <a:ea typeface="微软雅黑" panose="020B0503020204020204" pitchFamily="34" charset="-122"/>
                  </a:rPr>
                  <a:t>个事件是否成立，与条件相反。当条件成立时，事件便不成立；当条件不成立时，事件便</a:t>
                </a:r>
                <a:r>
                  <a:rPr lang="zh-CN" altLang="en-US" sz="2400" b="1" dirty="0" smtClean="0">
                    <a:latin typeface="微软雅黑" panose="020B0503020204020204" pitchFamily="34" charset="-122"/>
                    <a:ea typeface="微软雅黑" panose="020B0503020204020204" pitchFamily="34" charset="-122"/>
                  </a:rPr>
                  <a:t>成立。</a:t>
                </a:r>
                <a:endParaRPr lang="zh-CN" altLang="en-US"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运算符：“ </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”或“</a:t>
                </a:r>
                <a:r>
                  <a:rPr lang="en-US" altLang="zh-CN" sz="2400" b="1" dirty="0" smtClean="0">
                    <a:latin typeface="微软雅黑" panose="020B0503020204020204" pitchFamily="34" charset="-122"/>
                    <a:ea typeface="微软雅黑" panose="020B0503020204020204" pitchFamily="34" charset="-122"/>
                  </a:rPr>
                  <a:t>-”</a:t>
                </a: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逻辑表达式：</a:t>
                </a:r>
                <a14:m>
                  <m:oMath xmlns:m="http://schemas.openxmlformats.org/officeDocument/2006/math">
                    <m:r>
                      <a:rPr lang="en-US" altLang="zh-CN" sz="2400" b="1" i="1" smtClean="0">
                        <a:solidFill>
                          <a:srgbClr val="FF0000"/>
                        </a:solidFill>
                        <a:latin typeface="Cambria Math"/>
                        <a:ea typeface="微软雅黑" panose="020B0503020204020204" pitchFamily="34" charset="-122"/>
                      </a:rPr>
                      <m:t>𝑭</m:t>
                    </m:r>
                    <m:r>
                      <a:rPr lang="en-US" altLang="zh-CN" sz="2400" b="1" i="1" smtClean="0">
                        <a:solidFill>
                          <a:srgbClr val="FF0000"/>
                        </a:solidFill>
                        <a:latin typeface="Cambria Math"/>
                        <a:ea typeface="微软雅黑" panose="020B0503020204020204" pitchFamily="34" charset="-122"/>
                      </a:rPr>
                      <m:t>=</m:t>
                    </m:r>
                    <m:acc>
                      <m:accPr>
                        <m:chr m:val="̅"/>
                        <m:ctrlPr>
                          <a:rPr lang="zh-CN" altLang="en-US" sz="2400" b="1" i="1">
                            <a:solidFill>
                              <a:srgbClr val="FF0000"/>
                            </a:solidFill>
                            <a:latin typeface="Cambria Math"/>
                            <a:ea typeface="微软雅黑" panose="020B0503020204020204" pitchFamily="34" charset="-122"/>
                          </a:rPr>
                        </m:ctrlPr>
                      </m:accPr>
                      <m:e>
                        <m:r>
                          <a:rPr lang="en-US" altLang="zh-CN" sz="2400" b="1" i="1">
                            <a:solidFill>
                              <a:srgbClr val="FF0000"/>
                            </a:solidFill>
                            <a:latin typeface="Cambria Math"/>
                            <a:ea typeface="微软雅黑" panose="020B0503020204020204" pitchFamily="34" charset="-122"/>
                          </a:rPr>
                          <m:t>𝑨</m:t>
                        </m:r>
                      </m:e>
                    </m:acc>
                  </m:oMath>
                </a14:m>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真值表：</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374199" y="1120398"/>
                <a:ext cx="11567884" cy="3509807"/>
              </a:xfrm>
              <a:prstGeom prst="rect">
                <a:avLst/>
              </a:prstGeom>
              <a:blipFill rotWithShape="1">
                <a:blip r:embed="rId3"/>
                <a:stretch>
                  <a:fillRect l="-685" b="-121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7" name="表格 16"/>
          <p:cNvGraphicFramePr>
            <a:graphicFrameLocks noGrp="1"/>
          </p:cNvGraphicFramePr>
          <p:nvPr>
            <p:extLst>
              <p:ext uri="{D42A27DB-BD31-4B8C-83A1-F6EECF244321}">
                <p14:modId xmlns:p14="http://schemas.microsoft.com/office/powerpoint/2010/main" val="1222045111"/>
              </p:ext>
            </p:extLst>
          </p:nvPr>
        </p:nvGraphicFramePr>
        <p:xfrm>
          <a:off x="8867774" y="3001269"/>
          <a:ext cx="2067484" cy="1371600"/>
        </p:xfrm>
        <a:graphic>
          <a:graphicData uri="http://schemas.openxmlformats.org/drawingml/2006/table">
            <a:tbl>
              <a:tblPr firstRow="1" bandRow="1">
                <a:tableStyleId>{5C22544A-7EE6-4342-B048-85BDC9FD1C3A}</a:tableStyleId>
              </a:tblPr>
              <a:tblGrid>
                <a:gridCol w="1033742">
                  <a:extLst>
                    <a:ext uri="{9D8B030D-6E8A-4147-A177-3AD203B41FA5}">
                      <a16:colId xmlns="" xmlns:a16="http://schemas.microsoft.com/office/drawing/2014/main" val="3103242575"/>
                    </a:ext>
                  </a:extLst>
                </a:gridCol>
                <a:gridCol w="1033742">
                  <a:extLst>
                    <a:ext uri="{9D8B030D-6E8A-4147-A177-3AD203B41FA5}">
                      <a16:colId xmlns="" xmlns:a16="http://schemas.microsoft.com/office/drawing/2014/main" val="918472015"/>
                    </a:ext>
                  </a:extLst>
                </a:gridCol>
              </a:tblGrid>
              <a:tr h="422238">
                <a:tc>
                  <a:txBody>
                    <a:bodyPr/>
                    <a:lstStyle/>
                    <a:p>
                      <a:pPr algn="ctr"/>
                      <a:r>
                        <a:rPr lang="en-US" altLang="zh-CN" sz="2400" b="1" dirty="0" smtClean="0">
                          <a:latin typeface="Times New Roman" panose="02020603050405020304" pitchFamily="18" charset="0"/>
                          <a:cs typeface="Times New Roman" panose="02020603050405020304" pitchFamily="18" charset="0"/>
                        </a:rPr>
                        <a:t>A</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F</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29015067"/>
                  </a:ext>
                </a:extLst>
              </a:tr>
              <a:tr h="422238">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313307802"/>
                  </a:ext>
                </a:extLst>
              </a:tr>
              <a:tr h="422238">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407146780"/>
                  </a:ext>
                </a:extLst>
              </a:tr>
            </a:tbl>
          </a:graphicData>
        </a:graphic>
      </p:graphicFrame>
      <p:sp>
        <p:nvSpPr>
          <p:cNvPr id="12" name="平行四边形 11"/>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基本运算与逻辑门</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5" name="矩形 4"/>
              <p:cNvSpPr/>
              <p:nvPr/>
            </p:nvSpPr>
            <p:spPr>
              <a:xfrm>
                <a:off x="1295398" y="4788266"/>
                <a:ext cx="8486775" cy="1201483"/>
              </a:xfrm>
              <a:prstGeom prst="rect">
                <a:avLst/>
              </a:prstGeom>
            </p:spPr>
            <p:txBody>
              <a:bodyPr wrap="square">
                <a:spAutoFit/>
              </a:bodyPr>
              <a:lstStyle/>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运算规则：</a:t>
                </a:r>
                <a:r>
                  <a:rPr lang="zh-CN" altLang="en-US" sz="2400" b="1" dirty="0" smtClean="0">
                    <a:solidFill>
                      <a:srgbClr val="FF0000"/>
                    </a:solidFill>
                    <a:latin typeface="微软雅黑" panose="020B0503020204020204" pitchFamily="34" charset="-122"/>
                    <a:ea typeface="微软雅黑" panose="020B0503020204020204" pitchFamily="34" charset="-122"/>
                  </a:rPr>
                  <a:t>取反</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逻辑函数中，</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 称为</a:t>
                </a:r>
                <a:r>
                  <a:rPr lang="zh-CN" altLang="en-US" sz="2400" b="1" dirty="0">
                    <a:solidFill>
                      <a:srgbClr val="00B050"/>
                    </a:solidFill>
                    <a:latin typeface="微软雅黑" panose="020B0503020204020204" pitchFamily="34" charset="-122"/>
                    <a:ea typeface="微软雅黑" panose="020B0503020204020204" pitchFamily="34" charset="-122"/>
                  </a:rPr>
                  <a:t>原变量</a:t>
                </a:r>
                <a:r>
                  <a:rPr lang="zh-CN" altLang="en-US" sz="2400" b="1" dirty="0">
                    <a:latin typeface="微软雅黑" panose="020B0503020204020204" pitchFamily="34" charset="-122"/>
                    <a:ea typeface="微软雅黑" panose="020B0503020204020204" pitchFamily="34" charset="-122"/>
                  </a:rPr>
                  <a:t>，</a:t>
                </a:r>
                <a:r>
                  <a:rPr lang="zh-CN" altLang="en-US" sz="2400" b="1" dirty="0"/>
                  <a:t> </a:t>
                </a:r>
                <a14:m>
                  <m:oMath xmlns:m="http://schemas.openxmlformats.org/officeDocument/2006/math">
                    <m:acc>
                      <m:accPr>
                        <m:chr m:val="̅"/>
                        <m:ctrlPr>
                          <a:rPr lang="zh-CN" altLang="en-US" sz="2400" b="1" i="1">
                            <a:latin typeface="Cambria Math"/>
                            <a:ea typeface="微软雅黑" panose="020B0503020204020204" pitchFamily="34" charset="-122"/>
                          </a:rPr>
                        </m:ctrlPr>
                      </m:accPr>
                      <m:e>
                        <m:r>
                          <a:rPr lang="en-US" altLang="zh-CN" sz="2400" b="1" i="1">
                            <a:latin typeface="Cambria Math"/>
                            <a:ea typeface="微软雅黑" panose="020B0503020204020204" pitchFamily="34" charset="-122"/>
                          </a:rPr>
                          <m:t>𝑨</m:t>
                        </m:r>
                      </m:e>
                    </m:acc>
                  </m:oMath>
                </a14:m>
                <a:r>
                  <a:rPr lang="zh-CN" altLang="en-US" sz="2400" b="1" dirty="0" smtClean="0">
                    <a:latin typeface="微软雅黑" panose="020B0503020204020204" pitchFamily="34" charset="-122"/>
                    <a:ea typeface="微软雅黑" panose="020B0503020204020204" pitchFamily="34" charset="-122"/>
                  </a:rPr>
                  <a:t>称为</a:t>
                </a:r>
                <a:r>
                  <a:rPr lang="zh-CN" altLang="en-US" sz="2400" b="1" dirty="0">
                    <a:solidFill>
                      <a:srgbClr val="00B050"/>
                    </a:solidFill>
                    <a:latin typeface="微软雅黑" panose="020B0503020204020204" pitchFamily="34" charset="-122"/>
                    <a:ea typeface="微软雅黑" panose="020B0503020204020204" pitchFamily="34" charset="-122"/>
                  </a:rPr>
                  <a:t>反变量</a:t>
                </a:r>
                <a:r>
                  <a:rPr lang="zh-CN" altLang="en-US" sz="2400" b="1" dirty="0" smtClean="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295398" y="4788266"/>
                <a:ext cx="8486775" cy="1201483"/>
              </a:xfrm>
              <a:prstGeom prst="rect">
                <a:avLst/>
              </a:prstGeom>
              <a:blipFill rotWithShape="1">
                <a:blip r:embed="rId4"/>
                <a:stretch>
                  <a:fillRect b="-50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003258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24</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文本框 19"/>
          <p:cNvSpPr txBox="1"/>
          <p:nvPr/>
        </p:nvSpPr>
        <p:spPr>
          <a:xfrm>
            <a:off x="914400" y="4882963"/>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(A</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国际标准</a:t>
            </a:r>
            <a:r>
              <a:rPr lang="zh-CN" altLang="en-US" sz="2400" b="1" dirty="0">
                <a:solidFill>
                  <a:prstClr val="black"/>
                </a:solidFill>
                <a:latin typeface="微软雅黑" panose="020B0503020204020204" pitchFamily="34" charset="-122"/>
                <a:ea typeface="微软雅黑" panose="020B0503020204020204" pitchFamily="34" charset="-122"/>
              </a:rPr>
              <a:t>符号</a:t>
            </a:r>
            <a:endParaRPr lang="zh-CN" altLang="en-US" dirty="0"/>
          </a:p>
        </p:txBody>
      </p:sp>
      <p:sp>
        <p:nvSpPr>
          <p:cNvPr id="25" name="文本框 24"/>
          <p:cNvSpPr txBox="1"/>
          <p:nvPr/>
        </p:nvSpPr>
        <p:spPr>
          <a:xfrm>
            <a:off x="4858873" y="4873999"/>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(B</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美国</a:t>
            </a:r>
            <a:r>
              <a:rPr lang="zh-CN" altLang="en-US" sz="2400" b="1" dirty="0">
                <a:solidFill>
                  <a:prstClr val="black"/>
                </a:solidFill>
                <a:latin typeface="微软雅黑" panose="020B0503020204020204" pitchFamily="34" charset="-122"/>
                <a:ea typeface="微软雅黑" panose="020B0503020204020204" pitchFamily="34" charset="-122"/>
              </a:rPr>
              <a:t>标准符号</a:t>
            </a:r>
            <a:endParaRPr lang="zh-CN" altLang="en-US" dirty="0"/>
          </a:p>
        </p:txBody>
      </p:sp>
      <p:sp>
        <p:nvSpPr>
          <p:cNvPr id="26" name="文本框 25"/>
          <p:cNvSpPr txBox="1"/>
          <p:nvPr/>
        </p:nvSpPr>
        <p:spPr>
          <a:xfrm>
            <a:off x="8494061" y="4878481"/>
            <a:ext cx="2918012" cy="461665"/>
          </a:xfrm>
          <a:prstGeom prst="rect">
            <a:avLst/>
          </a:prstGeom>
          <a:noFill/>
        </p:spPr>
        <p:txBody>
          <a:bodyPr wrap="square" rtlCol="0">
            <a:spAutoFit/>
          </a:bodyPr>
          <a:lstStyle/>
          <a:p>
            <a:r>
              <a:rPr lang="zh-CN" altLang="en-US" sz="2400" b="1" dirty="0" smtClean="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smtClean="0">
                <a:solidFill>
                  <a:prstClr val="black"/>
                </a:solidFill>
                <a:latin typeface="微软雅黑" panose="020B0503020204020204" pitchFamily="34" charset="-122"/>
                <a:ea typeface="微软雅黑" panose="020B0503020204020204" pitchFamily="34" charset="-122"/>
              </a:rPr>
              <a:t>）曾</a:t>
            </a:r>
            <a:r>
              <a:rPr lang="zh-CN" altLang="en-US" sz="2400" b="1" dirty="0">
                <a:solidFill>
                  <a:prstClr val="black"/>
                </a:solidFill>
                <a:latin typeface="微软雅黑" panose="020B0503020204020204" pitchFamily="34" charset="-122"/>
                <a:ea typeface="微软雅黑" panose="020B0503020204020204" pitchFamily="34" charset="-122"/>
              </a:rPr>
              <a:t>用符号</a:t>
            </a:r>
            <a:endParaRPr lang="zh-CN" altLang="en-US" dirty="0"/>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74" y="3050935"/>
            <a:ext cx="10991851" cy="1684576"/>
          </a:xfrm>
          <a:prstGeom prst="rect">
            <a:avLst/>
          </a:prstGeom>
          <a:solidFill>
            <a:schemeClr val="tx2">
              <a:lumMod val="20000"/>
              <a:lumOff val="80000"/>
            </a:schemeClr>
          </a:solidFill>
        </p:spPr>
      </p:pic>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基本运算与逻辑门</a:t>
            </a:r>
            <a:endParaRPr lang="zh-CN" altLang="en-US" dirty="0">
              <a:effectLst>
                <a:outerShdw blurRad="38100" dist="38100" dir="2700000" algn="tl">
                  <a:srgbClr val="000000">
                    <a:alpha val="43137"/>
                  </a:srgbClr>
                </a:outerShdw>
              </a:effectLst>
            </a:endParaRPr>
          </a:p>
        </p:txBody>
      </p:sp>
      <p:sp>
        <p:nvSpPr>
          <p:cNvPr id="22" name="文本框 52"/>
          <p:cNvSpPr txBox="1"/>
          <p:nvPr/>
        </p:nvSpPr>
        <p:spPr>
          <a:xfrm>
            <a:off x="374199" y="1120398"/>
            <a:ext cx="11567884" cy="1292662"/>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smtClean="0">
                <a:latin typeface="微软雅黑" panose="020B0503020204020204" pitchFamily="34" charset="-122"/>
                <a:ea typeface="微软雅黑" panose="020B0503020204020204" pitchFamily="34" charset="-122"/>
              </a:rPr>
              <a:t>3</a:t>
            </a:r>
            <a:r>
              <a:rPr lang="zh-CN" altLang="en-US" sz="2800" b="1" dirty="0" smtClean="0">
                <a:latin typeface="微软雅黑" panose="020B0503020204020204" pitchFamily="34" charset="-122"/>
                <a:ea typeface="微软雅黑" panose="020B0503020204020204" pitchFamily="34" charset="-122"/>
              </a:rPr>
              <a:t>）“非”运算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逻辑门符号：</a:t>
            </a:r>
            <a:r>
              <a:rPr lang="zh-CN" altLang="en-US" sz="2400" b="1" dirty="0" smtClean="0">
                <a:solidFill>
                  <a:srgbClr val="FF0000"/>
                </a:solidFill>
                <a:latin typeface="微软雅黑" panose="020B0503020204020204" pitchFamily="34" charset="-122"/>
                <a:ea typeface="微软雅黑" panose="020B0503020204020204" pitchFamily="34" charset="-122"/>
              </a:rPr>
              <a:t>非门</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pic>
        <p:nvPicPr>
          <p:cNvPr id="23" name="图片 22">
            <a:hlinkClick r:id="rId4" action="ppaction://hlinksldjump"/>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60179434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25</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391887" y="939423"/>
                <a:ext cx="11567884" cy="2400657"/>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smtClean="0">
                    <a:latin typeface="微软雅黑" panose="020B0503020204020204" pitchFamily="34" charset="-122"/>
                    <a:ea typeface="微软雅黑" panose="020B0503020204020204" pitchFamily="34" charset="-122"/>
                  </a:rPr>
                  <a:t>1</a:t>
                </a:r>
                <a:r>
                  <a:rPr lang="zh-CN" altLang="en-US" sz="2800" b="1" dirty="0" smtClean="0">
                    <a:latin typeface="微软雅黑" panose="020B0503020204020204" pitchFamily="34" charset="-122"/>
                    <a:ea typeface="微软雅黑" panose="020B0503020204020204" pitchFamily="34" charset="-122"/>
                  </a:rPr>
                  <a:t>）“与非”运算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“与非”运算：</a:t>
                </a:r>
                <a:r>
                  <a:rPr lang="zh-CN" altLang="en-US" sz="2400" b="1" dirty="0" smtClean="0">
                    <a:solidFill>
                      <a:srgbClr val="FF0000"/>
                    </a:solidFill>
                    <a:latin typeface="微软雅黑" panose="020B0503020204020204" pitchFamily="34" charset="-122"/>
                    <a:ea typeface="微软雅黑" panose="020B0503020204020204" pitchFamily="34" charset="-122"/>
                  </a:rPr>
                  <a:t>先“与”</a:t>
                </a:r>
                <a:r>
                  <a:rPr lang="zh-CN" altLang="en-US" sz="2400" b="1" dirty="0">
                    <a:solidFill>
                      <a:srgbClr val="FF0000"/>
                    </a:solidFill>
                    <a:latin typeface="微软雅黑" panose="020B0503020204020204" pitchFamily="34" charset="-122"/>
                    <a:ea typeface="微软雅黑" panose="020B0503020204020204" pitchFamily="34" charset="-122"/>
                  </a:rPr>
                  <a:t>后</a:t>
                </a:r>
                <a:r>
                  <a:rPr lang="zh-CN" altLang="en-US" sz="2400" b="1" dirty="0" smtClean="0">
                    <a:solidFill>
                      <a:srgbClr val="FF0000"/>
                    </a:solidFill>
                    <a:latin typeface="微软雅黑" panose="020B0503020204020204" pitchFamily="34" charset="-122"/>
                    <a:ea typeface="微软雅黑" panose="020B0503020204020204" pitchFamily="34" charset="-122"/>
                  </a:rPr>
                  <a:t>“非”</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逻辑表达式：</a:t>
                </a:r>
                <a14:m>
                  <m:oMath xmlns:m="http://schemas.openxmlformats.org/officeDocument/2006/math">
                    <m:r>
                      <a:rPr lang="zh-CN" altLang="en-US" sz="2400" b="1" i="1" dirty="0" smtClean="0">
                        <a:solidFill>
                          <a:srgbClr val="FF0000"/>
                        </a:solidFill>
                        <a:latin typeface="Cambria Math" panose="02040503050406030204" pitchFamily="18" charset="0"/>
                      </a:rPr>
                      <m:t>𝑭</m:t>
                    </m:r>
                    <m:r>
                      <a:rPr lang="en-US" altLang="zh-CN" sz="2400" b="1" i="1" dirty="0">
                        <a:solidFill>
                          <a:srgbClr val="FF0000"/>
                        </a:solidFill>
                        <a:latin typeface="Cambria Math" panose="02040503050406030204" pitchFamily="18" charset="0"/>
                      </a:rPr>
                      <m:t>=</m:t>
                    </m:r>
                    <m:acc>
                      <m:accPr>
                        <m:chr m:val="̅"/>
                        <m:ctrlPr>
                          <a:rPr lang="zh-CN" altLang="en-US" sz="2400" b="1" i="1" dirty="0" smtClean="0">
                            <a:solidFill>
                              <a:srgbClr val="FF0000"/>
                            </a:solidFill>
                            <a:latin typeface="Cambria Math"/>
                          </a:rPr>
                        </m:ctrlPr>
                      </m:accPr>
                      <m:e>
                        <m:r>
                          <a:rPr lang="zh-CN" altLang="en-US" sz="2400" b="1" i="1" dirty="0">
                            <a:solidFill>
                              <a:srgbClr val="FF0000"/>
                            </a:solidFill>
                            <a:latin typeface="Cambria Math" panose="02040503050406030204" pitchFamily="18" charset="0"/>
                          </a:rPr>
                          <m:t>𝑨𝑩</m:t>
                        </m:r>
                      </m:e>
                    </m:acc>
                  </m:oMath>
                </a14:m>
                <a:r>
                  <a:rPr lang="zh-CN" altLang="en-US" sz="2400" b="1" dirty="0">
                    <a:latin typeface="微软雅黑" panose="020B0503020204020204" pitchFamily="34" charset="-122"/>
                    <a:ea typeface="微软雅黑" panose="020B0503020204020204" pitchFamily="34" charset="-122"/>
                  </a:rPr>
                  <a:t> </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真值表：</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391887" y="939423"/>
                <a:ext cx="11567884" cy="2400657"/>
              </a:xfrm>
              <a:prstGeom prst="rect">
                <a:avLst/>
              </a:prstGeom>
              <a:blipFill rotWithShape="1">
                <a:blip r:embed="rId3"/>
                <a:stretch>
                  <a:fillRect l="-685" b="-228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7" name="表格 16"/>
          <p:cNvGraphicFramePr>
            <a:graphicFrameLocks noGrp="1"/>
          </p:cNvGraphicFramePr>
          <p:nvPr>
            <p:extLst>
              <p:ext uri="{D42A27DB-BD31-4B8C-83A1-F6EECF244321}">
                <p14:modId xmlns:p14="http://schemas.microsoft.com/office/powerpoint/2010/main" val="3832758082"/>
              </p:ext>
            </p:extLst>
          </p:nvPr>
        </p:nvGraphicFramePr>
        <p:xfrm>
          <a:off x="7272259" y="2301220"/>
          <a:ext cx="3595767" cy="2286000"/>
        </p:xfrm>
        <a:graphic>
          <a:graphicData uri="http://schemas.openxmlformats.org/drawingml/2006/table">
            <a:tbl>
              <a:tblPr firstRow="1" bandRow="1">
                <a:tableStyleId>{5C22544A-7EE6-4342-B048-85BDC9FD1C3A}</a:tableStyleId>
              </a:tblPr>
              <a:tblGrid>
                <a:gridCol w="1198589">
                  <a:extLst>
                    <a:ext uri="{9D8B030D-6E8A-4147-A177-3AD203B41FA5}">
                      <a16:colId xmlns="" xmlns:a16="http://schemas.microsoft.com/office/drawing/2014/main" val="3103242575"/>
                    </a:ext>
                  </a:extLst>
                </a:gridCol>
                <a:gridCol w="1198589">
                  <a:extLst>
                    <a:ext uri="{9D8B030D-6E8A-4147-A177-3AD203B41FA5}">
                      <a16:colId xmlns="" xmlns:a16="http://schemas.microsoft.com/office/drawing/2014/main" val="264442026"/>
                    </a:ext>
                  </a:extLst>
                </a:gridCol>
                <a:gridCol w="1198589">
                  <a:extLst>
                    <a:ext uri="{9D8B030D-6E8A-4147-A177-3AD203B41FA5}">
                      <a16:colId xmlns="" xmlns:a16="http://schemas.microsoft.com/office/drawing/2014/main" val="918472015"/>
                    </a:ext>
                  </a:extLst>
                </a:gridCol>
              </a:tblGrid>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A</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B</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F</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29015067"/>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313307802"/>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407146780"/>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670755726"/>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103934465"/>
                  </a:ext>
                </a:extLst>
              </a:tr>
            </a:tbl>
          </a:graphicData>
        </a:graphic>
      </p:graphicFrame>
      <p:sp>
        <p:nvSpPr>
          <p:cNvPr id="12" name="平行四边形 11"/>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321724" y="97943"/>
            <a:ext cx="4433037" cy="732155"/>
          </a:xfrm>
        </p:spPr>
        <p:txBody>
          <a:bodyPr>
            <a:normAutofit/>
          </a:bodyPr>
          <a:lstStyle/>
          <a:p>
            <a:r>
              <a:rPr lang="zh-CN" altLang="en-US" dirty="0">
                <a:effectLst>
                  <a:outerShdw blurRad="38100" dist="38100" dir="2700000" algn="tl">
                    <a:srgbClr val="000000">
                      <a:alpha val="43137"/>
                    </a:srgbClr>
                  </a:outerShdw>
                </a:effectLst>
              </a:rPr>
              <a:t>复合运算与逻辑门</a:t>
            </a:r>
          </a:p>
        </p:txBody>
      </p:sp>
      <p:sp>
        <p:nvSpPr>
          <p:cNvPr id="5" name="矩形 4"/>
          <p:cNvSpPr/>
          <p:nvPr/>
        </p:nvSpPr>
        <p:spPr>
          <a:xfrm>
            <a:off x="552449" y="4886286"/>
            <a:ext cx="9705975" cy="1200329"/>
          </a:xfrm>
          <a:prstGeom prst="rect">
            <a:avLst/>
          </a:prstGeom>
        </p:spPr>
        <p:txBody>
          <a:bodyPr wrap="square">
            <a:spAutoFit/>
          </a:bodyPr>
          <a:lstStyle/>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solidFill>
                  <a:prstClr val="black"/>
                </a:solidFill>
                <a:latin typeface="微软雅黑" panose="020B0503020204020204" pitchFamily="34" charset="-122"/>
                <a:ea typeface="微软雅黑" panose="020B0503020204020204" pitchFamily="34" charset="-122"/>
              </a:rPr>
              <a:t>“与非”运算规则：</a:t>
            </a:r>
            <a:r>
              <a:rPr lang="zh-CN" altLang="en-US" sz="2400" b="1" dirty="0" smtClean="0">
                <a:solidFill>
                  <a:srgbClr val="FF0000"/>
                </a:solidFill>
                <a:latin typeface="微软雅黑" panose="020B0503020204020204" pitchFamily="34" charset="-122"/>
                <a:ea typeface="微软雅黑" panose="020B0503020204020204" pitchFamily="34" charset="-122"/>
              </a:rPr>
              <a:t>有</a:t>
            </a:r>
            <a:r>
              <a:rPr lang="en-US" altLang="zh-CN" sz="2400" b="1" dirty="0" smtClean="0">
                <a:solidFill>
                  <a:srgbClr val="FF0000"/>
                </a:solidFill>
                <a:latin typeface="微软雅黑" panose="020B0503020204020204" pitchFamily="34" charset="-122"/>
                <a:ea typeface="微软雅黑" panose="020B0503020204020204" pitchFamily="34" charset="-122"/>
              </a:rPr>
              <a:t>0</a:t>
            </a:r>
            <a:r>
              <a:rPr lang="zh-CN" altLang="en-US" sz="2400" b="1" dirty="0" smtClean="0">
                <a:solidFill>
                  <a:srgbClr val="FF0000"/>
                </a:solidFill>
                <a:latin typeface="微软雅黑" panose="020B0503020204020204" pitchFamily="34" charset="-122"/>
                <a:ea typeface="微软雅黑" panose="020B0503020204020204" pitchFamily="34" charset="-122"/>
              </a:rPr>
              <a:t>就出</a:t>
            </a:r>
            <a:r>
              <a:rPr lang="en-US" altLang="zh-CN" sz="2400" b="1" dirty="0" smtClean="0">
                <a:solidFill>
                  <a:srgbClr val="FF0000"/>
                </a:solidFill>
                <a:latin typeface="微软雅黑" panose="020B0503020204020204" pitchFamily="34" charset="-122"/>
                <a:ea typeface="微软雅黑" panose="020B0503020204020204" pitchFamily="34" charset="-122"/>
              </a:rPr>
              <a:t>1</a:t>
            </a:r>
            <a:r>
              <a:rPr lang="zh-CN" altLang="en-US" sz="2400" b="1" dirty="0" smtClean="0">
                <a:solidFill>
                  <a:prstClr val="black"/>
                </a:solidFill>
                <a:latin typeface="微软雅黑" panose="020B0503020204020204" pitchFamily="34" charset="-122"/>
                <a:ea typeface="微软雅黑" panose="020B0503020204020204" pitchFamily="34" charset="-122"/>
              </a:rPr>
              <a:t>。只有当输入变量 </a:t>
            </a:r>
            <a:r>
              <a:rPr lang="en-US" altLang="zh-CN" sz="2400" b="1" dirty="0" smtClean="0">
                <a:solidFill>
                  <a:prstClr val="black"/>
                </a:solidFill>
                <a:latin typeface="微软雅黑" panose="020B0503020204020204" pitchFamily="34" charset="-122"/>
                <a:ea typeface="微软雅黑" panose="020B0503020204020204" pitchFamily="34" charset="-122"/>
              </a:rPr>
              <a:t>A</a:t>
            </a:r>
            <a:r>
              <a:rPr lang="zh-CN" altLang="en-US" sz="2400" b="1" dirty="0" smtClean="0">
                <a:solidFill>
                  <a:prstClr val="black"/>
                </a:solidFill>
                <a:latin typeface="微软雅黑" panose="020B0503020204020204" pitchFamily="34" charset="-122"/>
                <a:ea typeface="微软雅黑" panose="020B0503020204020204" pitchFamily="34" charset="-122"/>
              </a:rPr>
              <a:t> 和 </a:t>
            </a:r>
            <a:r>
              <a:rPr lang="en-US" altLang="zh-CN" sz="2400" b="1" dirty="0" smtClean="0">
                <a:solidFill>
                  <a:prstClr val="black"/>
                </a:solidFill>
                <a:latin typeface="微软雅黑" panose="020B0503020204020204" pitchFamily="34" charset="-122"/>
                <a:ea typeface="微软雅黑" panose="020B0503020204020204" pitchFamily="34" charset="-122"/>
              </a:rPr>
              <a:t>B</a:t>
            </a:r>
            <a:r>
              <a:rPr lang="zh-CN" altLang="en-US" sz="2400" b="1" dirty="0" smtClean="0">
                <a:solidFill>
                  <a:prstClr val="black"/>
                </a:solidFill>
                <a:latin typeface="微软雅黑" panose="020B0503020204020204" pitchFamily="34" charset="-122"/>
                <a:ea typeface="微软雅黑" panose="020B0503020204020204" pitchFamily="34" charset="-122"/>
              </a:rPr>
              <a:t> 的取值同时为</a:t>
            </a:r>
            <a:r>
              <a:rPr lang="en-US" altLang="zh-CN" sz="2400" b="1" dirty="0" smtClean="0">
                <a:solidFill>
                  <a:prstClr val="black"/>
                </a:solidFill>
                <a:latin typeface="微软雅黑" panose="020B0503020204020204" pitchFamily="34" charset="-122"/>
                <a:ea typeface="微软雅黑" panose="020B0503020204020204" pitchFamily="34" charset="-122"/>
              </a:rPr>
              <a:t>1</a:t>
            </a:r>
            <a:r>
              <a:rPr lang="zh-CN" altLang="en-US" sz="2400" b="1" dirty="0" smtClean="0">
                <a:solidFill>
                  <a:prstClr val="black"/>
                </a:solidFill>
                <a:latin typeface="微软雅黑" panose="020B0503020204020204" pitchFamily="34" charset="-122"/>
                <a:ea typeface="微软雅黑" panose="020B0503020204020204" pitchFamily="34" charset="-122"/>
              </a:rPr>
              <a:t>时，输出变量 </a:t>
            </a:r>
            <a:r>
              <a:rPr lang="en-US" altLang="zh-CN" sz="2400" b="1" dirty="0" smtClean="0">
                <a:solidFill>
                  <a:prstClr val="black"/>
                </a:solidFill>
                <a:latin typeface="微软雅黑" panose="020B0503020204020204" pitchFamily="34" charset="-122"/>
                <a:ea typeface="微软雅黑" panose="020B0503020204020204" pitchFamily="34" charset="-122"/>
              </a:rPr>
              <a:t>F</a:t>
            </a:r>
            <a:r>
              <a:rPr lang="zh-CN" altLang="en-US" sz="2400" b="1" dirty="0" smtClean="0">
                <a:solidFill>
                  <a:prstClr val="black"/>
                </a:solidFill>
                <a:latin typeface="微软雅黑" panose="020B0503020204020204" pitchFamily="34" charset="-122"/>
                <a:ea typeface="微软雅黑" panose="020B0503020204020204" pitchFamily="34" charset="-122"/>
              </a:rPr>
              <a:t> 的值才为</a:t>
            </a:r>
            <a:r>
              <a:rPr lang="en-US" altLang="zh-CN" sz="2400" b="1" dirty="0" smtClean="0">
                <a:solidFill>
                  <a:prstClr val="black"/>
                </a:solidFill>
                <a:latin typeface="微软雅黑" panose="020B0503020204020204" pitchFamily="34" charset="-122"/>
                <a:ea typeface="微软雅黑" panose="020B0503020204020204" pitchFamily="34" charset="-122"/>
              </a:rPr>
              <a:t>0</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266500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26</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文本框 19"/>
          <p:cNvSpPr txBox="1"/>
          <p:nvPr/>
        </p:nvSpPr>
        <p:spPr>
          <a:xfrm>
            <a:off x="914400" y="4854697"/>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(A</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国际标准</a:t>
            </a:r>
            <a:r>
              <a:rPr lang="zh-CN" altLang="en-US" sz="2400" b="1" dirty="0">
                <a:solidFill>
                  <a:prstClr val="black"/>
                </a:solidFill>
                <a:latin typeface="微软雅黑" panose="020B0503020204020204" pitchFamily="34" charset="-122"/>
                <a:ea typeface="微软雅黑" panose="020B0503020204020204" pitchFamily="34" charset="-122"/>
              </a:rPr>
              <a:t>符号</a:t>
            </a:r>
            <a:endParaRPr lang="zh-CN" altLang="en-US" dirty="0"/>
          </a:p>
        </p:txBody>
      </p:sp>
      <p:sp>
        <p:nvSpPr>
          <p:cNvPr id="25" name="文本框 24"/>
          <p:cNvSpPr txBox="1"/>
          <p:nvPr/>
        </p:nvSpPr>
        <p:spPr>
          <a:xfrm>
            <a:off x="4858873" y="4845733"/>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(B</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美国</a:t>
            </a:r>
            <a:r>
              <a:rPr lang="zh-CN" altLang="en-US" sz="2400" b="1" dirty="0">
                <a:solidFill>
                  <a:prstClr val="black"/>
                </a:solidFill>
                <a:latin typeface="微软雅黑" panose="020B0503020204020204" pitchFamily="34" charset="-122"/>
                <a:ea typeface="微软雅黑" panose="020B0503020204020204" pitchFamily="34" charset="-122"/>
              </a:rPr>
              <a:t>标准符号</a:t>
            </a:r>
            <a:endParaRPr lang="zh-CN" altLang="en-US" dirty="0"/>
          </a:p>
        </p:txBody>
      </p:sp>
      <p:sp>
        <p:nvSpPr>
          <p:cNvPr id="26" name="文本框 25"/>
          <p:cNvSpPr txBox="1"/>
          <p:nvPr/>
        </p:nvSpPr>
        <p:spPr>
          <a:xfrm>
            <a:off x="8494061" y="4850215"/>
            <a:ext cx="2918012" cy="461665"/>
          </a:xfrm>
          <a:prstGeom prst="rect">
            <a:avLst/>
          </a:prstGeom>
          <a:noFill/>
        </p:spPr>
        <p:txBody>
          <a:bodyPr wrap="square" rtlCol="0">
            <a:spAutoFit/>
          </a:bodyPr>
          <a:lstStyle/>
          <a:p>
            <a:r>
              <a:rPr lang="zh-CN" altLang="en-US" sz="2400" b="1" dirty="0" smtClean="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smtClean="0">
                <a:solidFill>
                  <a:prstClr val="black"/>
                </a:solidFill>
                <a:latin typeface="微软雅黑" panose="020B0503020204020204" pitchFamily="34" charset="-122"/>
                <a:ea typeface="微软雅黑" panose="020B0503020204020204" pitchFamily="34" charset="-122"/>
              </a:rPr>
              <a:t>）曾</a:t>
            </a:r>
            <a:r>
              <a:rPr lang="zh-CN" altLang="en-US" sz="2400" b="1" dirty="0">
                <a:solidFill>
                  <a:prstClr val="black"/>
                </a:solidFill>
                <a:latin typeface="微软雅黑" panose="020B0503020204020204" pitchFamily="34" charset="-122"/>
                <a:ea typeface="微软雅黑" panose="020B0503020204020204" pitchFamily="34" charset="-122"/>
              </a:rPr>
              <a:t>用符号</a:t>
            </a:r>
            <a:endParaRPr lang="zh-CN" altLang="en-US" dirty="0"/>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42" y="2440297"/>
            <a:ext cx="11147634" cy="2065970"/>
          </a:xfrm>
          <a:prstGeom prst="rect">
            <a:avLst/>
          </a:prstGeom>
          <a:solidFill>
            <a:schemeClr val="tx2">
              <a:lumMod val="20000"/>
              <a:lumOff val="80000"/>
            </a:schemeClr>
          </a:solidFill>
        </p:spPr>
      </p:pic>
      <p:sp>
        <p:nvSpPr>
          <p:cNvPr id="21" name="平行四边形 20"/>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标题 2"/>
          <p:cNvSpPr>
            <a:spLocks noGrp="1"/>
          </p:cNvSpPr>
          <p:nvPr>
            <p:ph type="title"/>
          </p:nvPr>
        </p:nvSpPr>
        <p:spPr>
          <a:xfrm>
            <a:off x="2321724" y="97943"/>
            <a:ext cx="4433037" cy="732155"/>
          </a:xfrm>
        </p:spPr>
        <p:txBody>
          <a:bodyPr>
            <a:normAutofit/>
          </a:bodyPr>
          <a:lstStyle/>
          <a:p>
            <a:r>
              <a:rPr lang="zh-CN" altLang="en-US" dirty="0">
                <a:effectLst>
                  <a:outerShdw blurRad="38100" dist="38100" dir="2700000" algn="tl">
                    <a:srgbClr val="000000">
                      <a:alpha val="43137"/>
                    </a:srgbClr>
                  </a:outerShdw>
                </a:effectLst>
              </a:rPr>
              <a:t>复合运算与逻辑门</a:t>
            </a:r>
          </a:p>
        </p:txBody>
      </p:sp>
      <p:sp>
        <p:nvSpPr>
          <p:cNvPr id="23" name="文本框 52"/>
          <p:cNvSpPr txBox="1"/>
          <p:nvPr/>
        </p:nvSpPr>
        <p:spPr>
          <a:xfrm>
            <a:off x="391887" y="939423"/>
            <a:ext cx="11567884" cy="1292662"/>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smtClean="0">
                <a:latin typeface="微软雅黑" panose="020B0503020204020204" pitchFamily="34" charset="-122"/>
                <a:ea typeface="微软雅黑" panose="020B0503020204020204" pitchFamily="34" charset="-122"/>
              </a:rPr>
              <a:t>1</a:t>
            </a:r>
            <a:r>
              <a:rPr lang="zh-CN" altLang="en-US" sz="2800" b="1" dirty="0" smtClean="0">
                <a:latin typeface="微软雅黑" panose="020B0503020204020204" pitchFamily="34" charset="-122"/>
                <a:ea typeface="微软雅黑" panose="020B0503020204020204" pitchFamily="34" charset="-122"/>
              </a:rPr>
              <a:t>）“与非”运算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逻辑门符号：</a:t>
            </a:r>
            <a:r>
              <a:rPr lang="zh-CN" altLang="en-US" sz="2400" b="1" dirty="0" smtClean="0">
                <a:solidFill>
                  <a:srgbClr val="FF0000"/>
                </a:solidFill>
                <a:latin typeface="微软雅黑" panose="020B0503020204020204" pitchFamily="34" charset="-122"/>
                <a:ea typeface="微软雅黑" panose="020B0503020204020204" pitchFamily="34" charset="-122"/>
              </a:rPr>
              <a:t>与非门</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404753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27</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391887" y="939423"/>
                <a:ext cx="11567884" cy="2400657"/>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2</a:t>
                </a:r>
                <a:r>
                  <a:rPr lang="zh-CN" altLang="en-US" sz="2800" b="1" dirty="0" smtClean="0">
                    <a:latin typeface="微软雅黑" panose="020B0503020204020204" pitchFamily="34" charset="-122"/>
                    <a:ea typeface="微软雅黑" panose="020B0503020204020204" pitchFamily="34" charset="-122"/>
                  </a:rPr>
                  <a:t>）“或非”运算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“或非”运算：</a:t>
                </a:r>
                <a:r>
                  <a:rPr lang="zh-CN" altLang="en-US" sz="2400" b="1" dirty="0" smtClean="0">
                    <a:solidFill>
                      <a:srgbClr val="FF0000"/>
                    </a:solidFill>
                    <a:latin typeface="微软雅黑" panose="020B0503020204020204" pitchFamily="34" charset="-122"/>
                    <a:ea typeface="微软雅黑" panose="020B0503020204020204" pitchFamily="34" charset="-122"/>
                  </a:rPr>
                  <a:t>先“或”后“非”</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逻辑表达式：</a:t>
                </a:r>
                <a14:m>
                  <m:oMath xmlns:m="http://schemas.openxmlformats.org/officeDocument/2006/math">
                    <m:r>
                      <a:rPr lang="zh-CN" altLang="en-US" sz="2400" b="1" i="1" dirty="0" smtClean="0">
                        <a:solidFill>
                          <a:srgbClr val="FF0000"/>
                        </a:solidFill>
                        <a:latin typeface="Cambria Math" panose="02040503050406030204" pitchFamily="18" charset="0"/>
                      </a:rPr>
                      <m:t>𝑭</m:t>
                    </m:r>
                    <m:r>
                      <a:rPr lang="en-US" altLang="zh-CN" sz="2400" b="1" i="1" dirty="0">
                        <a:solidFill>
                          <a:srgbClr val="FF0000"/>
                        </a:solidFill>
                        <a:latin typeface="Cambria Math" panose="02040503050406030204" pitchFamily="18" charset="0"/>
                      </a:rPr>
                      <m:t>=</m:t>
                    </m:r>
                    <m:acc>
                      <m:accPr>
                        <m:chr m:val="̅"/>
                        <m:ctrlPr>
                          <a:rPr lang="zh-CN" altLang="en-US" sz="2400" b="1" i="1" dirty="0" smtClean="0">
                            <a:solidFill>
                              <a:srgbClr val="FF0000"/>
                            </a:solidFill>
                            <a:latin typeface="Cambria Math"/>
                          </a:rPr>
                        </m:ctrlPr>
                      </m:accPr>
                      <m:e>
                        <m:r>
                          <a:rPr lang="zh-CN" altLang="en-US" sz="2400" b="1" i="1" dirty="0">
                            <a:solidFill>
                              <a:srgbClr val="FF0000"/>
                            </a:solidFill>
                            <a:latin typeface="Cambria Math" panose="02040503050406030204" pitchFamily="18" charset="0"/>
                          </a:rPr>
                          <m:t>𝑨</m:t>
                        </m:r>
                        <m:r>
                          <a:rPr lang="en-US" altLang="zh-CN" sz="2400" b="1" i="1"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𝑩</m:t>
                        </m:r>
                      </m:e>
                    </m:acc>
                  </m:oMath>
                </a14:m>
                <a:r>
                  <a:rPr lang="zh-CN" altLang="en-US" sz="2400" b="1" dirty="0">
                    <a:latin typeface="微软雅黑" panose="020B0503020204020204" pitchFamily="34" charset="-122"/>
                    <a:ea typeface="微软雅黑" panose="020B0503020204020204" pitchFamily="34" charset="-122"/>
                  </a:rPr>
                  <a:t> </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真值表：</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391887" y="939423"/>
                <a:ext cx="11567884" cy="2400657"/>
              </a:xfrm>
              <a:prstGeom prst="rect">
                <a:avLst/>
              </a:prstGeom>
              <a:blipFill rotWithShape="1">
                <a:blip r:embed="rId3"/>
                <a:stretch>
                  <a:fillRect l="-685" b="-228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7" name="表格 16"/>
          <p:cNvGraphicFramePr>
            <a:graphicFrameLocks noGrp="1"/>
          </p:cNvGraphicFramePr>
          <p:nvPr>
            <p:extLst>
              <p:ext uri="{D42A27DB-BD31-4B8C-83A1-F6EECF244321}">
                <p14:modId xmlns:p14="http://schemas.microsoft.com/office/powerpoint/2010/main" val="1810769940"/>
              </p:ext>
            </p:extLst>
          </p:nvPr>
        </p:nvGraphicFramePr>
        <p:xfrm>
          <a:off x="7434184" y="2273280"/>
          <a:ext cx="3405267" cy="2286000"/>
        </p:xfrm>
        <a:graphic>
          <a:graphicData uri="http://schemas.openxmlformats.org/drawingml/2006/table">
            <a:tbl>
              <a:tblPr firstRow="1" bandRow="1">
                <a:tableStyleId>{5C22544A-7EE6-4342-B048-85BDC9FD1C3A}</a:tableStyleId>
              </a:tblPr>
              <a:tblGrid>
                <a:gridCol w="1135089">
                  <a:extLst>
                    <a:ext uri="{9D8B030D-6E8A-4147-A177-3AD203B41FA5}">
                      <a16:colId xmlns="" xmlns:a16="http://schemas.microsoft.com/office/drawing/2014/main" val="3103242575"/>
                    </a:ext>
                  </a:extLst>
                </a:gridCol>
                <a:gridCol w="1135089">
                  <a:extLst>
                    <a:ext uri="{9D8B030D-6E8A-4147-A177-3AD203B41FA5}">
                      <a16:colId xmlns="" xmlns:a16="http://schemas.microsoft.com/office/drawing/2014/main" val="264442026"/>
                    </a:ext>
                  </a:extLst>
                </a:gridCol>
                <a:gridCol w="1135089">
                  <a:extLst>
                    <a:ext uri="{9D8B030D-6E8A-4147-A177-3AD203B41FA5}">
                      <a16:colId xmlns="" xmlns:a16="http://schemas.microsoft.com/office/drawing/2014/main" val="918472015"/>
                    </a:ext>
                  </a:extLst>
                </a:gridCol>
              </a:tblGrid>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A</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B</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F</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829015067"/>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313307802"/>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407146780"/>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670755726"/>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103934465"/>
                  </a:ext>
                </a:extLst>
              </a:tr>
            </a:tbl>
          </a:graphicData>
        </a:graphic>
      </p:graphicFrame>
      <p:sp>
        <p:nvSpPr>
          <p:cNvPr id="12" name="平行四边形 11"/>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复合</a:t>
            </a:r>
            <a:r>
              <a:rPr lang="zh-CN" altLang="en-US" dirty="0" smtClean="0">
                <a:effectLst>
                  <a:outerShdw blurRad="38100" dist="38100" dir="2700000" algn="tl">
                    <a:srgbClr val="000000">
                      <a:alpha val="43137"/>
                    </a:srgbClr>
                  </a:outerShdw>
                </a:effectLst>
              </a:rPr>
              <a:t>运算与逻辑门</a:t>
            </a:r>
            <a:endParaRPr lang="zh-CN" altLang="en-US" dirty="0">
              <a:effectLst>
                <a:outerShdw blurRad="38100" dist="38100" dir="2700000" algn="tl">
                  <a:srgbClr val="000000">
                    <a:alpha val="43137"/>
                  </a:srgbClr>
                </a:outerShdw>
              </a:effectLst>
            </a:endParaRPr>
          </a:p>
        </p:txBody>
      </p:sp>
      <p:sp>
        <p:nvSpPr>
          <p:cNvPr id="7" name="矩形 6"/>
          <p:cNvSpPr/>
          <p:nvPr/>
        </p:nvSpPr>
        <p:spPr>
          <a:xfrm>
            <a:off x="1447798" y="4920506"/>
            <a:ext cx="9153525" cy="1200329"/>
          </a:xfrm>
          <a:prstGeom prst="rect">
            <a:avLst/>
          </a:prstGeom>
        </p:spPr>
        <p:txBody>
          <a:bodyPr wrap="square">
            <a:spAutoFit/>
          </a:bodyPr>
          <a:lstStyle/>
          <a:p>
            <a:pPr marL="800100" lvl="1" indent="-342900" defTabSz="540000">
              <a:lnSpc>
                <a:spcPct val="150000"/>
              </a:lnSpc>
              <a:buClr>
                <a:srgbClr val="235EB8"/>
              </a:buClr>
              <a:buSzPct val="85000"/>
              <a:buFont typeface="Wingdings" panose="05000000000000000000" pitchFamily="2" charset="2"/>
              <a:buChar char="u"/>
            </a:pPr>
            <a:r>
              <a:rPr lang="zh-CN" altLang="en-US" sz="2400" b="1" dirty="0">
                <a:solidFill>
                  <a:prstClr val="black"/>
                </a:solidFill>
                <a:latin typeface="微软雅黑" panose="020B0503020204020204" pitchFamily="34" charset="-122"/>
                <a:ea typeface="微软雅黑" panose="020B0503020204020204" pitchFamily="34" charset="-122"/>
              </a:rPr>
              <a:t>“或非”运算</a:t>
            </a:r>
            <a:r>
              <a:rPr lang="zh-CN" altLang="en-US" sz="2400" b="1" dirty="0" smtClean="0">
                <a:solidFill>
                  <a:prstClr val="black"/>
                </a:solidFill>
                <a:latin typeface="微软雅黑" panose="020B0503020204020204" pitchFamily="34" charset="-122"/>
                <a:ea typeface="微软雅黑" panose="020B0503020204020204" pitchFamily="34" charset="-122"/>
              </a:rPr>
              <a:t>规则：</a:t>
            </a:r>
            <a:r>
              <a:rPr lang="zh-CN" altLang="en-US" sz="2400" b="1" dirty="0" smtClean="0">
                <a:solidFill>
                  <a:srgbClr val="FF0000"/>
                </a:solidFill>
                <a:latin typeface="微软雅黑" panose="020B0503020204020204" pitchFamily="34" charset="-122"/>
                <a:ea typeface="微软雅黑" panose="020B0503020204020204" pitchFamily="34" charset="-122"/>
              </a:rPr>
              <a:t>有</a:t>
            </a:r>
            <a:r>
              <a:rPr lang="en-US" altLang="zh-CN" sz="2400" b="1" dirty="0" smtClean="0">
                <a:solidFill>
                  <a:srgbClr val="FF0000"/>
                </a:solidFill>
                <a:latin typeface="微软雅黑" panose="020B0503020204020204" pitchFamily="34" charset="-122"/>
                <a:ea typeface="微软雅黑" panose="020B0503020204020204" pitchFamily="34" charset="-122"/>
              </a:rPr>
              <a:t>1</a:t>
            </a:r>
            <a:r>
              <a:rPr lang="zh-CN" altLang="en-US" sz="2400" b="1" dirty="0" smtClean="0">
                <a:solidFill>
                  <a:srgbClr val="FF0000"/>
                </a:solidFill>
                <a:latin typeface="微软雅黑" panose="020B0503020204020204" pitchFamily="34" charset="-122"/>
                <a:ea typeface="微软雅黑" panose="020B0503020204020204" pitchFamily="34" charset="-122"/>
              </a:rPr>
              <a:t>就出</a:t>
            </a:r>
            <a:r>
              <a:rPr lang="en-US" altLang="zh-CN" sz="2400" b="1" dirty="0" smtClean="0">
                <a:solidFill>
                  <a:srgbClr val="FF0000"/>
                </a:solidFill>
                <a:latin typeface="微软雅黑" panose="020B0503020204020204" pitchFamily="34" charset="-122"/>
                <a:ea typeface="微软雅黑" panose="020B0503020204020204" pitchFamily="34" charset="-122"/>
              </a:rPr>
              <a:t>0</a:t>
            </a:r>
            <a:r>
              <a:rPr lang="zh-CN" altLang="en-US" sz="2400" b="1" dirty="0" smtClean="0">
                <a:solidFill>
                  <a:prstClr val="black"/>
                </a:solidFill>
                <a:latin typeface="微软雅黑" panose="020B0503020204020204" pitchFamily="34" charset="-122"/>
                <a:ea typeface="微软雅黑" panose="020B0503020204020204" pitchFamily="34" charset="-122"/>
              </a:rPr>
              <a:t>。只有</a:t>
            </a:r>
            <a:r>
              <a:rPr lang="zh-CN" altLang="en-US" sz="2400" b="1" dirty="0">
                <a:solidFill>
                  <a:prstClr val="black"/>
                </a:solidFill>
                <a:latin typeface="微软雅黑" panose="020B0503020204020204" pitchFamily="34" charset="-122"/>
                <a:ea typeface="微软雅黑" panose="020B0503020204020204" pitchFamily="34" charset="-122"/>
              </a:rPr>
              <a:t>当输入变量 </a:t>
            </a:r>
            <a:r>
              <a:rPr lang="en-US" altLang="zh-CN" sz="2400" b="1" dirty="0">
                <a:solidFill>
                  <a:prstClr val="black"/>
                </a:solidFill>
                <a:latin typeface="微软雅黑" panose="020B0503020204020204" pitchFamily="34" charset="-122"/>
                <a:ea typeface="微软雅黑" panose="020B0503020204020204" pitchFamily="34" charset="-122"/>
              </a:rPr>
              <a:t>A</a:t>
            </a:r>
            <a:r>
              <a:rPr lang="zh-CN" altLang="en-US" sz="2400" b="1" dirty="0">
                <a:solidFill>
                  <a:prstClr val="black"/>
                </a:solidFill>
                <a:latin typeface="微软雅黑" panose="020B0503020204020204" pitchFamily="34" charset="-122"/>
                <a:ea typeface="微软雅黑" panose="020B0503020204020204" pitchFamily="34" charset="-122"/>
              </a:rPr>
              <a:t> 和 </a:t>
            </a:r>
            <a:r>
              <a:rPr lang="en-US" altLang="zh-CN" sz="2400" b="1" dirty="0">
                <a:solidFill>
                  <a:prstClr val="black"/>
                </a:solidFill>
                <a:latin typeface="微软雅黑" panose="020B0503020204020204" pitchFamily="34" charset="-122"/>
                <a:ea typeface="微软雅黑" panose="020B0503020204020204" pitchFamily="34" charset="-122"/>
              </a:rPr>
              <a:t>B</a:t>
            </a:r>
            <a:r>
              <a:rPr lang="zh-CN" altLang="en-US" sz="2400" b="1" dirty="0">
                <a:solidFill>
                  <a:prstClr val="black"/>
                </a:solidFill>
                <a:latin typeface="微软雅黑" panose="020B0503020204020204" pitchFamily="34" charset="-122"/>
                <a:ea typeface="微软雅黑" panose="020B0503020204020204" pitchFamily="34" charset="-122"/>
              </a:rPr>
              <a:t> 的取值同时为 </a:t>
            </a:r>
            <a:r>
              <a:rPr lang="en-US" altLang="zh-CN" sz="2400" b="1" dirty="0">
                <a:solidFill>
                  <a:prstClr val="black"/>
                </a:solidFill>
                <a:latin typeface="微软雅黑" panose="020B0503020204020204" pitchFamily="34" charset="-122"/>
                <a:ea typeface="微软雅黑" panose="020B0503020204020204" pitchFamily="34" charset="-122"/>
              </a:rPr>
              <a:t>0 </a:t>
            </a:r>
            <a:r>
              <a:rPr lang="zh-CN" altLang="en-US" sz="2400" b="1" dirty="0">
                <a:solidFill>
                  <a:prstClr val="black"/>
                </a:solidFill>
                <a:latin typeface="微软雅黑" panose="020B0503020204020204" pitchFamily="34" charset="-122"/>
                <a:ea typeface="微软雅黑" panose="020B0503020204020204" pitchFamily="34" charset="-122"/>
              </a:rPr>
              <a:t>时，输出变量 </a:t>
            </a:r>
            <a:r>
              <a:rPr lang="en-US" altLang="zh-CN" sz="2400" b="1" dirty="0">
                <a:solidFill>
                  <a:prstClr val="black"/>
                </a:solidFill>
                <a:latin typeface="微软雅黑" panose="020B0503020204020204" pitchFamily="34" charset="-122"/>
                <a:ea typeface="微软雅黑" panose="020B0503020204020204" pitchFamily="34" charset="-122"/>
              </a:rPr>
              <a:t>F</a:t>
            </a:r>
            <a:r>
              <a:rPr lang="zh-CN" altLang="en-US" sz="2400" b="1" dirty="0">
                <a:solidFill>
                  <a:prstClr val="black"/>
                </a:solidFill>
                <a:latin typeface="微软雅黑" panose="020B0503020204020204" pitchFamily="34" charset="-122"/>
                <a:ea typeface="微软雅黑" panose="020B0503020204020204" pitchFamily="34" charset="-122"/>
              </a:rPr>
              <a:t> 的值才为</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4534453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28</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文本框 19"/>
          <p:cNvSpPr txBox="1"/>
          <p:nvPr/>
        </p:nvSpPr>
        <p:spPr>
          <a:xfrm>
            <a:off x="914400" y="4892488"/>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(A</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国际标准</a:t>
            </a:r>
            <a:r>
              <a:rPr lang="zh-CN" altLang="en-US" sz="2400" b="1" dirty="0">
                <a:solidFill>
                  <a:prstClr val="black"/>
                </a:solidFill>
                <a:latin typeface="微软雅黑" panose="020B0503020204020204" pitchFamily="34" charset="-122"/>
                <a:ea typeface="微软雅黑" panose="020B0503020204020204" pitchFamily="34" charset="-122"/>
              </a:rPr>
              <a:t>符号</a:t>
            </a:r>
            <a:endParaRPr lang="zh-CN" altLang="en-US" dirty="0"/>
          </a:p>
        </p:txBody>
      </p:sp>
      <p:sp>
        <p:nvSpPr>
          <p:cNvPr id="25" name="文本框 24"/>
          <p:cNvSpPr txBox="1"/>
          <p:nvPr/>
        </p:nvSpPr>
        <p:spPr>
          <a:xfrm>
            <a:off x="4858873" y="4883524"/>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(B</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美国</a:t>
            </a:r>
            <a:r>
              <a:rPr lang="zh-CN" altLang="en-US" sz="2400" b="1" dirty="0">
                <a:solidFill>
                  <a:prstClr val="black"/>
                </a:solidFill>
                <a:latin typeface="微软雅黑" panose="020B0503020204020204" pitchFamily="34" charset="-122"/>
                <a:ea typeface="微软雅黑" panose="020B0503020204020204" pitchFamily="34" charset="-122"/>
              </a:rPr>
              <a:t>标准符号</a:t>
            </a:r>
            <a:endParaRPr lang="zh-CN" altLang="en-US" dirty="0"/>
          </a:p>
        </p:txBody>
      </p:sp>
      <p:sp>
        <p:nvSpPr>
          <p:cNvPr id="26" name="文本框 25"/>
          <p:cNvSpPr txBox="1"/>
          <p:nvPr/>
        </p:nvSpPr>
        <p:spPr>
          <a:xfrm>
            <a:off x="8494061" y="4888006"/>
            <a:ext cx="2918012" cy="461665"/>
          </a:xfrm>
          <a:prstGeom prst="rect">
            <a:avLst/>
          </a:prstGeom>
          <a:noFill/>
        </p:spPr>
        <p:txBody>
          <a:bodyPr wrap="square" rtlCol="0">
            <a:spAutoFit/>
          </a:bodyPr>
          <a:lstStyle/>
          <a:p>
            <a:r>
              <a:rPr lang="zh-CN" altLang="en-US" sz="2400" b="1" dirty="0" smtClean="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smtClean="0">
                <a:solidFill>
                  <a:prstClr val="black"/>
                </a:solidFill>
                <a:latin typeface="微软雅黑" panose="020B0503020204020204" pitchFamily="34" charset="-122"/>
                <a:ea typeface="微软雅黑" panose="020B0503020204020204" pitchFamily="34" charset="-122"/>
              </a:rPr>
              <a:t>）曾</a:t>
            </a:r>
            <a:r>
              <a:rPr lang="zh-CN" altLang="en-US" sz="2400" b="1" dirty="0">
                <a:solidFill>
                  <a:prstClr val="black"/>
                </a:solidFill>
                <a:latin typeface="微软雅黑" panose="020B0503020204020204" pitchFamily="34" charset="-122"/>
                <a:ea typeface="微软雅黑" panose="020B0503020204020204" pitchFamily="34" charset="-122"/>
              </a:rPr>
              <a:t>用符号</a:t>
            </a:r>
            <a:endParaRPr lang="zh-CN" altLang="en-US" dirty="0"/>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23" y="2531804"/>
            <a:ext cx="10840360" cy="1998734"/>
          </a:xfrm>
          <a:prstGeom prst="rect">
            <a:avLst/>
          </a:prstGeom>
          <a:solidFill>
            <a:schemeClr val="tx2">
              <a:lumMod val="20000"/>
              <a:lumOff val="80000"/>
            </a:schemeClr>
          </a:solidFill>
        </p:spPr>
      </p:pic>
      <p:sp>
        <p:nvSpPr>
          <p:cNvPr id="22" name="平行四边形 21"/>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复合</a:t>
            </a:r>
            <a:r>
              <a:rPr lang="zh-CN" altLang="en-US" dirty="0" smtClean="0">
                <a:effectLst>
                  <a:outerShdw blurRad="38100" dist="38100" dir="2700000" algn="tl">
                    <a:srgbClr val="000000">
                      <a:alpha val="43137"/>
                    </a:srgbClr>
                  </a:outerShdw>
                </a:effectLst>
              </a:rPr>
              <a:t>运算与逻辑门</a:t>
            </a:r>
            <a:endParaRPr lang="zh-CN" altLang="en-US" dirty="0">
              <a:effectLst>
                <a:outerShdw blurRad="38100" dist="38100" dir="2700000" algn="tl">
                  <a:srgbClr val="000000">
                    <a:alpha val="43137"/>
                  </a:srgbClr>
                </a:outerShdw>
              </a:effectLst>
            </a:endParaRPr>
          </a:p>
        </p:txBody>
      </p:sp>
      <p:sp>
        <p:nvSpPr>
          <p:cNvPr id="24" name="文本框 52"/>
          <p:cNvSpPr txBox="1"/>
          <p:nvPr/>
        </p:nvSpPr>
        <p:spPr>
          <a:xfrm>
            <a:off x="391887" y="939423"/>
            <a:ext cx="11567884" cy="1292662"/>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smtClean="0">
                <a:latin typeface="微软雅黑" panose="020B0503020204020204" pitchFamily="34" charset="-122"/>
                <a:ea typeface="微软雅黑" panose="020B0503020204020204" pitchFamily="34" charset="-122"/>
              </a:rPr>
              <a:t>2</a:t>
            </a:r>
            <a:r>
              <a:rPr lang="zh-CN" altLang="en-US" sz="2800" b="1" dirty="0" smtClean="0">
                <a:latin typeface="微软雅黑" panose="020B0503020204020204" pitchFamily="34" charset="-122"/>
                <a:ea typeface="微软雅黑" panose="020B0503020204020204" pitchFamily="34" charset="-122"/>
              </a:rPr>
              <a:t>）“或非”运算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逻辑门符号：</a:t>
            </a:r>
            <a:r>
              <a:rPr lang="zh-CN" altLang="en-US" sz="2400" b="1" dirty="0" smtClean="0">
                <a:solidFill>
                  <a:srgbClr val="FF0000"/>
                </a:solidFill>
                <a:latin typeface="微软雅黑" panose="020B0503020204020204" pitchFamily="34" charset="-122"/>
                <a:ea typeface="微软雅黑" panose="020B0503020204020204" pitchFamily="34" charset="-122"/>
              </a:rPr>
              <a:t>或非门</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991875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29</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391887" y="939423"/>
                <a:ext cx="11567884" cy="2401811"/>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smtClean="0">
                    <a:latin typeface="微软雅黑" panose="020B0503020204020204" pitchFamily="34" charset="-122"/>
                    <a:ea typeface="微软雅黑" panose="020B0503020204020204" pitchFamily="34" charset="-122"/>
                  </a:rPr>
                  <a:t>3</a:t>
                </a:r>
                <a:r>
                  <a:rPr lang="zh-CN" altLang="en-US" sz="2800" b="1" dirty="0" smtClean="0">
                    <a:latin typeface="微软雅黑" panose="020B0503020204020204" pitchFamily="34" charset="-122"/>
                    <a:ea typeface="微软雅黑" panose="020B0503020204020204" pitchFamily="34" charset="-122"/>
                  </a:rPr>
                  <a:t>）“与或非”运算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“与或非”运算：</a:t>
                </a:r>
                <a:r>
                  <a:rPr lang="zh-CN" altLang="en-US" sz="2400" b="1" dirty="0" smtClean="0">
                    <a:solidFill>
                      <a:srgbClr val="FF0000"/>
                    </a:solidFill>
                    <a:latin typeface="微软雅黑" panose="020B0503020204020204" pitchFamily="34" charset="-122"/>
                    <a:ea typeface="微软雅黑" panose="020B0503020204020204" pitchFamily="34" charset="-122"/>
                  </a:rPr>
                  <a:t>先“与”再“或”最后“非”</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逻辑表达式：</a:t>
                </a:r>
                <a14:m>
                  <m:oMath xmlns:m="http://schemas.openxmlformats.org/officeDocument/2006/math">
                    <m:r>
                      <a:rPr lang="zh-CN" altLang="en-US" sz="2400" b="1" i="1" dirty="0" smtClean="0">
                        <a:solidFill>
                          <a:srgbClr val="FF0000"/>
                        </a:solidFill>
                        <a:latin typeface="Cambria Math" panose="02040503050406030204" pitchFamily="18" charset="0"/>
                      </a:rPr>
                      <m:t>𝑭</m:t>
                    </m:r>
                    <m:r>
                      <a:rPr lang="en-US" altLang="zh-CN" sz="2400" b="1" i="1" dirty="0">
                        <a:solidFill>
                          <a:srgbClr val="FF0000"/>
                        </a:solidFill>
                        <a:latin typeface="Cambria Math" panose="02040503050406030204" pitchFamily="18" charset="0"/>
                      </a:rPr>
                      <m:t>=</m:t>
                    </m:r>
                    <m:acc>
                      <m:accPr>
                        <m:chr m:val="̅"/>
                        <m:ctrlPr>
                          <a:rPr lang="zh-CN" altLang="en-US" sz="2400" b="1" i="1" dirty="0" smtClean="0">
                            <a:solidFill>
                              <a:srgbClr val="FF0000"/>
                            </a:solidFill>
                            <a:latin typeface="Cambria Math"/>
                          </a:rPr>
                        </m:ctrlPr>
                      </m:accPr>
                      <m:e>
                        <m:r>
                          <a:rPr lang="en-US" altLang="zh-CN" sz="2400" b="1" i="1" dirty="0" smtClean="0">
                            <a:solidFill>
                              <a:srgbClr val="FF0000"/>
                            </a:solidFill>
                            <a:latin typeface="Cambria Math" panose="02040503050406030204" pitchFamily="18" charset="0"/>
                          </a:rPr>
                          <m:t>𝑨𝑩</m:t>
                        </m:r>
                        <m:r>
                          <a:rPr lang="en-US" altLang="zh-CN" sz="2400" b="1" i="1" dirty="0">
                            <a:solidFill>
                              <a:srgbClr val="FF0000"/>
                            </a:solidFill>
                            <a:latin typeface="Cambria Math" panose="02040503050406030204" pitchFamily="18" charset="0"/>
                          </a:rPr>
                          <m:t>+</m:t>
                        </m:r>
                        <m:r>
                          <a:rPr lang="en-US" altLang="zh-CN" sz="2400" b="1" i="1" dirty="0" smtClean="0">
                            <a:solidFill>
                              <a:srgbClr val="FF0000"/>
                            </a:solidFill>
                            <a:latin typeface="Cambria Math" panose="02040503050406030204" pitchFamily="18" charset="0"/>
                          </a:rPr>
                          <m:t>𝑪𝑫</m:t>
                        </m:r>
                      </m:e>
                    </m:acc>
                  </m:oMath>
                </a14:m>
                <a:r>
                  <a:rPr lang="zh-CN" altLang="en-US" sz="2400" b="1" dirty="0">
                    <a:latin typeface="微软雅黑" panose="020B0503020204020204" pitchFamily="34" charset="-122"/>
                    <a:ea typeface="微软雅黑" panose="020B0503020204020204" pitchFamily="34" charset="-122"/>
                  </a:rPr>
                  <a:t> </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真值表：</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391887" y="939423"/>
                <a:ext cx="11567884" cy="2401811"/>
              </a:xfrm>
              <a:prstGeom prst="rect">
                <a:avLst/>
              </a:prstGeom>
              <a:blipFill rotWithShape="1">
                <a:blip r:embed="rId3"/>
                <a:stretch>
                  <a:fillRect l="-685" b="-228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7" name="表格 16"/>
          <p:cNvGraphicFramePr>
            <a:graphicFrameLocks noGrp="1"/>
          </p:cNvGraphicFramePr>
          <p:nvPr>
            <p:extLst>
              <p:ext uri="{D42A27DB-BD31-4B8C-83A1-F6EECF244321}">
                <p14:modId xmlns:p14="http://schemas.microsoft.com/office/powerpoint/2010/main" val="1468337627"/>
              </p:ext>
            </p:extLst>
          </p:nvPr>
        </p:nvGraphicFramePr>
        <p:xfrm>
          <a:off x="2581275" y="2867025"/>
          <a:ext cx="4391023" cy="3850005"/>
        </p:xfrm>
        <a:graphic>
          <a:graphicData uri="http://schemas.openxmlformats.org/drawingml/2006/table">
            <a:tbl>
              <a:tblPr firstRow="1" bandRow="1">
                <a:tableStyleId>{5C22544A-7EE6-4342-B048-85BDC9FD1C3A}</a:tableStyleId>
              </a:tblPr>
              <a:tblGrid>
                <a:gridCol w="841140">
                  <a:extLst>
                    <a:ext uri="{9D8B030D-6E8A-4147-A177-3AD203B41FA5}">
                      <a16:colId xmlns="" xmlns:a16="http://schemas.microsoft.com/office/drawing/2014/main" val="3440449445"/>
                    </a:ext>
                  </a:extLst>
                </a:gridCol>
                <a:gridCol w="841140">
                  <a:extLst>
                    <a:ext uri="{9D8B030D-6E8A-4147-A177-3AD203B41FA5}">
                      <a16:colId xmlns="" xmlns:a16="http://schemas.microsoft.com/office/drawing/2014/main" val="4238525585"/>
                    </a:ext>
                  </a:extLst>
                </a:gridCol>
                <a:gridCol w="841140">
                  <a:extLst>
                    <a:ext uri="{9D8B030D-6E8A-4147-A177-3AD203B41FA5}">
                      <a16:colId xmlns="" xmlns:a16="http://schemas.microsoft.com/office/drawing/2014/main" val="3103242575"/>
                    </a:ext>
                  </a:extLst>
                </a:gridCol>
                <a:gridCol w="964688">
                  <a:extLst>
                    <a:ext uri="{9D8B030D-6E8A-4147-A177-3AD203B41FA5}">
                      <a16:colId xmlns="" xmlns:a16="http://schemas.microsoft.com/office/drawing/2014/main" val="264442026"/>
                    </a:ext>
                  </a:extLst>
                </a:gridCol>
                <a:gridCol w="902915">
                  <a:extLst>
                    <a:ext uri="{9D8B030D-6E8A-4147-A177-3AD203B41FA5}">
                      <a16:colId xmlns="" xmlns:a16="http://schemas.microsoft.com/office/drawing/2014/main" val="918472015"/>
                    </a:ext>
                  </a:extLst>
                </a:gridCol>
              </a:tblGrid>
              <a:tr h="428625">
                <a:tc>
                  <a:txBody>
                    <a:bodyPr/>
                    <a:lstStyle/>
                    <a:p>
                      <a:pPr algn="ctr"/>
                      <a:r>
                        <a:rPr lang="en-US" altLang="zh-CN" sz="2200" b="1" dirty="0" smtClean="0">
                          <a:latin typeface="Times New Roman" panose="02020603050405020304" pitchFamily="18" charset="0"/>
                          <a:cs typeface="Times New Roman" panose="02020603050405020304" pitchFamily="18" charset="0"/>
                        </a:rPr>
                        <a:t>A</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B</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C</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D</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200" b="1" dirty="0" smtClean="0">
                          <a:latin typeface="Times New Roman" panose="02020603050405020304" pitchFamily="18" charset="0"/>
                          <a:cs typeface="Times New Roman" panose="02020603050405020304" pitchFamily="18" charset="0"/>
                        </a:rPr>
                        <a:t>F</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829015067"/>
                  </a:ext>
                </a:extLst>
              </a:tr>
              <a:tr h="428625">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200" b="1" dirty="0" smtClean="0">
                          <a:latin typeface="Times New Roman" panose="02020603050405020304" pitchFamily="18" charset="0"/>
                          <a:cs typeface="Times New Roman" panose="02020603050405020304" pitchFamily="18" charset="0"/>
                        </a:rPr>
                        <a:t>1</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313307802"/>
                  </a:ext>
                </a:extLst>
              </a:tr>
              <a:tr h="428625">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1</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200" b="1" dirty="0" smtClean="0">
                          <a:latin typeface="Times New Roman" panose="02020603050405020304" pitchFamily="18" charset="0"/>
                          <a:cs typeface="Times New Roman" panose="02020603050405020304" pitchFamily="18" charset="0"/>
                        </a:rPr>
                        <a:t>1</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407146780"/>
                  </a:ext>
                </a:extLst>
              </a:tr>
              <a:tr h="428625">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1</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200" b="1" dirty="0" smtClean="0">
                          <a:latin typeface="Times New Roman" panose="02020603050405020304" pitchFamily="18" charset="0"/>
                          <a:cs typeface="Times New Roman" panose="02020603050405020304" pitchFamily="18" charset="0"/>
                        </a:rPr>
                        <a:t>1</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670755726"/>
                  </a:ext>
                </a:extLst>
              </a:tr>
              <a:tr h="428625">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1</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1</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200" b="1" dirty="0" smtClean="0">
                          <a:latin typeface="Times New Roman" panose="02020603050405020304" pitchFamily="18" charset="0"/>
                          <a:cs typeface="Times New Roman" panose="02020603050405020304" pitchFamily="18" charset="0"/>
                        </a:rPr>
                        <a:t>0</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103934465"/>
                  </a:ext>
                </a:extLst>
              </a:tr>
              <a:tr h="414338">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tr>
              <a:tr h="414338">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tr>
              <a:tr h="414338">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tr>
              <a:tr h="414338">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2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2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tr>
            </a:tbl>
          </a:graphicData>
        </a:graphic>
      </p:graphicFrame>
      <p:sp>
        <p:nvSpPr>
          <p:cNvPr id="13" name="平行四边形 1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复合</a:t>
            </a:r>
            <a:r>
              <a:rPr lang="zh-CN" altLang="en-US" dirty="0" smtClean="0">
                <a:effectLst>
                  <a:outerShdw blurRad="38100" dist="38100" dir="2700000" algn="tl">
                    <a:srgbClr val="000000">
                      <a:alpha val="43137"/>
                    </a:srgbClr>
                  </a:outerShdw>
                </a:effectLst>
              </a:rPr>
              <a:t>运算与逻辑门</a:t>
            </a:r>
            <a:endParaRPr lang="zh-CN" altLang="en-US" dirty="0">
              <a:effectLst>
                <a:outerShdw blurRad="38100" dist="38100" dir="2700000" algn="tl">
                  <a:srgbClr val="000000">
                    <a:alpha val="43137"/>
                  </a:srgbClr>
                </a:outerShdw>
              </a:effectLst>
            </a:endParaRPr>
          </a:p>
        </p:txBody>
      </p:sp>
      <p:graphicFrame>
        <p:nvGraphicFramePr>
          <p:cNvPr id="12" name="表格 11"/>
          <p:cNvGraphicFramePr>
            <a:graphicFrameLocks noGrp="1"/>
          </p:cNvGraphicFramePr>
          <p:nvPr>
            <p:extLst>
              <p:ext uri="{D42A27DB-BD31-4B8C-83A1-F6EECF244321}">
                <p14:modId xmlns:p14="http://schemas.microsoft.com/office/powerpoint/2010/main" val="1149056631"/>
              </p:ext>
            </p:extLst>
          </p:nvPr>
        </p:nvGraphicFramePr>
        <p:xfrm>
          <a:off x="7172325" y="2867025"/>
          <a:ext cx="4391023" cy="3964305"/>
        </p:xfrm>
        <a:graphic>
          <a:graphicData uri="http://schemas.openxmlformats.org/drawingml/2006/table">
            <a:tbl>
              <a:tblPr firstRow="1" bandRow="1">
                <a:tableStyleId>{5C22544A-7EE6-4342-B048-85BDC9FD1C3A}</a:tableStyleId>
              </a:tblPr>
              <a:tblGrid>
                <a:gridCol w="841140">
                  <a:extLst>
                    <a:ext uri="{9D8B030D-6E8A-4147-A177-3AD203B41FA5}">
                      <a16:colId xmlns="" xmlns:a16="http://schemas.microsoft.com/office/drawing/2014/main" val="3440449445"/>
                    </a:ext>
                  </a:extLst>
                </a:gridCol>
                <a:gridCol w="841140">
                  <a:extLst>
                    <a:ext uri="{9D8B030D-6E8A-4147-A177-3AD203B41FA5}">
                      <a16:colId xmlns="" xmlns:a16="http://schemas.microsoft.com/office/drawing/2014/main" val="4238525585"/>
                    </a:ext>
                  </a:extLst>
                </a:gridCol>
                <a:gridCol w="841140">
                  <a:extLst>
                    <a:ext uri="{9D8B030D-6E8A-4147-A177-3AD203B41FA5}">
                      <a16:colId xmlns="" xmlns:a16="http://schemas.microsoft.com/office/drawing/2014/main" val="3103242575"/>
                    </a:ext>
                  </a:extLst>
                </a:gridCol>
                <a:gridCol w="964688">
                  <a:extLst>
                    <a:ext uri="{9D8B030D-6E8A-4147-A177-3AD203B41FA5}">
                      <a16:colId xmlns="" xmlns:a16="http://schemas.microsoft.com/office/drawing/2014/main" val="264442026"/>
                    </a:ext>
                  </a:extLst>
                </a:gridCol>
                <a:gridCol w="902915">
                  <a:extLst>
                    <a:ext uri="{9D8B030D-6E8A-4147-A177-3AD203B41FA5}">
                      <a16:colId xmlns="" xmlns:a16="http://schemas.microsoft.com/office/drawing/2014/main" val="918472015"/>
                    </a:ext>
                  </a:extLst>
                </a:gridCol>
              </a:tblGrid>
              <a:tr h="428625">
                <a:tc>
                  <a:txBody>
                    <a:bodyPr/>
                    <a:lstStyle/>
                    <a:p>
                      <a:pPr algn="ctr"/>
                      <a:r>
                        <a:rPr lang="en-US" altLang="zh-CN" sz="2200" b="1" dirty="0" smtClean="0">
                          <a:latin typeface="Times New Roman" panose="02020603050405020304" pitchFamily="18" charset="0"/>
                          <a:cs typeface="Times New Roman" panose="02020603050405020304" pitchFamily="18" charset="0"/>
                        </a:rPr>
                        <a:t>A</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B</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C</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200" b="1" dirty="0" smtClean="0">
                          <a:latin typeface="Times New Roman" panose="02020603050405020304" pitchFamily="18" charset="0"/>
                          <a:cs typeface="Times New Roman" panose="02020603050405020304" pitchFamily="18" charset="0"/>
                        </a:rPr>
                        <a:t>D</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en-US" altLang="zh-CN" sz="2200" b="1" dirty="0" smtClean="0">
                          <a:latin typeface="Times New Roman" panose="02020603050405020304" pitchFamily="18" charset="0"/>
                          <a:cs typeface="Times New Roman" panose="02020603050405020304" pitchFamily="18" charset="0"/>
                        </a:rPr>
                        <a:t>F</a:t>
                      </a:r>
                      <a:endParaRPr lang="zh-CN" altLang="en-US" sz="2200" b="1"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829015067"/>
                  </a:ext>
                </a:extLst>
              </a:tr>
              <a:tr h="428625">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313307802"/>
                  </a:ext>
                </a:extLst>
              </a:tr>
              <a:tr h="428625">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407146780"/>
                  </a:ext>
                </a:extLst>
              </a:tr>
              <a:tr h="428625">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670755726"/>
                  </a:ext>
                </a:extLst>
              </a:tr>
              <a:tr h="428625">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103934465"/>
                  </a:ext>
                </a:extLst>
              </a:tr>
              <a:tr h="414338">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tr>
              <a:tr h="414338">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tr>
              <a:tr h="414338">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tr>
              <a:tr h="414338">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1</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altLang="zh-CN" sz="2300" b="1" kern="1200" dirty="0" smtClean="0">
                          <a:solidFill>
                            <a:schemeClr val="tx1"/>
                          </a:solidFill>
                          <a:latin typeface="Times New Roman" panose="02020603050405020304" pitchFamily="18" charset="0"/>
                          <a:ea typeface="+mn-ea"/>
                          <a:cs typeface="Times New Roman" panose="02020603050405020304" pitchFamily="18" charset="0"/>
                        </a:rPr>
                        <a:t>0</a:t>
                      </a:r>
                      <a:endParaRPr lang="zh-CN" altLang="en-US" sz="2300" b="1" kern="1200" dirty="0">
                        <a:solidFill>
                          <a:schemeClr val="tx1"/>
                        </a:solidFill>
                        <a:latin typeface="Times New Roman" panose="02020603050405020304" pitchFamily="18" charset="0"/>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288241678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4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p:cNvSpPr txBox="1"/>
          <p:nvPr/>
        </p:nvSpPr>
        <p:spPr>
          <a:xfrm>
            <a:off x="2622763" y="1819448"/>
            <a:ext cx="6991887" cy="304698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
                <a:srgbClr val="235EB8"/>
              </a:buClr>
              <a:buSzPct val="85000"/>
              <a:buFont typeface="Wingdings" panose="05000000000000000000" pitchFamily="2" charset="2"/>
              <a:buChar char="n"/>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lang="en-US" altLang="zh-CN" sz="3200" b="1" dirty="0" smtClean="0">
                <a:solidFill>
                  <a:prstClr val="black"/>
                </a:solidFill>
                <a:latin typeface="微软雅黑" panose="020B0503020204020204" pitchFamily="34" charset="-122"/>
                <a:ea typeface="微软雅黑" panose="020B0503020204020204" pitchFamily="34" charset="-122"/>
                <a:hlinkClick r:id="rId3" action="ppaction://hlinksldjump"/>
              </a:rPr>
              <a:t>2</a:t>
            </a: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hlinkClick r:id="rId3" action="ppaction://hlinksldjump"/>
              </a:rPr>
              <a:t>.1.1  </a:t>
            </a:r>
            <a:r>
              <a:rPr lang="zh-CN" altLang="en-US" sz="3200" b="1" dirty="0" smtClean="0">
                <a:solidFill>
                  <a:prstClr val="black"/>
                </a:solidFill>
                <a:latin typeface="微软雅黑" panose="020B0503020204020204" pitchFamily="34" charset="-122"/>
                <a:ea typeface="微软雅黑" panose="020B0503020204020204" pitchFamily="34" charset="-122"/>
                <a:hlinkClick r:id="rId3" action="ppaction://hlinksldjump"/>
              </a:rPr>
              <a:t>逻辑变量、常量与逻辑函数</a:t>
            </a:r>
            <a:endPar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
                <a:srgbClr val="235EB8"/>
              </a:buClr>
              <a:buSzPct val="85000"/>
              <a:buFont typeface="Wingdings" panose="05000000000000000000" pitchFamily="2" charset="2"/>
              <a:buChar char="n"/>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lang="en-US" altLang="zh-CN" sz="3200" b="1" dirty="0" smtClean="0">
                <a:solidFill>
                  <a:prstClr val="black"/>
                </a:solidFill>
                <a:latin typeface="微软雅黑" panose="020B0503020204020204" pitchFamily="34" charset="-122"/>
                <a:ea typeface="微软雅黑" panose="020B0503020204020204" pitchFamily="34" charset="-122"/>
                <a:hlinkClick r:id="rId4" action="ppaction://hlinksldjump"/>
              </a:rPr>
              <a:t>2</a:t>
            </a: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hlinkClick r:id="rId4" action="ppaction://hlinksldjump"/>
              </a:rPr>
              <a:t>.1.2  </a:t>
            </a:r>
            <a:r>
              <a:rPr lang="zh-CN" altLang="en-US" sz="3200" b="1" dirty="0" smtClean="0">
                <a:solidFill>
                  <a:prstClr val="black"/>
                </a:solidFill>
                <a:latin typeface="微软雅黑" panose="020B0503020204020204" pitchFamily="34" charset="-122"/>
                <a:ea typeface="微软雅黑" panose="020B0503020204020204" pitchFamily="34" charset="-122"/>
                <a:hlinkClick r:id="rId4" action="ppaction://hlinksldjump"/>
              </a:rPr>
              <a:t>逻辑函数的表示方法</a:t>
            </a:r>
            <a:endParaRPr lang="en-US" altLang="zh-CN" sz="3200" b="1" dirty="0" smtClean="0">
              <a:solidFill>
                <a:prstClr val="black"/>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
                <a:srgbClr val="235EB8"/>
              </a:buClr>
              <a:buSzPct val="85000"/>
              <a:buFont typeface="Wingdings" panose="05000000000000000000" pitchFamily="2" charset="2"/>
              <a:buChar char="n"/>
              <a:tabLst/>
              <a:defRPr/>
            </a:pP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hlinkClick r:id="rId5" action="ppaction://hlinksldjump"/>
              </a:rPr>
              <a:t>2.1.3  </a:t>
            </a:r>
            <a:r>
              <a:rPr kumimoji="0" lang="zh-CN" altLang="en-US"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hlinkClick r:id="rId5" action="ppaction://hlinksldjump"/>
              </a:rPr>
              <a:t>基本运算与逻辑门</a:t>
            </a:r>
            <a:endPar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
                <a:srgbClr val="235EB8"/>
              </a:buClr>
              <a:buSzPct val="85000"/>
              <a:buFont typeface="Wingdings" panose="05000000000000000000" pitchFamily="2" charset="2"/>
              <a:buChar char="n"/>
              <a:tabLst/>
              <a:defRPr/>
            </a:pP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hlinkClick r:id="rId6" action="ppaction://hlinksldjump"/>
              </a:rPr>
              <a:t>2.1.4  </a:t>
            </a:r>
            <a:r>
              <a:rPr lang="zh-CN" altLang="en-US" sz="3200" b="1" dirty="0">
                <a:solidFill>
                  <a:prstClr val="black"/>
                </a:solidFill>
                <a:latin typeface="微软雅黑" panose="020B0503020204020204" pitchFamily="34" charset="-122"/>
                <a:ea typeface="微软雅黑" panose="020B0503020204020204" pitchFamily="34" charset="-122"/>
                <a:hlinkClick r:id="rId6" action="ppaction://hlinksldjump"/>
              </a:rPr>
              <a:t>复合</a:t>
            </a:r>
            <a:r>
              <a:rPr lang="zh-CN" altLang="en-US" sz="3200" b="1" dirty="0" smtClean="0">
                <a:solidFill>
                  <a:prstClr val="black"/>
                </a:solidFill>
                <a:latin typeface="微软雅黑" panose="020B0503020204020204" pitchFamily="34" charset="-122"/>
                <a:ea typeface="微软雅黑" panose="020B0503020204020204" pitchFamily="34" charset="-122"/>
                <a:hlinkClick r:id="rId6" action="ppaction://hlinksldjump"/>
              </a:rPr>
              <a:t>运算与逻辑门</a:t>
            </a:r>
            <a:endPar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 name="图片 6">
            <a:hlinkClick r:id="rId7" action="ppaction://hlinksldjump"/>
          </p:cNvPr>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5869179" y="6058568"/>
            <a:ext cx="452586" cy="452586"/>
          </a:xfrm>
          <a:prstGeom prst="rect">
            <a:avLst/>
          </a:prstGeom>
          <a:solidFill>
            <a:srgbClr val="3859CD"/>
          </a:solidFill>
          <a:effectLst>
            <a:glow rad="63500">
              <a:schemeClr val="accent1">
                <a:satMod val="175000"/>
                <a:alpha val="40000"/>
              </a:schemeClr>
            </a:glow>
            <a:softEdge rad="31750"/>
          </a:effectLst>
        </p:spPr>
      </p:pic>
      <p:sp>
        <p:nvSpPr>
          <p:cNvPr id="8" name="页脚占位符 5"/>
          <p:cNvSpPr>
            <a:spLocks noGrp="1"/>
          </p:cNvSpPr>
          <p:nvPr>
            <p:ph type="ftr" sz="quarter" idx="11"/>
          </p:nvPr>
        </p:nvSpPr>
        <p:spPr>
          <a:xfrm>
            <a:off x="10117394" y="0"/>
            <a:ext cx="2074606" cy="501445"/>
          </a:xfrm>
        </p:spPr>
        <p:txBody>
          <a:bodyPr/>
          <a:lstStyle/>
          <a:p>
            <a:r>
              <a:rPr lang="zh-CN" altLang="en-US" dirty="0" smtClean="0"/>
              <a:t>第二章 逻辑代数基础</a:t>
            </a:r>
            <a:endParaRPr lang="zh-CN" altLang="en-US" dirty="0"/>
          </a:p>
        </p:txBody>
      </p:sp>
      <p:sp>
        <p:nvSpPr>
          <p:cNvPr id="11" name="标题 2"/>
          <p:cNvSpPr>
            <a:spLocks noGrp="1"/>
          </p:cNvSpPr>
          <p:nvPr>
            <p:ph type="title"/>
          </p:nvPr>
        </p:nvSpPr>
        <p:spPr>
          <a:xfrm>
            <a:off x="1717040" y="97943"/>
            <a:ext cx="4011407" cy="732155"/>
          </a:xfrm>
        </p:spPr>
        <p:txBody>
          <a:bodyPr>
            <a:normAutofit/>
          </a:bodyPr>
          <a:lstStyle/>
          <a:p>
            <a:r>
              <a:rPr lang="zh-CN" altLang="en-US" dirty="0" smtClean="0">
                <a:effectLst>
                  <a:outerShdw blurRad="38100" dist="38100" dir="2700000" algn="tl">
                    <a:srgbClr val="000000">
                      <a:alpha val="43137"/>
                    </a:srgbClr>
                  </a:outerShdw>
                </a:effectLst>
              </a:rPr>
              <a:t>逻辑代数基本概念</a:t>
            </a:r>
            <a:endParaRPr lang="zh-CN" altLang="en-US" dirty="0">
              <a:effectLst>
                <a:outerShdw blurRad="38100" dist="38100" dir="2700000" algn="tl">
                  <a:srgbClr val="000000">
                    <a:alpha val="43137"/>
                  </a:srgbClr>
                </a:outerShdw>
              </a:effectLst>
            </a:endParaRPr>
          </a:p>
        </p:txBody>
      </p:sp>
      <p:sp>
        <p:nvSpPr>
          <p:cNvPr id="12" name="平行四边形 11"/>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0076576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30</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文本框 19"/>
          <p:cNvSpPr txBox="1"/>
          <p:nvPr/>
        </p:nvSpPr>
        <p:spPr>
          <a:xfrm>
            <a:off x="914400" y="4844863"/>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(A</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国际标准</a:t>
            </a:r>
            <a:r>
              <a:rPr lang="zh-CN" altLang="en-US" sz="2400" b="1" dirty="0">
                <a:solidFill>
                  <a:prstClr val="black"/>
                </a:solidFill>
                <a:latin typeface="微软雅黑" panose="020B0503020204020204" pitchFamily="34" charset="-122"/>
                <a:ea typeface="微软雅黑" panose="020B0503020204020204" pitchFamily="34" charset="-122"/>
              </a:rPr>
              <a:t>符号</a:t>
            </a:r>
            <a:endParaRPr lang="zh-CN" altLang="en-US" dirty="0"/>
          </a:p>
        </p:txBody>
      </p:sp>
      <p:sp>
        <p:nvSpPr>
          <p:cNvPr id="25" name="文本框 24"/>
          <p:cNvSpPr txBox="1"/>
          <p:nvPr/>
        </p:nvSpPr>
        <p:spPr>
          <a:xfrm>
            <a:off x="4858873" y="4835899"/>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(B</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美国</a:t>
            </a:r>
            <a:r>
              <a:rPr lang="zh-CN" altLang="en-US" sz="2400" b="1" dirty="0">
                <a:solidFill>
                  <a:prstClr val="black"/>
                </a:solidFill>
                <a:latin typeface="微软雅黑" panose="020B0503020204020204" pitchFamily="34" charset="-122"/>
                <a:ea typeface="微软雅黑" panose="020B0503020204020204" pitchFamily="34" charset="-122"/>
              </a:rPr>
              <a:t>标准符号</a:t>
            </a:r>
            <a:endParaRPr lang="zh-CN" altLang="en-US" dirty="0"/>
          </a:p>
        </p:txBody>
      </p:sp>
      <p:sp>
        <p:nvSpPr>
          <p:cNvPr id="26" name="文本框 25"/>
          <p:cNvSpPr txBox="1"/>
          <p:nvPr/>
        </p:nvSpPr>
        <p:spPr>
          <a:xfrm>
            <a:off x="8494061" y="4840381"/>
            <a:ext cx="2918012" cy="461665"/>
          </a:xfrm>
          <a:prstGeom prst="rect">
            <a:avLst/>
          </a:prstGeom>
          <a:noFill/>
        </p:spPr>
        <p:txBody>
          <a:bodyPr wrap="square" rtlCol="0">
            <a:spAutoFit/>
          </a:bodyPr>
          <a:lstStyle/>
          <a:p>
            <a:r>
              <a:rPr lang="zh-CN" altLang="en-US" sz="2400" b="1" dirty="0" smtClean="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smtClean="0">
                <a:solidFill>
                  <a:prstClr val="black"/>
                </a:solidFill>
                <a:latin typeface="微软雅黑" panose="020B0503020204020204" pitchFamily="34" charset="-122"/>
                <a:ea typeface="微软雅黑" panose="020B0503020204020204" pitchFamily="34" charset="-122"/>
              </a:rPr>
              <a:t>）曾</a:t>
            </a:r>
            <a:r>
              <a:rPr lang="zh-CN" altLang="en-US" sz="2400" b="1" dirty="0">
                <a:solidFill>
                  <a:prstClr val="black"/>
                </a:solidFill>
                <a:latin typeface="微软雅黑" panose="020B0503020204020204" pitchFamily="34" charset="-122"/>
                <a:ea typeface="微软雅黑" panose="020B0503020204020204" pitchFamily="34" charset="-122"/>
              </a:rPr>
              <a:t>用符号</a:t>
            </a:r>
            <a:endParaRPr lang="zh-CN" altLang="en-US" dirty="0"/>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43" y="2435867"/>
            <a:ext cx="10459990" cy="2160630"/>
          </a:xfrm>
          <a:prstGeom prst="rect">
            <a:avLst/>
          </a:prstGeom>
          <a:solidFill>
            <a:schemeClr val="tx2">
              <a:lumMod val="20000"/>
              <a:lumOff val="80000"/>
            </a:schemeClr>
          </a:solidFill>
        </p:spPr>
      </p:pic>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复合</a:t>
            </a:r>
            <a:r>
              <a:rPr lang="zh-CN" altLang="en-US" dirty="0" smtClean="0">
                <a:effectLst>
                  <a:outerShdw blurRad="38100" dist="38100" dir="2700000" algn="tl">
                    <a:srgbClr val="000000">
                      <a:alpha val="43137"/>
                    </a:srgbClr>
                  </a:outerShdw>
                </a:effectLst>
              </a:rPr>
              <a:t>运算与逻辑门</a:t>
            </a:r>
            <a:endParaRPr lang="zh-CN" altLang="en-US" dirty="0">
              <a:effectLst>
                <a:outerShdw blurRad="38100" dist="38100" dir="2700000" algn="tl">
                  <a:srgbClr val="000000">
                    <a:alpha val="43137"/>
                  </a:srgbClr>
                </a:outerShdw>
              </a:effectLst>
            </a:endParaRPr>
          </a:p>
        </p:txBody>
      </p:sp>
      <p:sp>
        <p:nvSpPr>
          <p:cNvPr id="21" name="文本框 52"/>
          <p:cNvSpPr txBox="1"/>
          <p:nvPr/>
        </p:nvSpPr>
        <p:spPr>
          <a:xfrm>
            <a:off x="391887" y="939423"/>
            <a:ext cx="11567884" cy="1292662"/>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smtClean="0">
                <a:latin typeface="微软雅黑" panose="020B0503020204020204" pitchFamily="34" charset="-122"/>
                <a:ea typeface="微软雅黑" panose="020B0503020204020204" pitchFamily="34" charset="-122"/>
              </a:rPr>
              <a:t>3</a:t>
            </a:r>
            <a:r>
              <a:rPr lang="zh-CN" altLang="en-US" sz="2800" b="1" dirty="0" smtClean="0">
                <a:latin typeface="微软雅黑" panose="020B0503020204020204" pitchFamily="34" charset="-122"/>
                <a:ea typeface="微软雅黑" panose="020B0503020204020204" pitchFamily="34" charset="-122"/>
              </a:rPr>
              <a:t>）“与或非”运算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逻辑门符号：</a:t>
            </a:r>
            <a:r>
              <a:rPr lang="zh-CN" altLang="en-US" sz="2400" b="1" dirty="0" smtClean="0">
                <a:solidFill>
                  <a:srgbClr val="FF0000"/>
                </a:solidFill>
                <a:latin typeface="微软雅黑" panose="020B0503020204020204" pitchFamily="34" charset="-122"/>
                <a:ea typeface="微软雅黑" panose="020B0503020204020204" pitchFamily="34" charset="-122"/>
              </a:rPr>
              <a:t>与或非门</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802509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31</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391887" y="939423"/>
                <a:ext cx="11567884" cy="1846659"/>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4</a:t>
                </a:r>
                <a:r>
                  <a:rPr lang="zh-CN" altLang="en-US" sz="2800" b="1" dirty="0" smtClean="0">
                    <a:latin typeface="微软雅黑" panose="020B0503020204020204" pitchFamily="34" charset="-122"/>
                    <a:ea typeface="微软雅黑" panose="020B0503020204020204" pitchFamily="34" charset="-122"/>
                  </a:rPr>
                  <a:t>）“异或”运算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逻辑表达式： </a:t>
                </a:r>
                <a14:m>
                  <m:oMath xmlns:m="http://schemas.openxmlformats.org/officeDocument/2006/math">
                    <m:r>
                      <a:rPr lang="en-US" altLang="zh-CN" sz="2400" b="1" i="1" dirty="0" smtClean="0">
                        <a:solidFill>
                          <a:srgbClr val="FF0000"/>
                        </a:solidFill>
                        <a:latin typeface="Cambria Math" panose="02040503050406030204" pitchFamily="18" charset="0"/>
                      </a:rPr>
                      <m:t>𝑭</m:t>
                    </m:r>
                    <m:r>
                      <a:rPr lang="en-US" altLang="zh-CN" sz="2400" b="1" i="0" dirty="0">
                        <a:solidFill>
                          <a:srgbClr val="FF0000"/>
                        </a:solidFill>
                        <a:latin typeface="Cambria Math" panose="02040503050406030204" pitchFamily="18" charset="0"/>
                      </a:rPr>
                      <m:t>=</m:t>
                    </m:r>
                    <m:r>
                      <a:rPr lang="en-US" altLang="zh-CN" sz="2400" b="1" i="1" dirty="0">
                        <a:solidFill>
                          <a:srgbClr val="FF0000"/>
                        </a:solidFill>
                        <a:latin typeface="Cambria Math" panose="02040503050406030204" pitchFamily="18" charset="0"/>
                      </a:rPr>
                      <m:t>𝑨</m:t>
                    </m:r>
                    <m:r>
                      <a:rPr lang="en-US" altLang="zh-CN" sz="2400" b="1" i="0" dirty="0">
                        <a:solidFill>
                          <a:srgbClr val="FF0000"/>
                        </a:solidFill>
                        <a:latin typeface="Cambria Math" panose="02040503050406030204" pitchFamily="18" charset="0"/>
                      </a:rPr>
                      <m:t>⊕</m:t>
                    </m:r>
                    <m:r>
                      <a:rPr lang="en-US" altLang="zh-CN" sz="2400" b="1" i="1" dirty="0">
                        <a:solidFill>
                          <a:srgbClr val="FF0000"/>
                        </a:solidFill>
                        <a:latin typeface="Cambria Math" panose="02040503050406030204" pitchFamily="18" charset="0"/>
                      </a:rPr>
                      <m:t>𝑩</m:t>
                    </m:r>
                    <m:r>
                      <a:rPr lang="en-US" altLang="zh-CN" sz="2400" b="1" i="1" dirty="0" smtClean="0">
                        <a:solidFill>
                          <a:srgbClr val="FF0000"/>
                        </a:solidFill>
                        <a:latin typeface="Cambria Math"/>
                      </a:rPr>
                      <m:t>=</m:t>
                    </m:r>
                    <m:acc>
                      <m:accPr>
                        <m:chr m:val="̅"/>
                        <m:ctrlPr>
                          <a:rPr lang="zh-CN" altLang="en-US" sz="2400" b="1" i="1" dirty="0" smtClean="0">
                            <a:solidFill>
                              <a:srgbClr val="FF0000"/>
                            </a:solidFill>
                            <a:latin typeface="Cambria Math"/>
                          </a:rPr>
                        </m:ctrlPr>
                      </m:accPr>
                      <m:e>
                        <m:r>
                          <a:rPr lang="zh-CN" altLang="en-US" sz="2400" b="1" i="1" dirty="0">
                            <a:solidFill>
                              <a:srgbClr val="FF0000"/>
                            </a:solidFill>
                            <a:latin typeface="Cambria Math" panose="02040503050406030204" pitchFamily="18" charset="0"/>
                          </a:rPr>
                          <m:t>𝑨</m:t>
                        </m:r>
                      </m:e>
                    </m:acc>
                    <m:r>
                      <a:rPr lang="zh-CN" altLang="en-US" sz="2400" b="1" i="1" dirty="0">
                        <a:solidFill>
                          <a:srgbClr val="FF0000"/>
                        </a:solidFill>
                        <a:latin typeface="Cambria Math" panose="02040503050406030204" pitchFamily="18" charset="0"/>
                      </a:rPr>
                      <m:t>𝑩</m:t>
                    </m:r>
                    <m:r>
                      <a:rPr lang="zh-CN" altLang="en-US" sz="2400" b="1"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𝑨</m:t>
                    </m:r>
                    <m:acc>
                      <m:accPr>
                        <m:chr m:val="̅"/>
                        <m:ctrlPr>
                          <a:rPr lang="zh-CN" altLang="en-US" sz="2400" b="1" i="1" dirty="0">
                            <a:solidFill>
                              <a:srgbClr val="FF0000"/>
                            </a:solidFill>
                            <a:latin typeface="Cambria Math"/>
                          </a:rPr>
                        </m:ctrlPr>
                      </m:accPr>
                      <m:e>
                        <m:r>
                          <a:rPr lang="zh-CN" altLang="en-US" sz="2400" b="1" i="1" dirty="0">
                            <a:solidFill>
                              <a:srgbClr val="FF0000"/>
                            </a:solidFill>
                            <a:latin typeface="Cambria Math" panose="02040503050406030204" pitchFamily="18" charset="0"/>
                          </a:rPr>
                          <m:t>𝑩</m:t>
                        </m:r>
                      </m:e>
                    </m:acc>
                  </m:oMath>
                </a14:m>
                <a:endParaRPr lang="en-US" altLang="zh-CN" sz="2400" b="1" dirty="0" smtClean="0">
                  <a:solidFill>
                    <a:srgbClr val="FF0000"/>
                  </a:solidFill>
                  <a:latin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真值表：</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391887" y="939423"/>
                <a:ext cx="11567884" cy="1846659"/>
              </a:xfrm>
              <a:prstGeom prst="rect">
                <a:avLst/>
              </a:prstGeom>
              <a:blipFill rotWithShape="1">
                <a:blip r:embed="rId3"/>
                <a:stretch>
                  <a:fillRect l="-685" b="-330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1333661959"/>
              </p:ext>
            </p:extLst>
          </p:nvPr>
        </p:nvGraphicFramePr>
        <p:xfrm>
          <a:off x="8177134" y="1197920"/>
          <a:ext cx="3490992" cy="2286000"/>
        </p:xfrm>
        <a:graphic>
          <a:graphicData uri="http://schemas.openxmlformats.org/drawingml/2006/table">
            <a:tbl>
              <a:tblPr firstRow="1" bandRow="1">
                <a:tableStyleId>{5C22544A-7EE6-4342-B048-85BDC9FD1C3A}</a:tableStyleId>
              </a:tblPr>
              <a:tblGrid>
                <a:gridCol w="1163664">
                  <a:extLst>
                    <a:ext uri="{9D8B030D-6E8A-4147-A177-3AD203B41FA5}">
                      <a16:colId xmlns="" xmlns:a16="http://schemas.microsoft.com/office/drawing/2014/main" val="3103242575"/>
                    </a:ext>
                  </a:extLst>
                </a:gridCol>
                <a:gridCol w="1163664">
                  <a:extLst>
                    <a:ext uri="{9D8B030D-6E8A-4147-A177-3AD203B41FA5}">
                      <a16:colId xmlns="" xmlns:a16="http://schemas.microsoft.com/office/drawing/2014/main" val="264442026"/>
                    </a:ext>
                  </a:extLst>
                </a:gridCol>
                <a:gridCol w="1163664">
                  <a:extLst>
                    <a:ext uri="{9D8B030D-6E8A-4147-A177-3AD203B41FA5}">
                      <a16:colId xmlns="" xmlns:a16="http://schemas.microsoft.com/office/drawing/2014/main" val="918472015"/>
                    </a:ext>
                  </a:extLst>
                </a:gridCol>
              </a:tblGrid>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A</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B</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F</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29015067"/>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313307802"/>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407146780"/>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670755726"/>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103934465"/>
                  </a:ext>
                </a:extLst>
              </a:tr>
            </a:tbl>
          </a:graphicData>
        </a:graphic>
      </p:graphicFrame>
      <p:sp>
        <p:nvSpPr>
          <p:cNvPr id="13" name="平行四边形 1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复合</a:t>
            </a:r>
            <a:r>
              <a:rPr lang="zh-CN" altLang="en-US" dirty="0" smtClean="0">
                <a:effectLst>
                  <a:outerShdw blurRad="38100" dist="38100" dir="2700000" algn="tl">
                    <a:srgbClr val="000000">
                      <a:alpha val="43137"/>
                    </a:srgbClr>
                  </a:outerShdw>
                </a:effectLst>
              </a:rPr>
              <a:t>运算与逻辑门</a:t>
            </a:r>
            <a:endParaRPr lang="zh-CN" altLang="en-US" dirty="0">
              <a:effectLst>
                <a:outerShdw blurRad="38100" dist="38100" dir="2700000" algn="tl">
                  <a:srgbClr val="000000">
                    <a:alpha val="43137"/>
                  </a:srgbClr>
                </a:outerShdw>
              </a:effectLst>
            </a:endParaRPr>
          </a:p>
        </p:txBody>
      </p:sp>
      <p:sp>
        <p:nvSpPr>
          <p:cNvPr id="5" name="矩形 4"/>
          <p:cNvSpPr/>
          <p:nvPr/>
        </p:nvSpPr>
        <p:spPr>
          <a:xfrm>
            <a:off x="391887" y="2688738"/>
            <a:ext cx="6886575" cy="1200329"/>
          </a:xfrm>
          <a:prstGeom prst="rect">
            <a:avLst/>
          </a:prstGeom>
        </p:spPr>
        <p:txBody>
          <a:bodyPr wrap="square">
            <a:spAutoFit/>
          </a:bodyPr>
          <a:lstStyle/>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solidFill>
                  <a:prstClr val="black"/>
                </a:solidFill>
                <a:latin typeface="微软雅黑" panose="020B0503020204020204" pitchFamily="34" charset="-122"/>
                <a:ea typeface="微软雅黑" panose="020B0503020204020204" pitchFamily="34" charset="-122"/>
              </a:rPr>
              <a:t>运算规则：</a:t>
            </a:r>
            <a:r>
              <a:rPr lang="zh-CN" altLang="en-US" sz="2400" b="1" dirty="0" smtClean="0">
                <a:solidFill>
                  <a:srgbClr val="FF0000"/>
                </a:solidFill>
                <a:latin typeface="微软雅黑" panose="020B0503020204020204" pitchFamily="34" charset="-122"/>
                <a:ea typeface="微软雅黑" panose="020B0503020204020204" pitchFamily="34" charset="-122"/>
              </a:rPr>
              <a:t>相异</a:t>
            </a:r>
            <a:r>
              <a:rPr lang="zh-CN" altLang="en-US" sz="2400" b="1" dirty="0">
                <a:solidFill>
                  <a:srgbClr val="FF0000"/>
                </a:solidFill>
                <a:latin typeface="微软雅黑" panose="020B0503020204020204" pitchFamily="34" charset="-122"/>
                <a:ea typeface="微软雅黑" panose="020B0503020204020204" pitchFamily="34" charset="-122"/>
              </a:rPr>
              <a:t>得</a:t>
            </a:r>
            <a:r>
              <a:rPr lang="en-US" altLang="zh-CN" sz="2400" b="1" dirty="0" smtClean="0">
                <a:solidFill>
                  <a:srgbClr val="FF0000"/>
                </a:solidFill>
                <a:latin typeface="微软雅黑" panose="020B0503020204020204" pitchFamily="34" charset="-122"/>
                <a:ea typeface="微软雅黑" panose="020B0503020204020204" pitchFamily="34" charset="-122"/>
              </a:rPr>
              <a:t>1</a:t>
            </a:r>
            <a:r>
              <a:rPr lang="zh-CN" altLang="en-US" sz="2400" b="1" dirty="0" smtClean="0">
                <a:solidFill>
                  <a:srgbClr val="FF0000"/>
                </a:solidFill>
                <a:latin typeface="微软雅黑" panose="020B0503020204020204" pitchFamily="34" charset="-122"/>
                <a:ea typeface="微软雅黑" panose="020B0503020204020204" pitchFamily="34" charset="-122"/>
              </a:rPr>
              <a:t>，相同得</a:t>
            </a:r>
            <a:r>
              <a:rPr lang="en-US" altLang="zh-CN" sz="2400" b="1" dirty="0" smtClean="0">
                <a:solidFill>
                  <a:srgbClr val="FF0000"/>
                </a:solidFill>
                <a:latin typeface="微软雅黑" panose="020B0503020204020204" pitchFamily="34" charset="-122"/>
                <a:ea typeface="微软雅黑" panose="020B0503020204020204" pitchFamily="34" charset="-122"/>
              </a:rPr>
              <a:t>0</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solidFill>
                  <a:prstClr val="black"/>
                </a:solidFill>
                <a:latin typeface="微软雅黑" panose="020B0503020204020204" pitchFamily="34" charset="-122"/>
                <a:ea typeface="微软雅黑" panose="020B0503020204020204" pitchFamily="34" charset="-122"/>
              </a:rPr>
              <a:t>逻辑门符号：</a:t>
            </a:r>
            <a:r>
              <a:rPr lang="zh-CN" altLang="en-US" sz="2400" b="1" dirty="0" smtClean="0">
                <a:solidFill>
                  <a:srgbClr val="FF0000"/>
                </a:solidFill>
                <a:latin typeface="微软雅黑" panose="020B0503020204020204" pitchFamily="34" charset="-122"/>
                <a:ea typeface="微软雅黑" panose="020B0503020204020204" pitchFamily="34" charset="-122"/>
              </a:rPr>
              <a:t>异或门</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5" name="文本框 19"/>
          <p:cNvSpPr txBox="1"/>
          <p:nvPr/>
        </p:nvSpPr>
        <p:spPr>
          <a:xfrm>
            <a:off x="1044294" y="5825938"/>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(A</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国际标准</a:t>
            </a:r>
            <a:r>
              <a:rPr lang="zh-CN" altLang="en-US" sz="2400" b="1" dirty="0">
                <a:solidFill>
                  <a:prstClr val="black"/>
                </a:solidFill>
                <a:latin typeface="微软雅黑" panose="020B0503020204020204" pitchFamily="34" charset="-122"/>
                <a:ea typeface="微软雅黑" panose="020B0503020204020204" pitchFamily="34" charset="-122"/>
              </a:rPr>
              <a:t>符号</a:t>
            </a:r>
            <a:endParaRPr lang="zh-CN" altLang="en-US" dirty="0"/>
          </a:p>
        </p:txBody>
      </p:sp>
      <p:sp>
        <p:nvSpPr>
          <p:cNvPr id="16" name="文本框 24"/>
          <p:cNvSpPr txBox="1"/>
          <p:nvPr/>
        </p:nvSpPr>
        <p:spPr>
          <a:xfrm>
            <a:off x="4712542" y="5816974"/>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(B</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美国</a:t>
            </a:r>
            <a:r>
              <a:rPr lang="zh-CN" altLang="en-US" sz="2400" b="1" dirty="0">
                <a:solidFill>
                  <a:prstClr val="black"/>
                </a:solidFill>
                <a:latin typeface="微软雅黑" panose="020B0503020204020204" pitchFamily="34" charset="-122"/>
                <a:ea typeface="微软雅黑" panose="020B0503020204020204" pitchFamily="34" charset="-122"/>
              </a:rPr>
              <a:t>标准符号</a:t>
            </a:r>
            <a:endParaRPr lang="zh-CN" altLang="en-US" dirty="0"/>
          </a:p>
        </p:txBody>
      </p:sp>
      <p:sp>
        <p:nvSpPr>
          <p:cNvPr id="17" name="文本框 25"/>
          <p:cNvSpPr txBox="1"/>
          <p:nvPr/>
        </p:nvSpPr>
        <p:spPr>
          <a:xfrm>
            <a:off x="8347730" y="5821456"/>
            <a:ext cx="2918012" cy="461665"/>
          </a:xfrm>
          <a:prstGeom prst="rect">
            <a:avLst/>
          </a:prstGeom>
          <a:noFill/>
        </p:spPr>
        <p:txBody>
          <a:bodyPr wrap="square" rtlCol="0">
            <a:spAutoFit/>
          </a:bodyPr>
          <a:lstStyle/>
          <a:p>
            <a:r>
              <a:rPr lang="zh-CN" altLang="en-US" sz="2400" b="1" dirty="0" smtClean="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smtClean="0">
                <a:solidFill>
                  <a:prstClr val="black"/>
                </a:solidFill>
                <a:latin typeface="微软雅黑" panose="020B0503020204020204" pitchFamily="34" charset="-122"/>
                <a:ea typeface="微软雅黑" panose="020B0503020204020204" pitchFamily="34" charset="-122"/>
              </a:rPr>
              <a:t>）曾</a:t>
            </a:r>
            <a:r>
              <a:rPr lang="zh-CN" altLang="en-US" sz="2400" b="1" dirty="0">
                <a:solidFill>
                  <a:prstClr val="black"/>
                </a:solidFill>
                <a:latin typeface="微软雅黑" panose="020B0503020204020204" pitchFamily="34" charset="-122"/>
                <a:ea typeface="微软雅黑" panose="020B0503020204020204" pitchFamily="34" charset="-122"/>
              </a:rPr>
              <a:t>用符号</a:t>
            </a:r>
            <a:endParaRPr lang="zh-CN" altLang="en-US" dirty="0"/>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869" y="4037480"/>
            <a:ext cx="10144125" cy="1701512"/>
          </a:xfrm>
          <a:prstGeom prst="rect">
            <a:avLst/>
          </a:prstGeom>
          <a:solidFill>
            <a:schemeClr val="tx2">
              <a:lumMod val="20000"/>
              <a:lumOff val="80000"/>
            </a:schemeClr>
          </a:solidFill>
        </p:spPr>
      </p:pic>
    </p:spTree>
    <p:extLst>
      <p:ext uri="{BB962C8B-B14F-4D97-AF65-F5344CB8AC3E}">
        <p14:creationId xmlns:p14="http://schemas.microsoft.com/office/powerpoint/2010/main" val="103529695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32</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391887" y="939423"/>
                <a:ext cx="11567884" cy="1846659"/>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a:t>
                </a:r>
                <a:r>
                  <a:rPr lang="en-US" altLang="zh-CN" sz="2800" b="1" dirty="0" smtClean="0">
                    <a:latin typeface="微软雅黑" panose="020B0503020204020204" pitchFamily="34" charset="-122"/>
                    <a:ea typeface="微软雅黑" panose="020B0503020204020204" pitchFamily="34" charset="-122"/>
                  </a:rPr>
                  <a:t>5</a:t>
                </a:r>
                <a:r>
                  <a:rPr lang="zh-CN" altLang="en-US" sz="2800" b="1" dirty="0" smtClean="0">
                    <a:latin typeface="微软雅黑" panose="020B0503020204020204" pitchFamily="34" charset="-122"/>
                    <a:ea typeface="微软雅黑" panose="020B0503020204020204" pitchFamily="34" charset="-122"/>
                  </a:rPr>
                  <a:t>）“同或”运算</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逻辑表达式： </a:t>
                </a:r>
                <a14:m>
                  <m:oMath xmlns:m="http://schemas.openxmlformats.org/officeDocument/2006/math">
                    <m:r>
                      <a:rPr lang="en-US" altLang="zh-CN" sz="2400" b="1" i="1" dirty="0" smtClean="0">
                        <a:solidFill>
                          <a:srgbClr val="FF0000"/>
                        </a:solidFill>
                        <a:latin typeface="Cambria Math" panose="02040503050406030204" pitchFamily="18" charset="0"/>
                      </a:rPr>
                      <m:t>𝑭</m:t>
                    </m:r>
                    <m:r>
                      <a:rPr lang="en-US" altLang="zh-CN" sz="2400" b="1" i="0" dirty="0">
                        <a:solidFill>
                          <a:srgbClr val="FF0000"/>
                        </a:solidFill>
                        <a:latin typeface="Cambria Math" panose="02040503050406030204" pitchFamily="18" charset="0"/>
                      </a:rPr>
                      <m:t>=</m:t>
                    </m:r>
                    <m:r>
                      <a:rPr lang="en-US" altLang="zh-CN" sz="2400" b="1" i="1" dirty="0">
                        <a:solidFill>
                          <a:srgbClr val="FF0000"/>
                        </a:solidFill>
                        <a:latin typeface="Cambria Math" panose="02040503050406030204" pitchFamily="18" charset="0"/>
                      </a:rPr>
                      <m:t>𝑨</m:t>
                    </m:r>
                    <m:r>
                      <a:rPr lang="en-US" altLang="zh-CN" sz="2400" b="1" i="1" dirty="0" smtClean="0">
                        <a:solidFill>
                          <a:srgbClr val="FF0000"/>
                        </a:solidFill>
                        <a:latin typeface="Cambria Math"/>
                        <a:ea typeface="Cambria Math"/>
                      </a:rPr>
                      <m:t>⨀</m:t>
                    </m:r>
                    <m:r>
                      <a:rPr lang="en-US" altLang="zh-CN" sz="2400" b="1" i="1" dirty="0">
                        <a:solidFill>
                          <a:srgbClr val="FF0000"/>
                        </a:solidFill>
                        <a:latin typeface="Cambria Math" panose="02040503050406030204" pitchFamily="18" charset="0"/>
                      </a:rPr>
                      <m:t>𝑩</m:t>
                    </m:r>
                    <m:r>
                      <a:rPr lang="en-US" altLang="zh-CN" sz="2400" b="1" i="1" dirty="0" smtClean="0">
                        <a:solidFill>
                          <a:srgbClr val="FF0000"/>
                        </a:solidFill>
                        <a:latin typeface="Cambria Math"/>
                      </a:rPr>
                      <m:t>=</m:t>
                    </m:r>
                    <m:acc>
                      <m:accPr>
                        <m:chr m:val="̅"/>
                        <m:ctrlPr>
                          <a:rPr lang="zh-CN" altLang="en-US" sz="2400" b="1" i="1" dirty="0" smtClean="0">
                            <a:solidFill>
                              <a:srgbClr val="FF0000"/>
                            </a:solidFill>
                            <a:latin typeface="Cambria Math"/>
                          </a:rPr>
                        </m:ctrlPr>
                      </m:accPr>
                      <m:e>
                        <m:r>
                          <a:rPr lang="zh-CN" altLang="en-US" sz="2400" b="1" i="1" dirty="0">
                            <a:solidFill>
                              <a:srgbClr val="FF0000"/>
                            </a:solidFill>
                            <a:latin typeface="Cambria Math" panose="02040503050406030204" pitchFamily="18" charset="0"/>
                          </a:rPr>
                          <m:t>𝑨</m:t>
                        </m:r>
                      </m:e>
                    </m:acc>
                    <m:acc>
                      <m:accPr>
                        <m:chr m:val="̅"/>
                        <m:ctrlPr>
                          <a:rPr lang="zh-CN" altLang="en-US" sz="2400" b="1" i="1" dirty="0">
                            <a:solidFill>
                              <a:srgbClr val="FF0000"/>
                            </a:solidFill>
                            <a:latin typeface="Cambria Math"/>
                          </a:rPr>
                        </m:ctrlPr>
                      </m:accPr>
                      <m:e>
                        <m:r>
                          <a:rPr lang="zh-CN" altLang="en-US" sz="2400" b="1" i="1" dirty="0">
                            <a:solidFill>
                              <a:srgbClr val="FF0000"/>
                            </a:solidFill>
                            <a:latin typeface="Cambria Math" panose="02040503050406030204" pitchFamily="18" charset="0"/>
                          </a:rPr>
                          <m:t>𝑩</m:t>
                        </m:r>
                      </m:e>
                    </m:acc>
                    <m:r>
                      <a:rPr lang="zh-CN" altLang="en-US" sz="2400" b="1"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𝑨𝑩</m:t>
                    </m:r>
                    <m:r>
                      <a:rPr lang="en-US" altLang="zh-CN" sz="2400" b="1" i="1" dirty="0">
                        <a:solidFill>
                          <a:srgbClr val="FF0000"/>
                        </a:solidFill>
                        <a:latin typeface="Cambria Math"/>
                      </a:rPr>
                      <m:t>=</m:t>
                    </m:r>
                    <m:acc>
                      <m:accPr>
                        <m:chr m:val="̅"/>
                        <m:ctrlPr>
                          <a:rPr lang="en-US" altLang="zh-CN" sz="2400" b="1" i="1" dirty="0">
                            <a:solidFill>
                              <a:srgbClr val="FF0000"/>
                            </a:solidFill>
                            <a:latin typeface="Cambria Math"/>
                          </a:rPr>
                        </m:ctrlPr>
                      </m:accPr>
                      <m:e>
                        <m:r>
                          <a:rPr lang="en-US" altLang="zh-CN" sz="2400" b="1" i="1" dirty="0">
                            <a:solidFill>
                              <a:srgbClr val="FF0000"/>
                            </a:solidFill>
                            <a:latin typeface="Cambria Math" panose="02040503050406030204" pitchFamily="18" charset="0"/>
                          </a:rPr>
                          <m:t>𝑨</m:t>
                        </m:r>
                        <m:r>
                          <a:rPr lang="en-US" altLang="zh-CN" sz="2400" b="1" dirty="0">
                            <a:solidFill>
                              <a:srgbClr val="FF0000"/>
                            </a:solidFill>
                            <a:latin typeface="Cambria Math" panose="02040503050406030204" pitchFamily="18" charset="0"/>
                          </a:rPr>
                          <m:t>⊕</m:t>
                        </m:r>
                        <m:r>
                          <a:rPr lang="en-US" altLang="zh-CN" sz="2400" b="1" i="1" dirty="0">
                            <a:solidFill>
                              <a:srgbClr val="FF0000"/>
                            </a:solidFill>
                            <a:latin typeface="Cambria Math" panose="02040503050406030204" pitchFamily="18" charset="0"/>
                          </a:rPr>
                          <m:t>𝑩</m:t>
                        </m:r>
                      </m:e>
                    </m:acc>
                  </m:oMath>
                </a14:m>
                <a:endParaRPr lang="en-US" altLang="zh-CN" sz="2400" b="1" dirty="0" smtClean="0">
                  <a:solidFill>
                    <a:srgbClr val="FF0000"/>
                  </a:solidFill>
                  <a:latin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真值表：</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391887" y="939423"/>
                <a:ext cx="11567884" cy="1846659"/>
              </a:xfrm>
              <a:prstGeom prst="rect">
                <a:avLst/>
              </a:prstGeom>
              <a:blipFill rotWithShape="1">
                <a:blip r:embed="rId3"/>
                <a:stretch>
                  <a:fillRect l="-685" b="-396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3381546443"/>
              </p:ext>
            </p:extLst>
          </p:nvPr>
        </p:nvGraphicFramePr>
        <p:xfrm>
          <a:off x="8177134" y="1197920"/>
          <a:ext cx="3490992" cy="2286000"/>
        </p:xfrm>
        <a:graphic>
          <a:graphicData uri="http://schemas.openxmlformats.org/drawingml/2006/table">
            <a:tbl>
              <a:tblPr firstRow="1" bandRow="1">
                <a:tableStyleId>{5C22544A-7EE6-4342-B048-85BDC9FD1C3A}</a:tableStyleId>
              </a:tblPr>
              <a:tblGrid>
                <a:gridCol w="1163664">
                  <a:extLst>
                    <a:ext uri="{9D8B030D-6E8A-4147-A177-3AD203B41FA5}">
                      <a16:colId xmlns="" xmlns:a16="http://schemas.microsoft.com/office/drawing/2014/main" val="3103242575"/>
                    </a:ext>
                  </a:extLst>
                </a:gridCol>
                <a:gridCol w="1163664">
                  <a:extLst>
                    <a:ext uri="{9D8B030D-6E8A-4147-A177-3AD203B41FA5}">
                      <a16:colId xmlns="" xmlns:a16="http://schemas.microsoft.com/office/drawing/2014/main" val="264442026"/>
                    </a:ext>
                  </a:extLst>
                </a:gridCol>
                <a:gridCol w="1163664">
                  <a:extLst>
                    <a:ext uri="{9D8B030D-6E8A-4147-A177-3AD203B41FA5}">
                      <a16:colId xmlns="" xmlns:a16="http://schemas.microsoft.com/office/drawing/2014/main" val="918472015"/>
                    </a:ext>
                  </a:extLst>
                </a:gridCol>
              </a:tblGrid>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A</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B</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F</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29015067"/>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313307802"/>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407146780"/>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0</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670755726"/>
                  </a:ext>
                </a:extLst>
              </a:tr>
              <a:tr h="370840">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cs typeface="Times New Roman" panose="02020603050405020304" pitchFamily="18" charset="0"/>
                        </a:rPr>
                        <a:t>1</a:t>
                      </a:r>
                      <a:endParaRPr lang="zh-CN" alt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103934465"/>
                  </a:ext>
                </a:extLst>
              </a:tr>
            </a:tbl>
          </a:graphicData>
        </a:graphic>
      </p:graphicFrame>
      <p:sp>
        <p:nvSpPr>
          <p:cNvPr id="13" name="平行四边形 1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复合</a:t>
            </a:r>
            <a:r>
              <a:rPr lang="zh-CN" altLang="en-US" dirty="0" smtClean="0">
                <a:effectLst>
                  <a:outerShdw blurRad="38100" dist="38100" dir="2700000" algn="tl">
                    <a:srgbClr val="000000">
                      <a:alpha val="43137"/>
                    </a:srgbClr>
                  </a:outerShdw>
                </a:effectLst>
              </a:rPr>
              <a:t>运算与逻辑门</a:t>
            </a:r>
            <a:endParaRPr lang="zh-CN" altLang="en-US" dirty="0">
              <a:effectLst>
                <a:outerShdw blurRad="38100" dist="38100" dir="2700000" algn="tl">
                  <a:srgbClr val="000000">
                    <a:alpha val="43137"/>
                  </a:srgbClr>
                </a:outerShdw>
              </a:effectLst>
            </a:endParaRPr>
          </a:p>
        </p:txBody>
      </p:sp>
      <p:sp>
        <p:nvSpPr>
          <p:cNvPr id="5" name="矩形 4"/>
          <p:cNvSpPr/>
          <p:nvPr/>
        </p:nvSpPr>
        <p:spPr>
          <a:xfrm>
            <a:off x="391887" y="2688738"/>
            <a:ext cx="6886575" cy="1200329"/>
          </a:xfrm>
          <a:prstGeom prst="rect">
            <a:avLst/>
          </a:prstGeom>
        </p:spPr>
        <p:txBody>
          <a:bodyPr wrap="square">
            <a:spAutoFit/>
          </a:bodyPr>
          <a:lstStyle/>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solidFill>
                  <a:prstClr val="black"/>
                </a:solidFill>
                <a:latin typeface="微软雅黑" panose="020B0503020204020204" pitchFamily="34" charset="-122"/>
                <a:ea typeface="微软雅黑" panose="020B0503020204020204" pitchFamily="34" charset="-122"/>
              </a:rPr>
              <a:t>运算规则：</a:t>
            </a:r>
            <a:r>
              <a:rPr lang="zh-CN" altLang="en-US" sz="2400" b="1" dirty="0" smtClean="0">
                <a:solidFill>
                  <a:srgbClr val="FF0000"/>
                </a:solidFill>
                <a:latin typeface="微软雅黑" panose="020B0503020204020204" pitchFamily="34" charset="-122"/>
                <a:ea typeface="微软雅黑" panose="020B0503020204020204" pitchFamily="34" charset="-122"/>
              </a:rPr>
              <a:t>相同得</a:t>
            </a:r>
            <a:r>
              <a:rPr lang="en-US" altLang="zh-CN" sz="2400" b="1" dirty="0" smtClean="0">
                <a:solidFill>
                  <a:srgbClr val="FF0000"/>
                </a:solidFill>
                <a:latin typeface="微软雅黑" panose="020B0503020204020204" pitchFamily="34" charset="-122"/>
                <a:ea typeface="微软雅黑" panose="020B0503020204020204" pitchFamily="34" charset="-122"/>
              </a:rPr>
              <a:t>1</a:t>
            </a:r>
            <a:r>
              <a:rPr lang="zh-CN" altLang="en-US" sz="2400" b="1" dirty="0" smtClean="0">
                <a:solidFill>
                  <a:srgbClr val="FF0000"/>
                </a:solidFill>
                <a:latin typeface="微软雅黑" panose="020B0503020204020204" pitchFamily="34" charset="-122"/>
                <a:ea typeface="微软雅黑" panose="020B0503020204020204" pitchFamily="34" charset="-122"/>
              </a:rPr>
              <a:t>，相</a:t>
            </a:r>
            <a:r>
              <a:rPr lang="zh-CN" altLang="en-US" sz="2400" b="1" dirty="0">
                <a:solidFill>
                  <a:srgbClr val="FF0000"/>
                </a:solidFill>
                <a:latin typeface="微软雅黑" panose="020B0503020204020204" pitchFamily="34" charset="-122"/>
                <a:ea typeface="微软雅黑" panose="020B0503020204020204" pitchFamily="34" charset="-122"/>
              </a:rPr>
              <a:t>异</a:t>
            </a:r>
            <a:r>
              <a:rPr lang="zh-CN" altLang="en-US" sz="2400" b="1" dirty="0" smtClean="0">
                <a:solidFill>
                  <a:srgbClr val="FF0000"/>
                </a:solidFill>
                <a:latin typeface="微软雅黑" panose="020B0503020204020204" pitchFamily="34" charset="-122"/>
                <a:ea typeface="微软雅黑" panose="020B0503020204020204" pitchFamily="34" charset="-122"/>
              </a:rPr>
              <a:t>得</a:t>
            </a:r>
            <a:r>
              <a:rPr lang="en-US" altLang="zh-CN" sz="2400" b="1" dirty="0" smtClean="0">
                <a:solidFill>
                  <a:srgbClr val="FF0000"/>
                </a:solidFill>
                <a:latin typeface="微软雅黑" panose="020B0503020204020204" pitchFamily="34" charset="-122"/>
                <a:ea typeface="微软雅黑" panose="020B0503020204020204" pitchFamily="34" charset="-122"/>
              </a:rPr>
              <a:t>0</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a:solidFill>
                  <a:prstClr val="black"/>
                </a:solidFill>
                <a:latin typeface="微软雅黑" panose="020B0503020204020204" pitchFamily="34" charset="-122"/>
                <a:ea typeface="微软雅黑" panose="020B0503020204020204" pitchFamily="34" charset="-122"/>
              </a:rPr>
              <a:t>逻辑</a:t>
            </a:r>
            <a:r>
              <a:rPr lang="zh-CN" altLang="en-US" sz="2400" b="1" dirty="0" smtClean="0">
                <a:solidFill>
                  <a:prstClr val="black"/>
                </a:solidFill>
                <a:latin typeface="微软雅黑" panose="020B0503020204020204" pitchFamily="34" charset="-122"/>
                <a:ea typeface="微软雅黑" panose="020B0503020204020204" pitchFamily="34" charset="-122"/>
              </a:rPr>
              <a:t>门符号：</a:t>
            </a:r>
            <a:r>
              <a:rPr lang="zh-CN" altLang="en-US" sz="2400" b="1" dirty="0" smtClean="0">
                <a:solidFill>
                  <a:srgbClr val="FF0000"/>
                </a:solidFill>
                <a:latin typeface="微软雅黑" panose="020B0503020204020204" pitchFamily="34" charset="-122"/>
                <a:ea typeface="微软雅黑" panose="020B0503020204020204" pitchFamily="34" charset="-122"/>
              </a:rPr>
              <a:t>同或门</a:t>
            </a:r>
            <a:r>
              <a:rPr lang="zh-CN" altLang="en-US" sz="2400" b="1" dirty="0" smtClean="0">
                <a:latin typeface="微软雅黑" panose="020B0503020204020204" pitchFamily="34" charset="-122"/>
                <a:ea typeface="微软雅黑" panose="020B0503020204020204" pitchFamily="34" charset="-122"/>
              </a:rPr>
              <a:t>，实际上是</a:t>
            </a:r>
            <a:r>
              <a:rPr lang="zh-CN" altLang="en-US" sz="2400" b="1" dirty="0" smtClean="0">
                <a:solidFill>
                  <a:srgbClr val="FF0000"/>
                </a:solidFill>
                <a:latin typeface="微软雅黑" panose="020B0503020204020204" pitchFamily="34" charset="-122"/>
                <a:ea typeface="微软雅黑" panose="020B0503020204020204" pitchFamily="34" charset="-122"/>
              </a:rPr>
              <a:t>异或非门</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5" name="文本框 19"/>
          <p:cNvSpPr txBox="1"/>
          <p:nvPr/>
        </p:nvSpPr>
        <p:spPr>
          <a:xfrm>
            <a:off x="1044294" y="5825938"/>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(A</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国际标准</a:t>
            </a:r>
            <a:r>
              <a:rPr lang="zh-CN" altLang="en-US" sz="2400" b="1" dirty="0">
                <a:solidFill>
                  <a:prstClr val="black"/>
                </a:solidFill>
                <a:latin typeface="微软雅黑" panose="020B0503020204020204" pitchFamily="34" charset="-122"/>
                <a:ea typeface="微软雅黑" panose="020B0503020204020204" pitchFamily="34" charset="-122"/>
              </a:rPr>
              <a:t>符号</a:t>
            </a:r>
            <a:endParaRPr lang="zh-CN" altLang="en-US" dirty="0"/>
          </a:p>
        </p:txBody>
      </p:sp>
      <p:sp>
        <p:nvSpPr>
          <p:cNvPr id="16" name="文本框 24"/>
          <p:cNvSpPr txBox="1"/>
          <p:nvPr/>
        </p:nvSpPr>
        <p:spPr>
          <a:xfrm>
            <a:off x="4988767" y="5816974"/>
            <a:ext cx="2918012" cy="461665"/>
          </a:xfrm>
          <a:prstGeom prst="rect">
            <a:avLst/>
          </a:prstGeom>
          <a:noFill/>
        </p:spPr>
        <p:txBody>
          <a:bodyPr wrap="square" rtlCol="0">
            <a:spAutoFit/>
          </a:bodyPr>
          <a:lstStyle/>
          <a:p>
            <a:r>
              <a:rPr lang="en-US" altLang="zh-CN" sz="2400" b="1" dirty="0">
                <a:solidFill>
                  <a:prstClr val="black"/>
                </a:solidFill>
                <a:latin typeface="微软雅黑" panose="020B0503020204020204" pitchFamily="34" charset="-122"/>
                <a:ea typeface="微软雅黑" panose="020B0503020204020204" pitchFamily="34" charset="-122"/>
              </a:rPr>
              <a:t>(B</a:t>
            </a:r>
            <a:r>
              <a:rPr lang="en-US"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  美国</a:t>
            </a:r>
            <a:r>
              <a:rPr lang="zh-CN" altLang="en-US" sz="2400" b="1" dirty="0">
                <a:solidFill>
                  <a:prstClr val="black"/>
                </a:solidFill>
                <a:latin typeface="微软雅黑" panose="020B0503020204020204" pitchFamily="34" charset="-122"/>
                <a:ea typeface="微软雅黑" panose="020B0503020204020204" pitchFamily="34" charset="-122"/>
              </a:rPr>
              <a:t>标准符号</a:t>
            </a:r>
            <a:endParaRPr lang="zh-CN" altLang="en-US" dirty="0"/>
          </a:p>
        </p:txBody>
      </p:sp>
      <p:sp>
        <p:nvSpPr>
          <p:cNvPr id="17" name="文本框 25"/>
          <p:cNvSpPr txBox="1"/>
          <p:nvPr/>
        </p:nvSpPr>
        <p:spPr>
          <a:xfrm>
            <a:off x="8623955" y="5821456"/>
            <a:ext cx="2918012" cy="461665"/>
          </a:xfrm>
          <a:prstGeom prst="rect">
            <a:avLst/>
          </a:prstGeom>
          <a:noFill/>
        </p:spPr>
        <p:txBody>
          <a:bodyPr wrap="square" rtlCol="0">
            <a:spAutoFit/>
          </a:bodyPr>
          <a:lstStyle/>
          <a:p>
            <a:r>
              <a:rPr lang="zh-CN" altLang="en-US" sz="2400" b="1" dirty="0" smtClean="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C</a:t>
            </a:r>
            <a:r>
              <a:rPr lang="zh-CN" altLang="en-US" sz="2400" b="1" dirty="0" smtClean="0">
                <a:solidFill>
                  <a:prstClr val="black"/>
                </a:solidFill>
                <a:latin typeface="微软雅黑" panose="020B0503020204020204" pitchFamily="34" charset="-122"/>
                <a:ea typeface="微软雅黑" panose="020B0503020204020204" pitchFamily="34" charset="-122"/>
              </a:rPr>
              <a:t>）曾</a:t>
            </a:r>
            <a:r>
              <a:rPr lang="zh-CN" altLang="en-US" sz="2400" b="1" dirty="0">
                <a:solidFill>
                  <a:prstClr val="black"/>
                </a:solidFill>
                <a:latin typeface="微软雅黑" panose="020B0503020204020204" pitchFamily="34" charset="-122"/>
                <a:ea typeface="微软雅黑" panose="020B0503020204020204" pitchFamily="34" charset="-122"/>
              </a:rPr>
              <a:t>用符号</a:t>
            </a:r>
            <a:endParaRPr lang="zh-CN" altLang="en-US" dirty="0"/>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269" y="4023050"/>
            <a:ext cx="10257063" cy="1786631"/>
          </a:xfrm>
          <a:prstGeom prst="rect">
            <a:avLst/>
          </a:prstGeom>
          <a:solidFill>
            <a:schemeClr val="tx2">
              <a:lumMod val="20000"/>
              <a:lumOff val="80000"/>
            </a:schemeClr>
          </a:solidFill>
        </p:spPr>
      </p:pic>
      <p:pic>
        <p:nvPicPr>
          <p:cNvPr id="20" name="图片 19">
            <a:hlinkClick r:id="rId5" action="ppaction://hlinksldjump"/>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5504463" y="6287603"/>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46275103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33</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1" name="平行四边形 10"/>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标题 2"/>
          <p:cNvSpPr>
            <a:spLocks noGrp="1"/>
          </p:cNvSpPr>
          <p:nvPr>
            <p:ph type="title"/>
          </p:nvPr>
        </p:nvSpPr>
        <p:spPr>
          <a:xfrm>
            <a:off x="2321724" y="97943"/>
            <a:ext cx="7826128" cy="732155"/>
          </a:xfrm>
        </p:spPr>
        <p:txBody>
          <a:bodyPr>
            <a:normAutofit/>
          </a:bodyPr>
          <a:lstStyle/>
          <a:p>
            <a:r>
              <a:rPr lang="zh-CN" altLang="en-US" dirty="0" smtClean="0">
                <a:effectLst>
                  <a:outerShdw blurRad="38100" dist="38100" dir="2700000" algn="tl">
                    <a:srgbClr val="000000">
                      <a:alpha val="43137"/>
                    </a:srgbClr>
                  </a:outerShdw>
                </a:effectLst>
              </a:rPr>
              <a:t>逻辑运算</a:t>
            </a:r>
            <a:r>
              <a:rPr lang="zh-CN" altLang="en-US" dirty="0">
                <a:effectLst>
                  <a:outerShdw blurRad="38100" dist="38100" dir="2700000" algn="tl">
                    <a:srgbClr val="000000">
                      <a:alpha val="43137"/>
                    </a:srgbClr>
                  </a:outerShdw>
                </a:effectLst>
              </a:rPr>
              <a:t>与逻辑门对比</a:t>
            </a:r>
            <a:r>
              <a:rPr lang="zh-CN" altLang="en-US" dirty="0" smtClean="0">
                <a:effectLst>
                  <a:outerShdw blurRad="38100" dist="38100" dir="2700000" algn="tl">
                    <a:srgbClr val="000000">
                      <a:alpha val="43137"/>
                    </a:srgbClr>
                  </a:outerShdw>
                </a:effectLst>
              </a:rPr>
              <a:t>总结</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195081056"/>
                  </p:ext>
                </p:extLst>
              </p:nvPr>
            </p:nvGraphicFramePr>
            <p:xfrm>
              <a:off x="496957" y="149086"/>
              <a:ext cx="10813774" cy="6599584"/>
            </p:xfrm>
            <a:graphic>
              <a:graphicData uri="http://schemas.openxmlformats.org/drawingml/2006/table">
                <a:tbl>
                  <a:tblPr firstRow="1" bandRow="1">
                    <a:tableStyleId>{5C22544A-7EE6-4342-B048-85BDC9FD1C3A}</a:tableStyleId>
                  </a:tblPr>
                  <a:tblGrid>
                    <a:gridCol w="2107095"/>
                    <a:gridCol w="1510748"/>
                    <a:gridCol w="2186609"/>
                    <a:gridCol w="2653748"/>
                    <a:gridCol w="2355574"/>
                  </a:tblGrid>
                  <a:tr h="567312">
                    <a:tc>
                      <a:txBody>
                        <a:bodyPr/>
                        <a:lstStyle/>
                        <a:p>
                          <a:pPr algn="ctr"/>
                          <a:r>
                            <a:rPr lang="zh-CN" altLang="en-US" sz="2400" b="1" dirty="0" smtClean="0">
                              <a:latin typeface="微软雅黑" panose="020B0503020204020204" pitchFamily="34" charset="-122"/>
                              <a:ea typeface="微软雅黑" panose="020B0503020204020204" pitchFamily="34" charset="-122"/>
                            </a:rPr>
                            <a:t>逻辑运算</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smtClean="0">
                              <a:latin typeface="微软雅黑" panose="020B0503020204020204" pitchFamily="34" charset="-122"/>
                              <a:ea typeface="微软雅黑" panose="020B0503020204020204" pitchFamily="34" charset="-122"/>
                            </a:rPr>
                            <a:t>HDL</a:t>
                          </a:r>
                          <a:r>
                            <a:rPr lang="zh-CN" altLang="en-US" sz="2400" b="1" dirty="0" smtClean="0">
                              <a:latin typeface="微软雅黑" panose="020B0503020204020204" pitchFamily="34" charset="-122"/>
                              <a:ea typeface="微软雅黑" panose="020B0503020204020204" pitchFamily="34" charset="-122"/>
                            </a:rPr>
                            <a:t>符号</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rPr>
                            <a:t>函数表达式</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rPr>
                            <a:t>运算规则</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rPr>
                            <a:t>逻辑门符号</a:t>
                          </a: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与</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smtClean="0">
                              <a:latin typeface="微软雅黑" panose="020B0503020204020204" pitchFamily="34" charset="-122"/>
                              <a:ea typeface="微软雅黑" panose="020B0503020204020204" pitchFamily="34" charset="-122"/>
                            </a:rPr>
                            <a:t>and</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𝟏</m:t>
                                  </m:r>
                                </m:sub>
                              </m:sSub>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 </m:t>
                              </m:r>
                              <m:r>
                                <a:rPr lang="en-US" altLang="zh-CN" sz="2400" b="1" i="1" smtClean="0">
                                  <a:latin typeface="Cambria Math"/>
                                  <a:ea typeface="微软雅黑" panose="020B0503020204020204" pitchFamily="34" charset="-122"/>
                                </a:rPr>
                                <m:t>𝑩</m:t>
                              </m:r>
                            </m:oMath>
                          </a14:m>
                          <a:r>
                            <a:rPr lang="en-US" altLang="zh-CN" sz="2400" b="1" dirty="0" smtClean="0">
                              <a:latin typeface="微软雅黑" panose="020B0503020204020204" pitchFamily="34" charset="-122"/>
                              <a:ea typeface="微软雅黑" panose="020B0503020204020204" pitchFamily="34" charset="-122"/>
                            </a:rPr>
                            <a:t>  </a:t>
                          </a: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rPr>
                            <a:t>有</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出</a:t>
                          </a:r>
                          <a:r>
                            <a:rPr lang="en-US" altLang="zh-CN" sz="2400" b="1" dirty="0" smtClean="0">
                              <a:latin typeface="微软雅黑" panose="020B0503020204020204" pitchFamily="34" charset="-122"/>
                              <a:ea typeface="微软雅黑" panose="020B0503020204020204" pitchFamily="34" charset="-122"/>
                            </a:rPr>
                            <a:t>0</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或</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smtClean="0">
                              <a:latin typeface="微软雅黑" panose="020B0503020204020204" pitchFamily="34" charset="-122"/>
                              <a:ea typeface="微软雅黑" panose="020B0503020204020204" pitchFamily="34" charset="-122"/>
                            </a:rPr>
                            <a:t>or</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𝟐</m:t>
                                  </m:r>
                                </m:sub>
                              </m:sSub>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𝑩</m:t>
                              </m:r>
                            </m:oMath>
                          </a14:m>
                          <a:r>
                            <a:rPr lang="en-US" altLang="zh-CN" sz="2400" b="1" dirty="0" smtClean="0">
                              <a:latin typeface="微软雅黑" panose="020B0503020204020204" pitchFamily="34" charset="-122"/>
                              <a:ea typeface="微软雅黑" panose="020B0503020204020204" pitchFamily="34" charset="-122"/>
                            </a:rPr>
                            <a:t>  </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有</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出</a:t>
                          </a:r>
                          <a:r>
                            <a:rPr lang="en-US" altLang="zh-CN" sz="2400" b="1" dirty="0" smtClean="0">
                              <a:latin typeface="微软雅黑" panose="020B0503020204020204" pitchFamily="34" charset="-122"/>
                              <a:ea typeface="微软雅黑" panose="020B0503020204020204" pitchFamily="34" charset="-122"/>
                            </a:rPr>
                            <a:t>1</a:t>
                          </a:r>
                          <a:endParaRPr lang="zh-CN" altLang="en-US" sz="2400" b="1"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非</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smtClean="0">
                              <a:latin typeface="微软雅黑" panose="020B0503020204020204" pitchFamily="34" charset="-122"/>
                              <a:ea typeface="微软雅黑" panose="020B0503020204020204" pitchFamily="34" charset="-122"/>
                            </a:rPr>
                            <a:t>not</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𝟑</m:t>
                                  </m:r>
                                </m:sub>
                              </m:sSub>
                              <m:r>
                                <a:rPr lang="en-US" altLang="zh-CN" sz="2400" b="1" i="1" smtClean="0">
                                  <a:latin typeface="Cambria Math"/>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a:ea typeface="微软雅黑" panose="020B0503020204020204" pitchFamily="34" charset="-122"/>
                                    </a:rPr>
                                    <m:t>𝑨</m:t>
                                  </m:r>
                                </m:e>
                              </m:acc>
                            </m:oMath>
                          </a14:m>
                          <a:r>
                            <a:rPr lang="en-US" altLang="zh-CN" sz="2400" b="1" dirty="0" smtClean="0">
                              <a:latin typeface="微软雅黑" panose="020B0503020204020204" pitchFamily="34" charset="-122"/>
                              <a:ea typeface="微软雅黑" panose="020B0503020204020204" pitchFamily="34" charset="-122"/>
                            </a:rPr>
                            <a:t>  </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取反</a:t>
                          </a:r>
                        </a:p>
                      </a:txBody>
                      <a:tcPr anchor="ctr"/>
                    </a:tc>
                    <a:tc>
                      <a:txBody>
                        <a:bodyPr/>
                        <a:lstStyle/>
                        <a:p>
                          <a:pPr algn="ctr"/>
                          <a:endParaRPr lang="zh-CN" altLang="en-US" sz="2400" b="1">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与非</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err="1" smtClean="0">
                              <a:latin typeface="微软雅黑" panose="020B0503020204020204" pitchFamily="34" charset="-122"/>
                              <a:ea typeface="微软雅黑" panose="020B0503020204020204" pitchFamily="34" charset="-122"/>
                            </a:rPr>
                            <a:t>nand</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𝟒</m:t>
                                    </m:r>
                                  </m:sub>
                                </m:sSub>
                                <m:r>
                                  <a:rPr lang="en-US" altLang="zh-CN" sz="2400" b="1" i="1" smtClean="0">
                                    <a:latin typeface="Cambria Math"/>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 </m:t>
                                    </m:r>
                                    <m:r>
                                      <a:rPr lang="en-US" altLang="zh-CN" sz="2400" b="1" i="1" smtClean="0">
                                        <a:latin typeface="Cambria Math"/>
                                        <a:ea typeface="微软雅黑" panose="020B0503020204020204" pitchFamily="34" charset="-122"/>
                                      </a:rPr>
                                      <m:t>𝑩</m:t>
                                    </m:r>
                                  </m:e>
                                </m:acc>
                              </m:oMath>
                            </m:oMathPara>
                          </a14:m>
                          <a:endParaRPr lang="en-US" altLang="zh-CN" sz="2400" b="1"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有</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出</a:t>
                          </a:r>
                          <a:r>
                            <a:rPr lang="en-US" altLang="zh-CN" sz="2400" b="1" dirty="0" smtClean="0">
                              <a:latin typeface="微软雅黑" panose="020B0503020204020204" pitchFamily="34" charset="-122"/>
                              <a:ea typeface="微软雅黑" panose="020B0503020204020204" pitchFamily="34" charset="-122"/>
                            </a:rPr>
                            <a:t>1</a:t>
                          </a:r>
                          <a:endParaRPr lang="zh-CN" altLang="en-US" sz="2400" b="1"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或非</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smtClean="0">
                              <a:latin typeface="微软雅黑" panose="020B0503020204020204" pitchFamily="34" charset="-122"/>
                              <a:ea typeface="微软雅黑" panose="020B0503020204020204" pitchFamily="34" charset="-122"/>
                            </a:rPr>
                            <a:t>nor</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𝟓</m:t>
                                    </m:r>
                                  </m:sub>
                                </m:sSub>
                                <m:r>
                                  <a:rPr lang="en-US" altLang="zh-CN" sz="2400" b="1" i="1" smtClean="0">
                                    <a:latin typeface="Cambria Math"/>
                                    <a:ea typeface="微软雅黑" panose="020B0503020204020204" pitchFamily="34" charset="-122"/>
                                  </a:rPr>
                                  <m:t>=</m:t>
                                </m:r>
                                <m:bar>
                                  <m:barPr>
                                    <m:pos m:val="top"/>
                                    <m:ctrlPr>
                                      <a:rPr lang="en-US" altLang="zh-CN" sz="2400" b="1" i="1" smtClean="0">
                                        <a:latin typeface="Cambria Math"/>
                                        <a:ea typeface="微软雅黑" panose="020B0503020204020204" pitchFamily="34" charset="-122"/>
                                      </a:rPr>
                                    </m:ctrlPr>
                                  </m:barPr>
                                  <m:e>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𝑩</m:t>
                                    </m:r>
                                  </m:e>
                                </m:bar>
                              </m:oMath>
                            </m:oMathPara>
                          </a14:m>
                          <a:endParaRPr lang="en-US" altLang="zh-CN" sz="2400" b="1"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有</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出</a:t>
                          </a:r>
                          <a:r>
                            <a:rPr lang="en-US" altLang="zh-CN" sz="2400" b="1" dirty="0" smtClean="0">
                              <a:latin typeface="微软雅黑" panose="020B0503020204020204" pitchFamily="34" charset="-122"/>
                              <a:ea typeface="微软雅黑" panose="020B0503020204020204" pitchFamily="34" charset="-122"/>
                            </a:rPr>
                            <a:t>0</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异或</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err="1" smtClean="0">
                              <a:latin typeface="微软雅黑" panose="020B0503020204020204" pitchFamily="34" charset="-122"/>
                              <a:ea typeface="微软雅黑" panose="020B0503020204020204" pitchFamily="34" charset="-122"/>
                            </a:rPr>
                            <a:t>xor</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𝟔</m:t>
                                  </m:r>
                                </m:sub>
                              </m:sSub>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Cambria Math"/>
                                </a:rPr>
                                <m:t>⨁</m:t>
                              </m:r>
                              <m:r>
                                <a:rPr lang="en-US" altLang="zh-CN" sz="2400" b="1" i="1" smtClean="0">
                                  <a:latin typeface="Cambria Math"/>
                                  <a:ea typeface="微软雅黑" panose="020B0503020204020204" pitchFamily="34" charset="-122"/>
                                </a:rPr>
                                <m:t>𝑩</m:t>
                              </m:r>
                            </m:oMath>
                          </a14:m>
                          <a:r>
                            <a:rPr lang="en-US" altLang="zh-CN" sz="2400" b="1" dirty="0" smtClean="0">
                              <a:latin typeface="微软雅黑" panose="020B0503020204020204" pitchFamily="34" charset="-122"/>
                              <a:ea typeface="微软雅黑" panose="020B0503020204020204" pitchFamily="34" charset="-122"/>
                            </a:rPr>
                            <a:t>  </a:t>
                          </a: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rPr>
                            <a:t>相异得</a:t>
                          </a:r>
                          <a:r>
                            <a:rPr lang="en-US" altLang="zh-CN" sz="2400" b="1" dirty="0" smtClean="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同或</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异或非</a:t>
                          </a:r>
                        </a:p>
                      </a:txBody>
                      <a:tcPr anchor="ctr"/>
                    </a:tc>
                    <a:tc>
                      <a:txBody>
                        <a:bodyPr/>
                        <a:lstStyle/>
                        <a:p>
                          <a:pPr algn="ctr"/>
                          <a:r>
                            <a:rPr lang="en-US" altLang="zh-CN" sz="2400" b="1" dirty="0" err="1" smtClean="0">
                              <a:latin typeface="微软雅黑" panose="020B0503020204020204" pitchFamily="34" charset="-122"/>
                              <a:ea typeface="微软雅黑" panose="020B0503020204020204" pitchFamily="34" charset="-122"/>
                            </a:rPr>
                            <a:t>xnor</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𝟕</m:t>
                                  </m:r>
                                </m:sub>
                              </m:sSub>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Cambria Math"/>
                                </a:rPr>
                                <m:t>⨀</m:t>
                              </m:r>
                              <m:r>
                                <a:rPr lang="en-US" altLang="zh-CN" sz="2400" b="1" i="1" smtClean="0">
                                  <a:latin typeface="Cambria Math"/>
                                  <a:ea typeface="微软雅黑" panose="020B0503020204020204" pitchFamily="34" charset="-122"/>
                                </a:rPr>
                                <m:t>𝑩</m:t>
                              </m:r>
                            </m:oMath>
                          </a14:m>
                          <a:r>
                            <a:rPr lang="en-US" altLang="zh-CN" sz="2400" b="1" dirty="0" smtClean="0">
                              <a:latin typeface="微软雅黑" panose="020B0503020204020204" pitchFamily="34" charset="-122"/>
                              <a:ea typeface="微软雅黑" panose="020B0503020204020204" pitchFamily="34" charset="-122"/>
                            </a:rPr>
                            <a:t>  </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相同得</a:t>
                          </a:r>
                          <a:r>
                            <a:rPr lang="en-US" altLang="zh-CN" sz="2400" b="1" dirty="0" smtClean="0">
                              <a:latin typeface="微软雅黑" panose="020B0503020204020204" pitchFamily="34" charset="-122"/>
                              <a:ea typeface="微软雅黑" panose="020B0503020204020204" pitchFamily="34" charset="-122"/>
                            </a:rPr>
                            <a:t>1</a:t>
                          </a:r>
                          <a:endParaRPr lang="zh-CN" altLang="en-US" sz="2400" b="1"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与或非</a:t>
                          </a: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𝟖</m:t>
                                    </m:r>
                                  </m:sub>
                                </m:sSub>
                                <m:r>
                                  <a:rPr lang="en-US" altLang="zh-CN" sz="2400" b="1" i="1" smtClean="0">
                                    <a:latin typeface="Cambria Math"/>
                                    <a:ea typeface="微软雅黑" panose="020B0503020204020204" pitchFamily="34" charset="-122"/>
                                  </a:rPr>
                                  <m:t>=</m:t>
                                </m:r>
                                <m:bar>
                                  <m:barPr>
                                    <m:pos m:val="top"/>
                                    <m:ctrlPr>
                                      <a:rPr lang="en-US" altLang="zh-CN" sz="2400" b="1" i="1" smtClean="0">
                                        <a:latin typeface="Cambria Math"/>
                                        <a:ea typeface="微软雅黑" panose="020B0503020204020204" pitchFamily="34" charset="-122"/>
                                      </a:rPr>
                                    </m:ctrlPr>
                                  </m:barPr>
                                  <m:e>
                                    <m:r>
                                      <a:rPr lang="en-US" altLang="zh-CN" sz="2400" b="1" i="1" smtClean="0">
                                        <a:latin typeface="Cambria Math"/>
                                        <a:ea typeface="微软雅黑" panose="020B0503020204020204" pitchFamily="34" charset="-122"/>
                                      </a:rPr>
                                      <m:t>𝑨𝑩</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𝑪𝑫</m:t>
                                    </m:r>
                                  </m:e>
                                </m:bar>
                              </m:oMath>
                            </m:oMathPara>
                          </a14:m>
                          <a:endParaRPr lang="en-US" altLang="zh-CN" sz="2400" b="1"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先与、后或再取反</a:t>
                          </a: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195081056"/>
                  </p:ext>
                </p:extLst>
              </p:nvPr>
            </p:nvGraphicFramePr>
            <p:xfrm>
              <a:off x="496957" y="149086"/>
              <a:ext cx="10813774" cy="6599584"/>
            </p:xfrm>
            <a:graphic>
              <a:graphicData uri="http://schemas.openxmlformats.org/drawingml/2006/table">
                <a:tbl>
                  <a:tblPr firstRow="1" bandRow="1">
                    <a:tableStyleId>{5C22544A-7EE6-4342-B048-85BDC9FD1C3A}</a:tableStyleId>
                  </a:tblPr>
                  <a:tblGrid>
                    <a:gridCol w="2107095"/>
                    <a:gridCol w="1510748"/>
                    <a:gridCol w="2186609"/>
                    <a:gridCol w="2653748"/>
                    <a:gridCol w="2355574"/>
                  </a:tblGrid>
                  <a:tr h="567312">
                    <a:tc>
                      <a:txBody>
                        <a:bodyPr/>
                        <a:lstStyle/>
                        <a:p>
                          <a:pPr algn="ctr"/>
                          <a:r>
                            <a:rPr lang="zh-CN" altLang="en-US" sz="2400" b="1" dirty="0" smtClean="0">
                              <a:latin typeface="微软雅黑" panose="020B0503020204020204" pitchFamily="34" charset="-122"/>
                              <a:ea typeface="微软雅黑" panose="020B0503020204020204" pitchFamily="34" charset="-122"/>
                            </a:rPr>
                            <a:t>逻辑运算</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smtClean="0">
                              <a:latin typeface="微软雅黑" panose="020B0503020204020204" pitchFamily="34" charset="-122"/>
                              <a:ea typeface="微软雅黑" panose="020B0503020204020204" pitchFamily="34" charset="-122"/>
                            </a:rPr>
                            <a:t>HDL</a:t>
                          </a:r>
                          <a:r>
                            <a:rPr lang="zh-CN" altLang="en-US" sz="2400" b="1" dirty="0" smtClean="0">
                              <a:latin typeface="微软雅黑" panose="020B0503020204020204" pitchFamily="34" charset="-122"/>
                              <a:ea typeface="微软雅黑" panose="020B0503020204020204" pitchFamily="34" charset="-122"/>
                            </a:rPr>
                            <a:t>符号</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rPr>
                            <a:t>函数表达式</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rPr>
                            <a:t>运算规则</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b="1" dirty="0" smtClean="0">
                              <a:latin typeface="微软雅黑" panose="020B0503020204020204" pitchFamily="34" charset="-122"/>
                              <a:ea typeface="微软雅黑" panose="020B0503020204020204" pitchFamily="34" charset="-122"/>
                            </a:rPr>
                            <a:t>逻辑门符号</a:t>
                          </a: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与</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smtClean="0">
                              <a:latin typeface="微软雅黑" panose="020B0503020204020204" pitchFamily="34" charset="-122"/>
                              <a:ea typeface="微软雅黑" panose="020B0503020204020204" pitchFamily="34" charset="-122"/>
                            </a:rPr>
                            <a:t>and</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endParaRPr lang="zh-CN"/>
                        </a:p>
                      </a:txBody>
                      <a:tcPr anchor="ctr">
                        <a:blipFill rotWithShape="1">
                          <a:blip r:embed="rId4"/>
                          <a:stretch>
                            <a:fillRect l="-165460" t="-75000" r="-228969" b="-699194"/>
                          </a:stretch>
                        </a:blipFill>
                      </a:tcPr>
                    </a:tc>
                    <a:tc>
                      <a:txBody>
                        <a:bodyPr/>
                        <a:lstStyle/>
                        <a:p>
                          <a:pPr algn="ctr"/>
                          <a:r>
                            <a:rPr lang="zh-CN" altLang="en-US" sz="2400" b="1" dirty="0" smtClean="0">
                              <a:latin typeface="微软雅黑" panose="020B0503020204020204" pitchFamily="34" charset="-122"/>
                              <a:ea typeface="微软雅黑" panose="020B0503020204020204" pitchFamily="34" charset="-122"/>
                            </a:rPr>
                            <a:t>有</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出</a:t>
                          </a:r>
                          <a:r>
                            <a:rPr lang="en-US" altLang="zh-CN" sz="2400" b="1" dirty="0" smtClean="0">
                              <a:latin typeface="微软雅黑" panose="020B0503020204020204" pitchFamily="34" charset="-122"/>
                              <a:ea typeface="微软雅黑" panose="020B0503020204020204" pitchFamily="34" charset="-122"/>
                            </a:rPr>
                            <a:t>0</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或</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smtClean="0">
                              <a:latin typeface="微软雅黑" panose="020B0503020204020204" pitchFamily="34" charset="-122"/>
                              <a:ea typeface="微软雅黑" panose="020B0503020204020204" pitchFamily="34" charset="-122"/>
                            </a:rPr>
                            <a:t>or</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endParaRPr lang="zh-CN"/>
                        </a:p>
                      </a:txBody>
                      <a:tcPr anchor="ctr">
                        <a:blipFill rotWithShape="1">
                          <a:blip r:embed="rId4"/>
                          <a:stretch>
                            <a:fillRect l="-165460" t="-175000" r="-228969" b="-599194"/>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有</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出</a:t>
                          </a:r>
                          <a:r>
                            <a:rPr lang="en-US" altLang="zh-CN" sz="2400" b="1" dirty="0" smtClean="0">
                              <a:latin typeface="微软雅黑" panose="020B0503020204020204" pitchFamily="34" charset="-122"/>
                              <a:ea typeface="微软雅黑" panose="020B0503020204020204" pitchFamily="34" charset="-122"/>
                            </a:rPr>
                            <a:t>1</a:t>
                          </a:r>
                          <a:endParaRPr lang="zh-CN" altLang="en-US" sz="2400" b="1"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非</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smtClean="0">
                              <a:latin typeface="微软雅黑" panose="020B0503020204020204" pitchFamily="34" charset="-122"/>
                              <a:ea typeface="微软雅黑" panose="020B0503020204020204" pitchFamily="34" charset="-122"/>
                            </a:rPr>
                            <a:t>not</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endParaRPr lang="zh-CN"/>
                        </a:p>
                      </a:txBody>
                      <a:tcPr anchor="ctr">
                        <a:blipFill rotWithShape="1">
                          <a:blip r:embed="rId4"/>
                          <a:stretch>
                            <a:fillRect l="-165460" t="-277236" r="-228969" b="-50406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取反</a:t>
                          </a:r>
                        </a:p>
                      </a:txBody>
                      <a:tcPr anchor="ctr"/>
                    </a:tc>
                    <a:tc>
                      <a:txBody>
                        <a:bodyPr/>
                        <a:lstStyle/>
                        <a:p>
                          <a:pPr algn="ctr"/>
                          <a:endParaRPr lang="zh-CN" altLang="en-US" sz="2400" b="1">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与非</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err="1" smtClean="0">
                              <a:latin typeface="微软雅黑" panose="020B0503020204020204" pitchFamily="34" charset="-122"/>
                              <a:ea typeface="微软雅黑" panose="020B0503020204020204" pitchFamily="34" charset="-122"/>
                            </a:rPr>
                            <a:t>nand</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endParaRPr lang="zh-CN"/>
                        </a:p>
                      </a:txBody>
                      <a:tcPr anchor="ctr">
                        <a:blipFill rotWithShape="1">
                          <a:blip r:embed="rId4"/>
                          <a:stretch>
                            <a:fillRect l="-165460" t="-374194" r="-228969" b="-40000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有</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出</a:t>
                          </a:r>
                          <a:r>
                            <a:rPr lang="en-US" altLang="zh-CN" sz="2400" b="1" dirty="0" smtClean="0">
                              <a:latin typeface="微软雅黑" panose="020B0503020204020204" pitchFamily="34" charset="-122"/>
                              <a:ea typeface="微软雅黑" panose="020B0503020204020204" pitchFamily="34" charset="-122"/>
                            </a:rPr>
                            <a:t>1</a:t>
                          </a:r>
                          <a:endParaRPr lang="zh-CN" altLang="en-US" sz="2400" b="1"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或非</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smtClean="0">
                              <a:latin typeface="微软雅黑" panose="020B0503020204020204" pitchFamily="34" charset="-122"/>
                              <a:ea typeface="微软雅黑" panose="020B0503020204020204" pitchFamily="34" charset="-122"/>
                            </a:rPr>
                            <a:t>nor</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endParaRPr lang="zh-CN"/>
                        </a:p>
                      </a:txBody>
                      <a:tcPr anchor="ctr">
                        <a:blipFill rotWithShape="1">
                          <a:blip r:embed="rId4"/>
                          <a:stretch>
                            <a:fillRect l="-165460" t="-474194" r="-228969" b="-30000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有</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出</a:t>
                          </a:r>
                          <a:r>
                            <a:rPr lang="en-US" altLang="zh-CN" sz="2400" b="1" dirty="0" smtClean="0">
                              <a:latin typeface="微软雅黑" panose="020B0503020204020204" pitchFamily="34" charset="-122"/>
                              <a:ea typeface="微软雅黑" panose="020B0503020204020204" pitchFamily="34" charset="-122"/>
                            </a:rPr>
                            <a:t>0</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algn="ctr"/>
                          <a:r>
                            <a:rPr lang="zh-CN" altLang="en-US" sz="2400" b="1" dirty="0" smtClean="0">
                              <a:latin typeface="微软雅黑" panose="020B0503020204020204" pitchFamily="34" charset="-122"/>
                              <a:ea typeface="微软雅黑" panose="020B0503020204020204" pitchFamily="34" charset="-122"/>
                            </a:rPr>
                            <a:t>异或</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1" dirty="0" err="1" smtClean="0">
                              <a:latin typeface="微软雅黑" panose="020B0503020204020204" pitchFamily="34" charset="-122"/>
                              <a:ea typeface="微软雅黑" panose="020B0503020204020204" pitchFamily="34" charset="-122"/>
                            </a:rPr>
                            <a:t>xor</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endParaRPr lang="zh-CN"/>
                        </a:p>
                      </a:txBody>
                      <a:tcPr anchor="ctr">
                        <a:blipFill rotWithShape="1">
                          <a:blip r:embed="rId4"/>
                          <a:stretch>
                            <a:fillRect l="-165460" t="-574194" r="-228969" b="-200000"/>
                          </a:stretch>
                        </a:blipFill>
                      </a:tcPr>
                    </a:tc>
                    <a:tc>
                      <a:txBody>
                        <a:bodyPr/>
                        <a:lstStyle/>
                        <a:p>
                          <a:pPr algn="ctr"/>
                          <a:r>
                            <a:rPr lang="zh-CN" altLang="en-US" sz="2400" b="1" dirty="0" smtClean="0">
                              <a:latin typeface="微软雅黑" panose="020B0503020204020204" pitchFamily="34" charset="-122"/>
                              <a:ea typeface="微软雅黑" panose="020B0503020204020204" pitchFamily="34" charset="-122"/>
                            </a:rPr>
                            <a:t>相异得</a:t>
                          </a:r>
                          <a:r>
                            <a:rPr lang="en-US" altLang="zh-CN" sz="2400" b="1" dirty="0" smtClean="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同或</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异或非</a:t>
                          </a:r>
                        </a:p>
                      </a:txBody>
                      <a:tcPr anchor="ctr"/>
                    </a:tc>
                    <a:tc>
                      <a:txBody>
                        <a:bodyPr/>
                        <a:lstStyle/>
                        <a:p>
                          <a:pPr algn="ctr"/>
                          <a:r>
                            <a:rPr lang="en-US" altLang="zh-CN" sz="2400" b="1" dirty="0" err="1" smtClean="0">
                              <a:latin typeface="微软雅黑" panose="020B0503020204020204" pitchFamily="34" charset="-122"/>
                              <a:ea typeface="微软雅黑" panose="020B0503020204020204" pitchFamily="34" charset="-122"/>
                            </a:rPr>
                            <a:t>xnor</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endParaRPr lang="zh-CN"/>
                        </a:p>
                      </a:txBody>
                      <a:tcPr anchor="ctr">
                        <a:blipFill rotWithShape="1">
                          <a:blip r:embed="rId4"/>
                          <a:stretch>
                            <a:fillRect l="-165460" t="-679675" r="-228969" b="-101626"/>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相同得</a:t>
                          </a:r>
                          <a:r>
                            <a:rPr lang="en-US" altLang="zh-CN" sz="2400" b="1" dirty="0" smtClean="0">
                              <a:latin typeface="微软雅黑" panose="020B0503020204020204" pitchFamily="34" charset="-122"/>
                              <a:ea typeface="微软雅黑" panose="020B0503020204020204" pitchFamily="34" charset="-122"/>
                            </a:rPr>
                            <a:t>1</a:t>
                          </a:r>
                          <a:endParaRPr lang="zh-CN" altLang="en-US" sz="2400" b="1"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r h="7540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与或非</a:t>
                          </a: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endParaRPr lang="zh-CN"/>
                        </a:p>
                      </a:txBody>
                      <a:tcPr anchor="ctr">
                        <a:blipFill rotWithShape="1">
                          <a:blip r:embed="rId4"/>
                          <a:stretch>
                            <a:fillRect l="-165460" t="-773387" r="-228969" b="-806"/>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微软雅黑" panose="020B0503020204020204" pitchFamily="34" charset="-122"/>
                              <a:ea typeface="微软雅黑" panose="020B0503020204020204" pitchFamily="34" charset="-122"/>
                            </a:rPr>
                            <a:t>先与、后或再取反</a:t>
                          </a:r>
                        </a:p>
                      </a:txBody>
                      <a:tcPr anchor="ctr"/>
                    </a:tc>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nchor="ctr"/>
                    </a:tc>
                  </a:tr>
                </a:tbl>
              </a:graphicData>
            </a:graphic>
          </p:graphicFrame>
        </mc:Fallback>
      </mc:AlternateContent>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4066961160"/>
              </p:ext>
            </p:extLst>
          </p:nvPr>
        </p:nvGraphicFramePr>
        <p:xfrm>
          <a:off x="9253330" y="685800"/>
          <a:ext cx="1705069" cy="785191"/>
        </p:xfrm>
        <a:graphic>
          <a:graphicData uri="http://schemas.openxmlformats.org/presentationml/2006/ole">
            <mc:AlternateContent xmlns:mc="http://schemas.openxmlformats.org/markup-compatibility/2006">
              <mc:Choice xmlns:v="urn:schemas-microsoft-com:vml" Requires="v">
                <p:oleObj spid="_x0000_s198738" name="Visio" r:id="rId5" imgW="947626" imgH="432000" progId="Visio.Drawing.11">
                  <p:embed/>
                </p:oleObj>
              </mc:Choice>
              <mc:Fallback>
                <p:oleObj name="Visio" r:id="rId5" imgW="947626" imgH="4320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3330" y="685800"/>
                        <a:ext cx="1705069" cy="785191"/>
                      </a:xfrm>
                      <a:prstGeom prst="rect">
                        <a:avLst/>
                      </a:prstGeom>
                      <a:solidFill>
                        <a:schemeClr val="bg1"/>
                      </a:solidFill>
                    </p:spPr>
                  </p:pic>
                </p:oleObj>
              </mc:Fallback>
            </mc:AlternateContent>
          </a:graphicData>
        </a:graphic>
      </p:graphicFrame>
      <p:sp>
        <p:nvSpPr>
          <p:cNvPr id="8"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860550102"/>
              </p:ext>
            </p:extLst>
          </p:nvPr>
        </p:nvGraphicFramePr>
        <p:xfrm>
          <a:off x="9263271" y="1470993"/>
          <a:ext cx="1729408" cy="796399"/>
        </p:xfrm>
        <a:graphic>
          <a:graphicData uri="http://schemas.openxmlformats.org/presentationml/2006/ole">
            <mc:AlternateContent xmlns:mc="http://schemas.openxmlformats.org/markup-compatibility/2006">
              <mc:Choice xmlns:v="urn:schemas-microsoft-com:vml" Requires="v">
                <p:oleObj spid="_x0000_s198739" name="Visio" r:id="rId7" imgW="947626" imgH="432000" progId="Visio.Drawing.11">
                  <p:embed/>
                </p:oleObj>
              </mc:Choice>
              <mc:Fallback>
                <p:oleObj name="Visio" r:id="rId7" imgW="947626" imgH="43200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3271" y="1470993"/>
                        <a:ext cx="1729408" cy="796399"/>
                      </a:xfrm>
                      <a:prstGeom prst="rect">
                        <a:avLst/>
                      </a:prstGeom>
                      <a:solidFill>
                        <a:schemeClr val="accent2">
                          <a:lumMod val="20000"/>
                          <a:lumOff val="80000"/>
                        </a:schemeClr>
                      </a:solidFill>
                    </p:spPr>
                  </p:pic>
                </p:oleObj>
              </mc:Fallback>
            </mc:AlternateContent>
          </a:graphicData>
        </a:graphic>
      </p:graphicFrame>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45486138"/>
              </p:ext>
            </p:extLst>
          </p:nvPr>
        </p:nvGraphicFramePr>
        <p:xfrm>
          <a:off x="9283147" y="2256183"/>
          <a:ext cx="1694833" cy="725557"/>
        </p:xfrm>
        <a:graphic>
          <a:graphicData uri="http://schemas.openxmlformats.org/presentationml/2006/ole">
            <mc:AlternateContent xmlns:mc="http://schemas.openxmlformats.org/markup-compatibility/2006">
              <mc:Choice xmlns:v="urn:schemas-microsoft-com:vml" Requires="v">
                <p:oleObj spid="_x0000_s198740" name="Visio" r:id="rId9" imgW="960377" imgH="407592" progId="Visio.Drawing.11">
                  <p:embed/>
                </p:oleObj>
              </mc:Choice>
              <mc:Fallback>
                <p:oleObj name="Visio" r:id="rId9" imgW="960377" imgH="407592"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83147" y="2256183"/>
                        <a:ext cx="1694833" cy="725557"/>
                      </a:xfrm>
                      <a:prstGeom prst="rect">
                        <a:avLst/>
                      </a:prstGeom>
                      <a:solidFill>
                        <a:schemeClr val="bg1"/>
                      </a:solidFill>
                    </p:spPr>
                  </p:pic>
                </p:oleObj>
              </mc:Fallback>
            </mc:AlternateContent>
          </a:graphicData>
        </a:graphic>
      </p:graphicFrame>
      <p:sp>
        <p:nvSpPr>
          <p:cNvPr id="14"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636806860"/>
              </p:ext>
            </p:extLst>
          </p:nvPr>
        </p:nvGraphicFramePr>
        <p:xfrm>
          <a:off x="9293087" y="3011558"/>
          <a:ext cx="1689832" cy="765312"/>
        </p:xfrm>
        <a:graphic>
          <a:graphicData uri="http://schemas.openxmlformats.org/presentationml/2006/ole">
            <mc:AlternateContent xmlns:mc="http://schemas.openxmlformats.org/markup-compatibility/2006">
              <mc:Choice xmlns:v="urn:schemas-microsoft-com:vml" Requires="v">
                <p:oleObj spid="_x0000_s198741" name="Visio" r:id="rId11" imgW="961241" imgH="432000" progId="Visio.Drawing.11">
                  <p:embed/>
                </p:oleObj>
              </mc:Choice>
              <mc:Fallback>
                <p:oleObj name="Visio" r:id="rId11" imgW="961241" imgH="432000"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93087" y="3011558"/>
                        <a:ext cx="1689832" cy="765312"/>
                      </a:xfrm>
                      <a:prstGeom prst="rect">
                        <a:avLst/>
                      </a:prstGeom>
                      <a:solidFill>
                        <a:schemeClr val="accent2">
                          <a:lumMod val="20000"/>
                          <a:lumOff val="80000"/>
                        </a:schemeClr>
                      </a:solidFill>
                    </p:spPr>
                  </p:pic>
                </p:oleObj>
              </mc:Fallback>
            </mc:AlternateContent>
          </a:graphicData>
        </a:graphic>
      </p:graphicFrame>
      <p:sp>
        <p:nvSpPr>
          <p:cNvPr id="16"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1087665094"/>
              </p:ext>
            </p:extLst>
          </p:nvPr>
        </p:nvGraphicFramePr>
        <p:xfrm>
          <a:off x="9312966" y="3747052"/>
          <a:ext cx="1623997" cy="735496"/>
        </p:xfrm>
        <a:graphic>
          <a:graphicData uri="http://schemas.openxmlformats.org/presentationml/2006/ole">
            <mc:AlternateContent xmlns:mc="http://schemas.openxmlformats.org/markup-compatibility/2006">
              <mc:Choice xmlns:v="urn:schemas-microsoft-com:vml" Requires="v">
                <p:oleObj spid="_x0000_s198742" name="Visio" r:id="rId13" imgW="960809" imgH="432000" progId="Visio.Drawing.11">
                  <p:embed/>
                </p:oleObj>
              </mc:Choice>
              <mc:Fallback>
                <p:oleObj name="Visio" r:id="rId13" imgW="960809" imgH="432000"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2966" y="3747052"/>
                        <a:ext cx="1623997" cy="735496"/>
                      </a:xfrm>
                      <a:prstGeom prst="rect">
                        <a:avLst/>
                      </a:prstGeom>
                      <a:solidFill>
                        <a:schemeClr val="bg1"/>
                      </a:solidFill>
                    </p:spPr>
                  </p:pic>
                </p:oleObj>
              </mc:Fallback>
            </mc:AlternateContent>
          </a:graphicData>
        </a:graphic>
      </p:graphicFrame>
      <p:sp>
        <p:nvSpPr>
          <p:cNvPr id="18" name="Rectangle 1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1757904187"/>
              </p:ext>
            </p:extLst>
          </p:nvPr>
        </p:nvGraphicFramePr>
        <p:xfrm>
          <a:off x="9322905" y="4502427"/>
          <a:ext cx="1553987" cy="715617"/>
        </p:xfrm>
        <a:graphic>
          <a:graphicData uri="http://schemas.openxmlformats.org/presentationml/2006/ole">
            <mc:AlternateContent xmlns:mc="http://schemas.openxmlformats.org/markup-compatibility/2006">
              <mc:Choice xmlns:v="urn:schemas-microsoft-com:vml" Requires="v">
                <p:oleObj spid="_x0000_s198743" name="Visio" r:id="rId15" imgW="947626" imgH="432000" progId="Visio.Drawing.11">
                  <p:embed/>
                </p:oleObj>
              </mc:Choice>
              <mc:Fallback>
                <p:oleObj name="Visio" r:id="rId15" imgW="947626" imgH="432000"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22905" y="4502427"/>
                        <a:ext cx="1553987" cy="715617"/>
                      </a:xfrm>
                      <a:prstGeom prst="rect">
                        <a:avLst/>
                      </a:prstGeom>
                      <a:solidFill>
                        <a:schemeClr val="accent2">
                          <a:lumMod val="20000"/>
                          <a:lumOff val="80000"/>
                        </a:schemeClr>
                      </a:solidFill>
                    </p:spPr>
                  </p:pic>
                </p:oleObj>
              </mc:Fallback>
            </mc:AlternateContent>
          </a:graphicData>
        </a:graphic>
      </p:graphicFrame>
      <p:sp>
        <p:nvSpPr>
          <p:cNvPr id="20"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p:cNvGraphicFramePr>
            <a:graphicFrameLocks noChangeAspect="1"/>
          </p:cNvGraphicFramePr>
          <p:nvPr>
            <p:extLst>
              <p:ext uri="{D42A27DB-BD31-4B8C-83A1-F6EECF244321}">
                <p14:modId xmlns:p14="http://schemas.microsoft.com/office/powerpoint/2010/main" val="4268819880"/>
              </p:ext>
            </p:extLst>
          </p:nvPr>
        </p:nvGraphicFramePr>
        <p:xfrm>
          <a:off x="9322904" y="5247861"/>
          <a:ext cx="1560443" cy="706712"/>
        </p:xfrm>
        <a:graphic>
          <a:graphicData uri="http://schemas.openxmlformats.org/presentationml/2006/ole">
            <mc:AlternateContent xmlns:mc="http://schemas.openxmlformats.org/markup-compatibility/2006">
              <mc:Choice xmlns:v="urn:schemas-microsoft-com:vml" Requires="v">
                <p:oleObj spid="_x0000_s198744" name="Visio" r:id="rId17" imgW="960809" imgH="432000" progId="Visio.Drawing.11">
                  <p:embed/>
                </p:oleObj>
              </mc:Choice>
              <mc:Fallback>
                <p:oleObj name="Visio" r:id="rId17" imgW="960809" imgH="432000"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22904" y="5247861"/>
                        <a:ext cx="1560443" cy="706712"/>
                      </a:xfrm>
                      <a:prstGeom prst="rect">
                        <a:avLst/>
                      </a:prstGeom>
                      <a:solidFill>
                        <a:schemeClr val="bg1"/>
                      </a:solidFill>
                    </p:spPr>
                  </p:pic>
                </p:oleObj>
              </mc:Fallback>
            </mc:AlternateContent>
          </a:graphicData>
        </a:graphic>
      </p:graphicFrame>
      <p:sp>
        <p:nvSpPr>
          <p:cNvPr id="22"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 name="对象 22"/>
          <p:cNvGraphicFramePr>
            <a:graphicFrameLocks noChangeAspect="1"/>
          </p:cNvGraphicFramePr>
          <p:nvPr>
            <p:extLst>
              <p:ext uri="{D42A27DB-BD31-4B8C-83A1-F6EECF244321}">
                <p14:modId xmlns:p14="http://schemas.microsoft.com/office/powerpoint/2010/main" val="889138704"/>
              </p:ext>
            </p:extLst>
          </p:nvPr>
        </p:nvGraphicFramePr>
        <p:xfrm>
          <a:off x="10591581" y="5794513"/>
          <a:ext cx="1580541" cy="1033670"/>
        </p:xfrm>
        <a:graphic>
          <a:graphicData uri="http://schemas.openxmlformats.org/presentationml/2006/ole">
            <mc:AlternateContent xmlns:mc="http://schemas.openxmlformats.org/markup-compatibility/2006">
              <mc:Choice xmlns:v="urn:schemas-microsoft-com:vml" Requires="v">
                <p:oleObj spid="_x0000_s198745" name="Visio" r:id="rId19" imgW="1212357" imgH="792072" progId="Visio.Drawing.11">
                  <p:embed/>
                </p:oleObj>
              </mc:Choice>
              <mc:Fallback>
                <p:oleObj name="Visio" r:id="rId19" imgW="1212357" imgH="792072" progId="Visio.Drawing.11">
                  <p:embed/>
                  <p:pic>
                    <p:nvPicPr>
                      <p:cNvPr id="0" name=""/>
                      <p:cNvPicPr>
                        <a:picLocks noChangeAspect="1" noChangeArrowheads="1"/>
                      </p:cNvPicPr>
                      <p:nvPr/>
                    </p:nvPicPr>
                    <p:blipFill>
                      <a:blip r:embed="rId20"/>
                      <a:srcRect/>
                      <a:stretch>
                        <a:fillRect/>
                      </a:stretch>
                    </p:blipFill>
                    <p:spPr bwMode="auto">
                      <a:xfrm>
                        <a:off x="10591581" y="5794513"/>
                        <a:ext cx="1580541" cy="1033670"/>
                      </a:xfrm>
                      <a:prstGeom prst="rect">
                        <a:avLst/>
                      </a:prstGeom>
                      <a:solidFill>
                        <a:schemeClr val="accent2">
                          <a:lumMod val="20000"/>
                          <a:lumOff val="80000"/>
                        </a:schemeClr>
                      </a:solidFill>
                    </p:spPr>
                  </p:pic>
                </p:oleObj>
              </mc:Fallback>
            </mc:AlternateContent>
          </a:graphicData>
        </a:graphic>
      </p:graphicFrame>
    </p:spTree>
    <p:extLst>
      <p:ext uri="{BB962C8B-B14F-4D97-AF65-F5344CB8AC3E}">
        <p14:creationId xmlns:p14="http://schemas.microsoft.com/office/powerpoint/2010/main" val="415504143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34</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1" name="平行四边形 10"/>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标题 2"/>
          <p:cNvSpPr>
            <a:spLocks noGrp="1"/>
          </p:cNvSpPr>
          <p:nvPr>
            <p:ph type="title"/>
          </p:nvPr>
        </p:nvSpPr>
        <p:spPr>
          <a:xfrm>
            <a:off x="2321724" y="97943"/>
            <a:ext cx="7826128" cy="732155"/>
          </a:xfrm>
        </p:spPr>
        <p:txBody>
          <a:bodyPr>
            <a:normAutofit/>
          </a:bodyPr>
          <a:lstStyle/>
          <a:p>
            <a:r>
              <a:rPr lang="zh-CN" altLang="en-US" dirty="0" smtClean="0">
                <a:effectLst>
                  <a:outerShdw blurRad="38100" dist="38100" dir="2700000" algn="tl">
                    <a:srgbClr val="000000">
                      <a:alpha val="43137"/>
                    </a:srgbClr>
                  </a:outerShdw>
                </a:effectLst>
              </a:rPr>
              <a:t>逻辑运算</a:t>
            </a:r>
            <a:r>
              <a:rPr lang="zh-CN" altLang="en-US" dirty="0">
                <a:effectLst>
                  <a:outerShdw blurRad="38100" dist="38100" dir="2700000" algn="tl">
                    <a:srgbClr val="000000">
                      <a:alpha val="43137"/>
                    </a:srgbClr>
                  </a:outerShdw>
                </a:effectLst>
              </a:rPr>
              <a:t>与逻辑门对比</a:t>
            </a:r>
            <a:r>
              <a:rPr lang="zh-CN" altLang="en-US" dirty="0" smtClean="0">
                <a:effectLst>
                  <a:outerShdw blurRad="38100" dist="38100" dir="2700000" algn="tl">
                    <a:srgbClr val="000000">
                      <a:alpha val="43137"/>
                    </a:srgbClr>
                  </a:outerShdw>
                </a:effectLst>
              </a:rPr>
              <a:t>总结</a:t>
            </a:r>
            <a:endParaRPr lang="zh-CN" altLang="en-US" dirty="0">
              <a:effectLst>
                <a:outerShdw blurRad="38100" dist="38100" dir="2700000" algn="tl">
                  <a:srgbClr val="000000">
                    <a:alpha val="43137"/>
                  </a:srgbClr>
                </a:outerShdw>
              </a:effectLst>
            </a:endParaRPr>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1272691452"/>
                  </p:ext>
                </p:extLst>
              </p:nvPr>
            </p:nvGraphicFramePr>
            <p:xfrm>
              <a:off x="3652080" y="1709167"/>
              <a:ext cx="7315200" cy="2286000"/>
            </p:xfrm>
            <a:graphic>
              <a:graphicData uri="http://schemas.openxmlformats.org/drawingml/2006/table">
                <a:tbl>
                  <a:tblPr firstRow="1" bandRow="1">
                    <a:tableStyleId>{5C22544A-7EE6-4342-B048-85BDC9FD1C3A}</a:tableStyleId>
                  </a:tblPr>
                  <a:tblGrid>
                    <a:gridCol w="812800"/>
                    <a:gridCol w="812800"/>
                    <a:gridCol w="812800"/>
                    <a:gridCol w="812800"/>
                    <a:gridCol w="812800"/>
                    <a:gridCol w="812800"/>
                    <a:gridCol w="812800"/>
                    <a:gridCol w="812800"/>
                    <a:gridCol w="812800"/>
                  </a:tblGrid>
                  <a:tr h="0">
                    <a:tc>
                      <a:txBody>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𝑨</m:t>
                                </m:r>
                              </m:oMath>
                            </m:oMathPara>
                          </a14:m>
                          <a:endParaRPr lang="zh-CN" alt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1" i="1" smtClean="0">
                                    <a:latin typeface="Cambria Math"/>
                                  </a:rPr>
                                  <m:t>𝑩</m:t>
                                </m:r>
                              </m:oMath>
                            </m:oMathPara>
                          </a14:m>
                          <a:endParaRPr lang="zh-CN" altLang="en-US" sz="2400" dirty="0"/>
                        </a:p>
                      </a:txBody>
                      <a:tcPr anchor="ctr">
                        <a:lnR w="12700" cap="flat" cmpd="sng" algn="ctr">
                          <a:solidFill>
                            <a:srgbClr val="FF0000"/>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𝟏</m:t>
                                    </m:r>
                                  </m:sub>
                                </m:sSub>
                              </m:oMath>
                            </m:oMathPara>
                          </a14:m>
                          <a:endParaRPr lang="zh-CN" altLang="en-US" sz="2400" dirty="0">
                            <a:latin typeface="微软雅黑" panose="020B0503020204020204" pitchFamily="34" charset="-122"/>
                            <a:ea typeface="微软雅黑" panose="020B0503020204020204" pitchFamily="34" charset="-122"/>
                          </a:endParaRPr>
                        </a:p>
                      </a:txBody>
                      <a:tcPr anchor="ctr">
                        <a:lnL w="12700" cap="flat" cmpd="sng" algn="ctr">
                          <a:solidFill>
                            <a:srgbClr val="FF0000"/>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𝟐</m:t>
                                    </m:r>
                                  </m:sub>
                                </m:sSub>
                              </m:oMath>
                            </m:oMathPara>
                          </a14:m>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𝟑</m:t>
                                    </m:r>
                                  </m:sub>
                                </m:sSub>
                              </m:oMath>
                            </m:oMathPara>
                          </a14:m>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𝟒</m:t>
                                    </m:r>
                                  </m:sub>
                                </m:sSub>
                              </m:oMath>
                            </m:oMathPara>
                          </a14:m>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𝟓</m:t>
                                    </m:r>
                                  </m:sub>
                                </m:sSub>
                              </m:oMath>
                            </m:oMathPara>
                          </a14:m>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𝟔</m:t>
                                    </m:r>
                                  </m:sub>
                                </m:sSub>
                              </m:oMath>
                            </m:oMathPara>
                          </a14:m>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𝟕</m:t>
                                    </m:r>
                                  </m:sub>
                                </m:sSub>
                              </m:oMath>
                            </m:oMathPara>
                          </a14:m>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R w="12700" cap="flat" cmpd="sng" algn="ctr">
                          <a:solidFill>
                            <a:srgbClr val="FF0000"/>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rgbClr val="FF0000"/>
                          </a:solidFill>
                          <a:prstDash val="solid"/>
                          <a:round/>
                          <a:headEnd type="none" w="med" len="med"/>
                          <a:tailEnd type="none" w="med" len="med"/>
                        </a:lnL>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370840">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R w="12700" cap="flat" cmpd="sng" algn="ctr">
                          <a:solidFill>
                            <a:srgbClr val="FF0000"/>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rgbClr val="FF0000"/>
                          </a:solidFill>
                          <a:prstDash val="solid"/>
                          <a:round/>
                          <a:headEnd type="none" w="med" len="med"/>
                          <a:tailEnd type="none" w="med" len="med"/>
                        </a:lnL>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370840">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R w="12700" cap="flat" cmpd="sng" algn="ctr">
                          <a:solidFill>
                            <a:srgbClr val="FF0000"/>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rgbClr val="FF0000"/>
                          </a:solidFill>
                          <a:prstDash val="solid"/>
                          <a:round/>
                          <a:headEnd type="none" w="med" len="med"/>
                          <a:tailEnd type="none" w="med" len="med"/>
                        </a:lnL>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370840">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R w="12700" cap="flat" cmpd="sng" algn="ctr">
                          <a:solidFill>
                            <a:srgbClr val="FF0000"/>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rgbClr val="FF0000"/>
                          </a:solidFill>
                          <a:prstDash val="solid"/>
                          <a:round/>
                          <a:headEnd type="none" w="med" len="med"/>
                          <a:tailEnd type="none" w="med" len="med"/>
                        </a:lnL>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1272691452"/>
                  </p:ext>
                </p:extLst>
              </p:nvPr>
            </p:nvGraphicFramePr>
            <p:xfrm>
              <a:off x="3652080" y="1709167"/>
              <a:ext cx="7315200" cy="2286000"/>
            </p:xfrm>
            <a:graphic>
              <a:graphicData uri="http://schemas.openxmlformats.org/drawingml/2006/table">
                <a:tbl>
                  <a:tblPr firstRow="1" bandRow="1">
                    <a:tableStyleId>{5C22544A-7EE6-4342-B048-85BDC9FD1C3A}</a:tableStyleId>
                  </a:tblPr>
                  <a:tblGrid>
                    <a:gridCol w="812800"/>
                    <a:gridCol w="812800"/>
                    <a:gridCol w="812800"/>
                    <a:gridCol w="812800"/>
                    <a:gridCol w="812800"/>
                    <a:gridCol w="812800"/>
                    <a:gridCol w="812800"/>
                    <a:gridCol w="812800"/>
                    <a:gridCol w="812800"/>
                  </a:tblGrid>
                  <a:tr h="457200">
                    <a:tc>
                      <a:txBody>
                        <a:bodyPr/>
                        <a:lstStyle/>
                        <a:p>
                          <a:endParaRPr lang="zh-CN"/>
                        </a:p>
                      </a:txBody>
                      <a:tcPr anchor="ctr">
                        <a:blipFill rotWithShape="1">
                          <a:blip r:embed="rId3"/>
                          <a:stretch>
                            <a:fillRect r="-803008" b="-430667"/>
                          </a:stretch>
                        </a:blipFill>
                      </a:tcPr>
                    </a:tc>
                    <a:tc>
                      <a:txBody>
                        <a:bodyPr/>
                        <a:lstStyle/>
                        <a:p>
                          <a:endParaRPr lang="zh-CN"/>
                        </a:p>
                      </a:txBody>
                      <a:tcPr anchor="ctr">
                        <a:lnR w="12700" cap="flat" cmpd="sng" algn="ctr">
                          <a:solidFill>
                            <a:srgbClr val="FF0000"/>
                          </a:solidFill>
                          <a:prstDash val="solid"/>
                          <a:round/>
                          <a:headEnd type="none" w="med" len="med"/>
                          <a:tailEnd type="none" w="med" len="med"/>
                        </a:lnR>
                        <a:blipFill rotWithShape="1">
                          <a:blip r:embed="rId3"/>
                          <a:stretch>
                            <a:fillRect l="-99254" r="-697015" b="-430667"/>
                          </a:stretch>
                        </a:blipFill>
                      </a:tcPr>
                    </a:tc>
                    <a:tc>
                      <a:txBody>
                        <a:bodyPr/>
                        <a:lstStyle/>
                        <a:p>
                          <a:endParaRPr lang="zh-CN"/>
                        </a:p>
                      </a:txBody>
                      <a:tcPr anchor="ctr">
                        <a:lnL w="12700" cap="flat" cmpd="sng" algn="ctr">
                          <a:solidFill>
                            <a:srgbClr val="FF0000"/>
                          </a:solidFill>
                          <a:prstDash val="solid"/>
                          <a:round/>
                          <a:headEnd type="none" w="med" len="med"/>
                          <a:tailEnd type="none" w="med" len="med"/>
                        </a:lnL>
                        <a:blipFill rotWithShape="1">
                          <a:blip r:embed="rId3"/>
                          <a:stretch>
                            <a:fillRect l="-200752" r="-602256" b="-430667"/>
                          </a:stretch>
                        </a:blipFill>
                      </a:tcPr>
                    </a:tc>
                    <a:tc>
                      <a:txBody>
                        <a:bodyPr/>
                        <a:lstStyle/>
                        <a:p>
                          <a:endParaRPr lang="zh-CN"/>
                        </a:p>
                      </a:txBody>
                      <a:tcPr anchor="ctr">
                        <a:blipFill rotWithShape="1">
                          <a:blip r:embed="rId3"/>
                          <a:stretch>
                            <a:fillRect l="-300752" r="-502256" b="-430667"/>
                          </a:stretch>
                        </a:blipFill>
                      </a:tcPr>
                    </a:tc>
                    <a:tc>
                      <a:txBody>
                        <a:bodyPr/>
                        <a:lstStyle/>
                        <a:p>
                          <a:endParaRPr lang="zh-CN"/>
                        </a:p>
                      </a:txBody>
                      <a:tcPr anchor="ctr">
                        <a:blipFill rotWithShape="1">
                          <a:blip r:embed="rId3"/>
                          <a:stretch>
                            <a:fillRect l="-397761" r="-398507" b="-430667"/>
                          </a:stretch>
                        </a:blipFill>
                      </a:tcPr>
                    </a:tc>
                    <a:tc>
                      <a:txBody>
                        <a:bodyPr/>
                        <a:lstStyle/>
                        <a:p>
                          <a:endParaRPr lang="zh-CN"/>
                        </a:p>
                      </a:txBody>
                      <a:tcPr anchor="ctr">
                        <a:blipFill rotWithShape="1">
                          <a:blip r:embed="rId3"/>
                          <a:stretch>
                            <a:fillRect l="-501504" r="-301504" b="-430667"/>
                          </a:stretch>
                        </a:blipFill>
                      </a:tcPr>
                    </a:tc>
                    <a:tc>
                      <a:txBody>
                        <a:bodyPr/>
                        <a:lstStyle/>
                        <a:p>
                          <a:endParaRPr lang="zh-CN"/>
                        </a:p>
                      </a:txBody>
                      <a:tcPr anchor="ctr">
                        <a:blipFill rotWithShape="1">
                          <a:blip r:embed="rId3"/>
                          <a:stretch>
                            <a:fillRect l="-601504" r="-201504" b="-430667"/>
                          </a:stretch>
                        </a:blipFill>
                      </a:tcPr>
                    </a:tc>
                    <a:tc>
                      <a:txBody>
                        <a:bodyPr/>
                        <a:lstStyle/>
                        <a:p>
                          <a:endParaRPr lang="zh-CN"/>
                        </a:p>
                      </a:txBody>
                      <a:tcPr anchor="ctr">
                        <a:blipFill rotWithShape="1">
                          <a:blip r:embed="rId3"/>
                          <a:stretch>
                            <a:fillRect l="-696269" r="-100000" b="-430667"/>
                          </a:stretch>
                        </a:blipFill>
                      </a:tcPr>
                    </a:tc>
                    <a:tc>
                      <a:txBody>
                        <a:bodyPr/>
                        <a:lstStyle/>
                        <a:p>
                          <a:endParaRPr lang="zh-CN"/>
                        </a:p>
                      </a:txBody>
                      <a:tcPr anchor="ctr">
                        <a:blipFill rotWithShape="1">
                          <a:blip r:embed="rId3"/>
                          <a:stretch>
                            <a:fillRect l="-802256" r="-752" b="-430667"/>
                          </a:stretch>
                        </a:blipFill>
                      </a:tcPr>
                    </a:tc>
                  </a:tr>
                  <a:tr h="457200">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R w="12700" cap="flat" cmpd="sng" algn="ctr">
                          <a:solidFill>
                            <a:srgbClr val="FF0000"/>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rgbClr val="FF0000"/>
                          </a:solidFill>
                          <a:prstDash val="solid"/>
                          <a:round/>
                          <a:headEnd type="none" w="med" len="med"/>
                          <a:tailEnd type="none" w="med" len="med"/>
                        </a:lnL>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457200">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R w="12700" cap="flat" cmpd="sng" algn="ctr">
                          <a:solidFill>
                            <a:srgbClr val="FF0000"/>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rgbClr val="FF0000"/>
                          </a:solidFill>
                          <a:prstDash val="solid"/>
                          <a:round/>
                          <a:headEnd type="none" w="med" len="med"/>
                          <a:tailEnd type="none" w="med" len="med"/>
                        </a:lnL>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457200">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R w="12700" cap="flat" cmpd="sng" algn="ctr">
                          <a:solidFill>
                            <a:srgbClr val="FF0000"/>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rgbClr val="FF0000"/>
                          </a:solidFill>
                          <a:prstDash val="solid"/>
                          <a:round/>
                          <a:headEnd type="none" w="med" len="med"/>
                          <a:tailEnd type="none" w="med" len="med"/>
                        </a:lnL>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457200">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R w="12700" cap="flat" cmpd="sng" algn="ctr">
                          <a:solidFill>
                            <a:srgbClr val="FF0000"/>
                          </a:solidFill>
                          <a:prstDash val="solid"/>
                          <a:round/>
                          <a:headEnd type="none" w="med" len="med"/>
                          <a:tailEnd type="none" w="med" len="med"/>
                        </a:lnR>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rgbClr val="FF0000"/>
                          </a:solidFill>
                          <a:prstDash val="solid"/>
                          <a:round/>
                          <a:headEnd type="none" w="med" len="med"/>
                          <a:tailEnd type="none" w="med" len="med"/>
                        </a:lnL>
                      </a:tcP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bl>
              </a:graphicData>
            </a:graphic>
          </p:graphicFrame>
        </mc:Fallback>
      </mc:AlternateContent>
      <mc:AlternateContent xmlns:mc="http://schemas.openxmlformats.org/markup-compatibility/2006" xmlns:a14="http://schemas.microsoft.com/office/drawing/2010/main">
        <mc:Choice Requires="a14">
          <p:graphicFrame>
            <p:nvGraphicFramePr>
              <p:cNvPr id="24" name="表格 23"/>
              <p:cNvGraphicFramePr>
                <a:graphicFrameLocks noGrp="1"/>
              </p:cNvGraphicFramePr>
              <p:nvPr>
                <p:extLst>
                  <p:ext uri="{D42A27DB-BD31-4B8C-83A1-F6EECF244321}">
                    <p14:modId xmlns:p14="http://schemas.microsoft.com/office/powerpoint/2010/main" val="99339731"/>
                  </p:ext>
                </p:extLst>
              </p:nvPr>
            </p:nvGraphicFramePr>
            <p:xfrm>
              <a:off x="907775" y="1360923"/>
              <a:ext cx="2186609" cy="4334199"/>
            </p:xfrm>
            <a:graphic>
              <a:graphicData uri="http://schemas.openxmlformats.org/drawingml/2006/table">
                <a:tbl>
                  <a:tblPr firstRow="1" bandRow="1">
                    <a:tableStyleId>{5C22544A-7EE6-4342-B048-85BDC9FD1C3A}</a:tableStyleId>
                  </a:tblPr>
                  <a:tblGrid>
                    <a:gridCol w="2186609"/>
                  </a:tblGrid>
                  <a:tr h="416705">
                    <a:tc>
                      <a:txBody>
                        <a:bodyPr/>
                        <a:lstStyle/>
                        <a:p>
                          <a:pPr algn="ctr"/>
                          <a:r>
                            <a:rPr lang="zh-CN" altLang="en-US" sz="2400" b="1" dirty="0" smtClean="0">
                              <a:latin typeface="微软雅黑" panose="020B0503020204020204" pitchFamily="34" charset="-122"/>
                              <a:ea typeface="微软雅黑" panose="020B0503020204020204" pitchFamily="34" charset="-122"/>
                            </a:rPr>
                            <a:t>函数表达式</a:t>
                          </a:r>
                          <a:endParaRPr lang="zh-CN" altLang="en-US" sz="2400" b="1" dirty="0">
                            <a:latin typeface="微软雅黑" panose="020B0503020204020204" pitchFamily="34" charset="-122"/>
                            <a:ea typeface="微软雅黑" panose="020B0503020204020204" pitchFamily="34" charset="-122"/>
                          </a:endParaRPr>
                        </a:p>
                      </a:txBody>
                      <a:tcPr anchor="ctr"/>
                    </a:tc>
                  </a:tr>
                  <a:tr h="5538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𝟏</m:t>
                                  </m:r>
                                </m:sub>
                              </m:sSub>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 </m:t>
                              </m:r>
                              <m:r>
                                <a:rPr lang="en-US" altLang="zh-CN" sz="2400" b="1" i="1" smtClean="0">
                                  <a:latin typeface="Cambria Math"/>
                                  <a:ea typeface="微软雅黑" panose="020B0503020204020204" pitchFamily="34" charset="-122"/>
                                </a:rPr>
                                <m:t>𝑩</m:t>
                              </m:r>
                            </m:oMath>
                          </a14:m>
                          <a:r>
                            <a:rPr lang="en-US" altLang="zh-CN" sz="2400" b="1" dirty="0" smtClean="0">
                              <a:latin typeface="微软雅黑" panose="020B0503020204020204" pitchFamily="34" charset="-122"/>
                              <a:ea typeface="微软雅黑" panose="020B0503020204020204" pitchFamily="34" charset="-122"/>
                            </a:rPr>
                            <a:t>  </a:t>
                          </a:r>
                        </a:p>
                      </a:txBody>
                      <a:tcPr anchor="ctr"/>
                    </a:tc>
                  </a:tr>
                  <a:tr h="5538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𝟐</m:t>
                                  </m:r>
                                </m:sub>
                              </m:sSub>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𝑩</m:t>
                              </m:r>
                            </m:oMath>
                          </a14:m>
                          <a:r>
                            <a:rPr lang="en-US" altLang="zh-CN" sz="2400" b="1" dirty="0" smtClean="0">
                              <a:latin typeface="微软雅黑" panose="020B0503020204020204" pitchFamily="34" charset="-122"/>
                              <a:ea typeface="微软雅黑" panose="020B0503020204020204" pitchFamily="34" charset="-122"/>
                            </a:rPr>
                            <a:t>  </a:t>
                          </a:r>
                        </a:p>
                      </a:txBody>
                      <a:tcPr anchor="ctr"/>
                    </a:tc>
                  </a:tr>
                  <a:tr h="5538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𝟑</m:t>
                                  </m:r>
                                </m:sub>
                              </m:sSub>
                              <m:r>
                                <a:rPr lang="en-US" altLang="zh-CN" sz="2400" b="1" i="1" smtClean="0">
                                  <a:latin typeface="Cambria Math"/>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a:ea typeface="微软雅黑" panose="020B0503020204020204" pitchFamily="34" charset="-122"/>
                                    </a:rPr>
                                    <m:t>𝑨</m:t>
                                  </m:r>
                                </m:e>
                              </m:acc>
                            </m:oMath>
                          </a14:m>
                          <a:r>
                            <a:rPr lang="en-US" altLang="zh-CN" sz="2400" b="1" dirty="0" smtClean="0">
                              <a:latin typeface="微软雅黑" panose="020B0503020204020204" pitchFamily="34" charset="-122"/>
                              <a:ea typeface="微软雅黑" panose="020B0503020204020204" pitchFamily="34" charset="-122"/>
                            </a:rPr>
                            <a:t>  </a:t>
                          </a:r>
                        </a:p>
                      </a:txBody>
                      <a:tcPr anchor="ctr"/>
                    </a:tc>
                  </a:tr>
                  <a:tr h="5538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𝟒</m:t>
                                    </m:r>
                                  </m:sub>
                                </m:sSub>
                                <m:r>
                                  <a:rPr lang="en-US" altLang="zh-CN" sz="2400" b="1" i="1" smtClean="0">
                                    <a:latin typeface="Cambria Math"/>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 </m:t>
                                    </m:r>
                                    <m:r>
                                      <a:rPr lang="en-US" altLang="zh-CN" sz="2400" b="1" i="1" smtClean="0">
                                        <a:latin typeface="Cambria Math"/>
                                        <a:ea typeface="微软雅黑" panose="020B0503020204020204" pitchFamily="34" charset="-122"/>
                                      </a:rPr>
                                      <m:t>𝑩</m:t>
                                    </m:r>
                                  </m:e>
                                </m:acc>
                              </m:oMath>
                            </m:oMathPara>
                          </a14:m>
                          <a:endParaRPr lang="en-US" altLang="zh-CN" sz="2400" b="1" dirty="0" smtClean="0">
                            <a:latin typeface="微软雅黑" panose="020B0503020204020204" pitchFamily="34" charset="-122"/>
                            <a:ea typeface="微软雅黑" panose="020B0503020204020204" pitchFamily="34" charset="-122"/>
                          </a:endParaRPr>
                        </a:p>
                      </a:txBody>
                      <a:tcPr anchor="ctr"/>
                    </a:tc>
                  </a:tr>
                  <a:tr h="5538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𝟓</m:t>
                                    </m:r>
                                  </m:sub>
                                </m:sSub>
                                <m:r>
                                  <a:rPr lang="en-US" altLang="zh-CN" sz="2400" b="1" i="1" smtClean="0">
                                    <a:latin typeface="Cambria Math"/>
                                    <a:ea typeface="微软雅黑" panose="020B0503020204020204" pitchFamily="34" charset="-122"/>
                                  </a:rPr>
                                  <m:t>=</m:t>
                                </m:r>
                                <m:bar>
                                  <m:barPr>
                                    <m:pos m:val="top"/>
                                    <m:ctrlPr>
                                      <a:rPr lang="en-US" altLang="zh-CN" sz="2400" b="1" i="1" smtClean="0">
                                        <a:latin typeface="Cambria Math"/>
                                        <a:ea typeface="微软雅黑" panose="020B0503020204020204" pitchFamily="34" charset="-122"/>
                                      </a:rPr>
                                    </m:ctrlPr>
                                  </m:barPr>
                                  <m:e>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𝑩</m:t>
                                    </m:r>
                                  </m:e>
                                </m:bar>
                              </m:oMath>
                            </m:oMathPara>
                          </a14:m>
                          <a:endParaRPr lang="en-US" altLang="zh-CN" sz="2400" b="1" dirty="0" smtClean="0">
                            <a:latin typeface="微软雅黑" panose="020B0503020204020204" pitchFamily="34" charset="-122"/>
                            <a:ea typeface="微软雅黑" panose="020B0503020204020204" pitchFamily="34" charset="-122"/>
                          </a:endParaRPr>
                        </a:p>
                      </a:txBody>
                      <a:tcPr anchor="ctr"/>
                    </a:tc>
                  </a:tr>
                  <a:tr h="5538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𝟔</m:t>
                                  </m:r>
                                </m:sub>
                              </m:sSub>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Cambria Math"/>
                                </a:rPr>
                                <m:t>⨁</m:t>
                              </m:r>
                              <m:r>
                                <a:rPr lang="en-US" altLang="zh-CN" sz="2400" b="1" i="1" smtClean="0">
                                  <a:latin typeface="Cambria Math"/>
                                  <a:ea typeface="微软雅黑" panose="020B0503020204020204" pitchFamily="34" charset="-122"/>
                                </a:rPr>
                                <m:t>𝑩</m:t>
                              </m:r>
                            </m:oMath>
                          </a14:m>
                          <a:r>
                            <a:rPr lang="en-US" altLang="zh-CN" sz="2400" b="1" dirty="0" smtClean="0">
                              <a:latin typeface="微软雅黑" panose="020B0503020204020204" pitchFamily="34" charset="-122"/>
                              <a:ea typeface="微软雅黑" panose="020B0503020204020204" pitchFamily="34" charset="-122"/>
                            </a:rPr>
                            <a:t>  </a:t>
                          </a:r>
                        </a:p>
                      </a:txBody>
                      <a:tcPr anchor="ctr"/>
                    </a:tc>
                  </a:tr>
                  <a:tr h="5538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400" b="1" i="1" smtClean="0">
                                      <a:latin typeface="Cambria Math"/>
                                      <a:ea typeface="微软雅黑" panose="020B0503020204020204" pitchFamily="34" charset="-122"/>
                                    </a:rPr>
                                  </m:ctrlPr>
                                </m:sSubPr>
                                <m:e>
                                  <m:r>
                                    <a:rPr lang="en-US" altLang="zh-CN" sz="2400" b="1" i="1" smtClean="0">
                                      <a:latin typeface="Cambria Math"/>
                                      <a:ea typeface="微软雅黑" panose="020B0503020204020204" pitchFamily="34" charset="-122"/>
                                    </a:rPr>
                                    <m:t>𝑭</m:t>
                                  </m:r>
                                </m:e>
                                <m:sub>
                                  <m:r>
                                    <a:rPr lang="en-US" altLang="zh-CN" sz="2400" b="1" i="1" smtClean="0">
                                      <a:latin typeface="Cambria Math"/>
                                      <a:ea typeface="微软雅黑" panose="020B0503020204020204" pitchFamily="34" charset="-122"/>
                                    </a:rPr>
                                    <m:t>𝟕</m:t>
                                  </m:r>
                                </m:sub>
                              </m:sSub>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Cambria Math"/>
                                </a:rPr>
                                <m:t>⨀</m:t>
                              </m:r>
                              <m:r>
                                <a:rPr lang="en-US" altLang="zh-CN" sz="2400" b="1" i="1" smtClean="0">
                                  <a:latin typeface="Cambria Math"/>
                                  <a:ea typeface="微软雅黑" panose="020B0503020204020204" pitchFamily="34" charset="-122"/>
                                </a:rPr>
                                <m:t>𝑩</m:t>
                              </m:r>
                            </m:oMath>
                          </a14:m>
                          <a:r>
                            <a:rPr lang="en-US" altLang="zh-CN" sz="2400" b="1" dirty="0" smtClean="0">
                              <a:latin typeface="微软雅黑" panose="020B0503020204020204" pitchFamily="34" charset="-122"/>
                              <a:ea typeface="微软雅黑" panose="020B0503020204020204" pitchFamily="34" charset="-122"/>
                            </a:rPr>
                            <a:t>  </a:t>
                          </a:r>
                        </a:p>
                      </a:txBody>
                      <a:tcPr anchor="ctr"/>
                    </a:tc>
                  </a:tr>
                </a:tbl>
              </a:graphicData>
            </a:graphic>
          </p:graphicFrame>
        </mc:Choice>
        <mc:Fallback xmlns="">
          <p:graphicFrame>
            <p:nvGraphicFramePr>
              <p:cNvPr id="24" name="表格 23"/>
              <p:cNvGraphicFramePr>
                <a:graphicFrameLocks noGrp="1"/>
              </p:cNvGraphicFramePr>
              <p:nvPr>
                <p:extLst>
                  <p:ext uri="{D42A27DB-BD31-4B8C-83A1-F6EECF244321}">
                    <p14:modId xmlns:p14="http://schemas.microsoft.com/office/powerpoint/2010/main" val="99339731"/>
                  </p:ext>
                </p:extLst>
              </p:nvPr>
            </p:nvGraphicFramePr>
            <p:xfrm>
              <a:off x="907775" y="1360923"/>
              <a:ext cx="2186609" cy="4334199"/>
            </p:xfrm>
            <a:graphic>
              <a:graphicData uri="http://schemas.openxmlformats.org/drawingml/2006/table">
                <a:tbl>
                  <a:tblPr firstRow="1" bandRow="1">
                    <a:tableStyleId>{5C22544A-7EE6-4342-B048-85BDC9FD1C3A}</a:tableStyleId>
                  </a:tblPr>
                  <a:tblGrid>
                    <a:gridCol w="2186609"/>
                  </a:tblGrid>
                  <a:tr h="457200">
                    <a:tc>
                      <a:txBody>
                        <a:bodyPr/>
                        <a:lstStyle/>
                        <a:p>
                          <a:pPr algn="ctr"/>
                          <a:r>
                            <a:rPr lang="zh-CN" altLang="en-US" sz="2400" b="1" dirty="0" smtClean="0">
                              <a:latin typeface="微软雅黑" panose="020B0503020204020204" pitchFamily="34" charset="-122"/>
                              <a:ea typeface="微软雅黑" panose="020B0503020204020204" pitchFamily="34" charset="-122"/>
                            </a:rPr>
                            <a:t>函数表达式</a:t>
                          </a:r>
                          <a:endParaRPr lang="zh-CN" altLang="en-US" sz="2400" b="1" dirty="0">
                            <a:latin typeface="微软雅黑" panose="020B0503020204020204" pitchFamily="34" charset="-122"/>
                            <a:ea typeface="微软雅黑" panose="020B0503020204020204" pitchFamily="34" charset="-122"/>
                          </a:endParaRPr>
                        </a:p>
                      </a:txBody>
                      <a:tcPr anchor="ctr"/>
                    </a:tc>
                  </a:tr>
                  <a:tr h="553857">
                    <a:tc>
                      <a:txBody>
                        <a:bodyPr/>
                        <a:lstStyle/>
                        <a:p>
                          <a:endParaRPr lang="zh-CN"/>
                        </a:p>
                      </a:txBody>
                      <a:tcPr anchor="ctr">
                        <a:blipFill rotWithShape="1">
                          <a:blip r:embed="rId4"/>
                          <a:stretch>
                            <a:fillRect l="-279" t="-91209" b="-600000"/>
                          </a:stretch>
                        </a:blipFill>
                      </a:tcPr>
                    </a:tc>
                  </a:tr>
                  <a:tr h="553857">
                    <a:tc>
                      <a:txBody>
                        <a:bodyPr/>
                        <a:lstStyle/>
                        <a:p>
                          <a:endParaRPr lang="zh-CN"/>
                        </a:p>
                      </a:txBody>
                      <a:tcPr anchor="ctr">
                        <a:blipFill rotWithShape="1">
                          <a:blip r:embed="rId4"/>
                          <a:stretch>
                            <a:fillRect l="-279" t="-191209" b="-500000"/>
                          </a:stretch>
                        </a:blipFill>
                      </a:tcPr>
                    </a:tc>
                  </a:tr>
                  <a:tr h="553857">
                    <a:tc>
                      <a:txBody>
                        <a:bodyPr/>
                        <a:lstStyle/>
                        <a:p>
                          <a:endParaRPr lang="zh-CN"/>
                        </a:p>
                      </a:txBody>
                      <a:tcPr anchor="ctr">
                        <a:blipFill rotWithShape="1">
                          <a:blip r:embed="rId4"/>
                          <a:stretch>
                            <a:fillRect l="-279" t="-291209" b="-400000"/>
                          </a:stretch>
                        </a:blipFill>
                      </a:tcPr>
                    </a:tc>
                  </a:tr>
                  <a:tr h="553857">
                    <a:tc>
                      <a:txBody>
                        <a:bodyPr/>
                        <a:lstStyle/>
                        <a:p>
                          <a:endParaRPr lang="zh-CN"/>
                        </a:p>
                      </a:txBody>
                      <a:tcPr anchor="ctr">
                        <a:blipFill rotWithShape="1">
                          <a:blip r:embed="rId4"/>
                          <a:stretch>
                            <a:fillRect l="-279" t="-395556" b="-304444"/>
                          </a:stretch>
                        </a:blipFill>
                      </a:tcPr>
                    </a:tc>
                  </a:tr>
                  <a:tr h="553857">
                    <a:tc>
                      <a:txBody>
                        <a:bodyPr/>
                        <a:lstStyle/>
                        <a:p>
                          <a:endParaRPr lang="zh-CN"/>
                        </a:p>
                      </a:txBody>
                      <a:tcPr anchor="ctr">
                        <a:blipFill rotWithShape="1">
                          <a:blip r:embed="rId4"/>
                          <a:stretch>
                            <a:fillRect l="-279" t="-490110" b="-201099"/>
                          </a:stretch>
                        </a:blipFill>
                      </a:tcPr>
                    </a:tc>
                  </a:tr>
                  <a:tr h="553857">
                    <a:tc>
                      <a:txBody>
                        <a:bodyPr/>
                        <a:lstStyle/>
                        <a:p>
                          <a:endParaRPr lang="zh-CN"/>
                        </a:p>
                      </a:txBody>
                      <a:tcPr anchor="ctr">
                        <a:blipFill rotWithShape="1">
                          <a:blip r:embed="rId4"/>
                          <a:stretch>
                            <a:fillRect l="-279" t="-590110" b="-101099"/>
                          </a:stretch>
                        </a:blipFill>
                      </a:tcPr>
                    </a:tc>
                  </a:tr>
                  <a:tr h="553857">
                    <a:tc>
                      <a:txBody>
                        <a:bodyPr/>
                        <a:lstStyle/>
                        <a:p>
                          <a:endParaRPr lang="zh-CN"/>
                        </a:p>
                      </a:txBody>
                      <a:tcPr anchor="ctr">
                        <a:blipFill rotWithShape="1">
                          <a:blip r:embed="rId4"/>
                          <a:stretch>
                            <a:fillRect l="-279" t="-690110" b="-1099"/>
                          </a:stretch>
                        </a:blipFill>
                      </a:tcPr>
                    </a:tc>
                  </a:tr>
                </a:tbl>
              </a:graphicData>
            </a:graphic>
          </p:graphicFrame>
        </mc:Fallback>
      </mc:AlternateContent>
      <p:sp>
        <p:nvSpPr>
          <p:cNvPr id="25" name="标题 2"/>
          <p:cNvSpPr txBox="1">
            <a:spLocks/>
          </p:cNvSpPr>
          <p:nvPr/>
        </p:nvSpPr>
        <p:spPr>
          <a:xfrm>
            <a:off x="5770601" y="1002411"/>
            <a:ext cx="2846624"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n"/>
            </a:pPr>
            <a:r>
              <a:rPr lang="zh-CN" altLang="en-US" sz="2800" dirty="0" smtClean="0">
                <a:solidFill>
                  <a:srgbClr val="FF0000"/>
                </a:solidFill>
              </a:rPr>
              <a:t>真值表</a:t>
            </a:r>
            <a:endParaRPr lang="zh-CN" altLang="en-US" sz="2800" dirty="0">
              <a:solidFill>
                <a:srgbClr val="FF0000"/>
              </a:solidFill>
            </a:endParaRPr>
          </a:p>
        </p:txBody>
      </p:sp>
    </p:spTree>
    <p:extLst>
      <p:ext uri="{BB962C8B-B14F-4D97-AF65-F5344CB8AC3E}">
        <p14:creationId xmlns:p14="http://schemas.microsoft.com/office/powerpoint/2010/main" val="168083839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35</a:t>
            </a:fld>
            <a:endParaRPr lang="zh-CN" altLang="en-US"/>
          </a:p>
        </p:txBody>
      </p:sp>
      <p:sp>
        <p:nvSpPr>
          <p:cNvPr id="53" name="文本框 52"/>
          <p:cNvSpPr txBox="1"/>
          <p:nvPr/>
        </p:nvSpPr>
        <p:spPr>
          <a:xfrm>
            <a:off x="393249" y="1072773"/>
            <a:ext cx="11567884" cy="1846659"/>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1</a:t>
            </a:r>
            <a:r>
              <a:rPr lang="zh-CN" altLang="en-US" sz="2800" b="1" dirty="0" smtClean="0">
                <a:solidFill>
                  <a:srgbClr val="FF0000"/>
                </a:solidFill>
                <a:latin typeface="微软雅黑" panose="020B0503020204020204" pitchFamily="34" charset="-122"/>
                <a:ea typeface="微软雅黑" panose="020B0503020204020204" pitchFamily="34" charset="-122"/>
              </a:rPr>
              <a:t>）逻辑代数公理</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marL="8001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是常量的与、或、非运算，从逻辑运算的定义和真值表得出；</a:t>
            </a:r>
            <a:endParaRPr lang="en-US" altLang="zh-CN" sz="2400" b="1" dirty="0" smtClean="0">
              <a:latin typeface="微软雅黑" panose="020B0503020204020204" pitchFamily="34" charset="-122"/>
              <a:ea typeface="微软雅黑" panose="020B0503020204020204" pitchFamily="34" charset="-122"/>
            </a:endParaRPr>
          </a:p>
          <a:p>
            <a:pPr marL="800100" lvl="2"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为推导逻辑代数的定律提供了</a:t>
            </a:r>
            <a:r>
              <a:rPr lang="zh-CN" altLang="en-US" sz="2400" b="1" dirty="0" smtClean="0">
                <a:latin typeface="微软雅黑" panose="020B0503020204020204" pitchFamily="34" charset="-122"/>
                <a:ea typeface="微软雅黑" panose="020B0503020204020204" pitchFamily="34" charset="-122"/>
              </a:rPr>
              <a:t>依据。</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逻辑代数的公理和定律</a:t>
            </a:r>
            <a:endParaRPr lang="zh-CN" altLang="en-US" dirty="0">
              <a:effectLst>
                <a:outerShdw blurRad="38100" dist="38100" dir="2700000" algn="tl">
                  <a:srgbClr val="000000">
                    <a:alpha val="43137"/>
                  </a:srgbClr>
                </a:outerShdw>
              </a:effectLst>
            </a:endParaRPr>
          </a:p>
        </p:txBody>
      </p:sp>
      <p:pic>
        <p:nvPicPr>
          <p:cNvPr id="8" name="图片 7"/>
          <p:cNvPicPr>
            <a:picLocks noChangeAspect="1"/>
          </p:cNvPicPr>
          <p:nvPr/>
        </p:nvPicPr>
        <p:blipFill>
          <a:blip r:embed="rId3"/>
          <a:stretch>
            <a:fillRect/>
          </a:stretch>
        </p:blipFill>
        <p:spPr>
          <a:xfrm>
            <a:off x="357187" y="3049679"/>
            <a:ext cx="11477625" cy="2394824"/>
          </a:xfrm>
          <a:prstGeom prst="rect">
            <a:avLst/>
          </a:prstGeom>
          <a:solidFill>
            <a:schemeClr val="tx2">
              <a:lumMod val="20000"/>
              <a:lumOff val="80000"/>
            </a:schemeClr>
          </a:solidFill>
        </p:spPr>
      </p:pic>
    </p:spTree>
    <p:extLst>
      <p:ext uri="{BB962C8B-B14F-4D97-AF65-F5344CB8AC3E}">
        <p14:creationId xmlns:p14="http://schemas.microsoft.com/office/powerpoint/2010/main" val="102210610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36</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逻辑代数的公理和定律</a:t>
            </a:r>
            <a:endParaRPr lang="zh-CN" altLang="en-US" dirty="0">
              <a:effectLst>
                <a:outerShdw blurRad="38100" dist="38100" dir="2700000" algn="tl">
                  <a:srgbClr val="000000">
                    <a:alpha val="43137"/>
                  </a:srgbClr>
                </a:outerShdw>
              </a:effectLst>
            </a:endParaRPr>
          </a:p>
        </p:txBody>
      </p:sp>
      <p:pic>
        <p:nvPicPr>
          <p:cNvPr id="7" name="图片 6"/>
          <p:cNvPicPr>
            <a:picLocks noChangeAspect="1"/>
          </p:cNvPicPr>
          <p:nvPr/>
        </p:nvPicPr>
        <p:blipFill>
          <a:blip r:embed="rId3"/>
          <a:stretch>
            <a:fillRect/>
          </a:stretch>
        </p:blipFill>
        <p:spPr>
          <a:xfrm>
            <a:off x="37148" y="2825566"/>
            <a:ext cx="12126277" cy="4007221"/>
          </a:xfrm>
          <a:prstGeom prst="rect">
            <a:avLst/>
          </a:prstGeom>
          <a:solidFill>
            <a:schemeClr val="tx2">
              <a:lumMod val="20000"/>
              <a:lumOff val="80000"/>
            </a:schemeClr>
          </a:solidFill>
        </p:spPr>
      </p:pic>
      <p:sp>
        <p:nvSpPr>
          <p:cNvPr id="11" name="文本框 52"/>
          <p:cNvSpPr txBox="1"/>
          <p:nvPr/>
        </p:nvSpPr>
        <p:spPr>
          <a:xfrm>
            <a:off x="393249" y="1072773"/>
            <a:ext cx="11567884" cy="1846659"/>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2</a:t>
            </a:r>
            <a:r>
              <a:rPr lang="zh-CN" altLang="en-US" sz="2800" b="1" dirty="0" smtClean="0">
                <a:solidFill>
                  <a:srgbClr val="FF0000"/>
                </a:solidFill>
                <a:latin typeface="微软雅黑" panose="020B0503020204020204" pitchFamily="34" charset="-122"/>
                <a:ea typeface="微软雅黑" panose="020B0503020204020204" pitchFamily="34" charset="-122"/>
              </a:rPr>
              <a:t>）逻辑代数的定律</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marL="8001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依据公理和逻辑运算的定义推导出来；可以通过真值表方法证明；</a:t>
            </a:r>
            <a:endParaRPr lang="en-US" altLang="zh-CN" sz="2400" b="1" dirty="0" smtClean="0">
              <a:latin typeface="微软雅黑" panose="020B0503020204020204" pitchFamily="34" charset="-122"/>
              <a:ea typeface="微软雅黑" panose="020B0503020204020204" pitchFamily="34" charset="-122"/>
            </a:endParaRPr>
          </a:p>
          <a:p>
            <a:pPr marL="8001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为逻辑</a:t>
            </a:r>
            <a:r>
              <a:rPr lang="zh-CN" altLang="en-US" sz="2400" b="1" dirty="0">
                <a:latin typeface="微软雅黑" panose="020B0503020204020204" pitchFamily="34" charset="-122"/>
                <a:ea typeface="微软雅黑" panose="020B0503020204020204" pitchFamily="34" charset="-122"/>
              </a:rPr>
              <a:t>等式</a:t>
            </a:r>
            <a:r>
              <a:rPr lang="zh-CN" altLang="en-US" sz="2400" b="1" dirty="0" smtClean="0">
                <a:latin typeface="微软雅黑" panose="020B0503020204020204" pitchFamily="34" charset="-122"/>
                <a:ea typeface="微软雅黑" panose="020B0503020204020204" pitchFamily="34" charset="-122"/>
              </a:rPr>
              <a:t>的证明、逻辑函数的化简、逻辑表达式的演绎提供</a:t>
            </a:r>
            <a:r>
              <a:rPr lang="zh-CN" altLang="en-US" sz="2400" b="1" dirty="0">
                <a:latin typeface="微软雅黑" panose="020B0503020204020204" pitchFamily="34" charset="-122"/>
                <a:ea typeface="微软雅黑" panose="020B0503020204020204" pitchFamily="34" charset="-122"/>
              </a:rPr>
              <a:t>了</a:t>
            </a:r>
            <a:r>
              <a:rPr lang="zh-CN" altLang="en-US" sz="2400" b="1" dirty="0" smtClean="0">
                <a:latin typeface="微软雅黑" panose="020B0503020204020204" pitchFamily="34" charset="-122"/>
                <a:ea typeface="微软雅黑" panose="020B0503020204020204" pitchFamily="34" charset="-122"/>
              </a:rPr>
              <a:t>依据。</a:t>
            </a:r>
            <a:endParaRPr lang="zh-CN" altLang="en-US" sz="2400" b="1" dirty="0">
              <a:latin typeface="微软雅黑" panose="020B0503020204020204" pitchFamily="34" charset="-122"/>
              <a:ea typeface="微软雅黑" panose="020B0503020204020204" pitchFamily="34" charset="-122"/>
            </a:endParaRPr>
          </a:p>
        </p:txBody>
      </p:sp>
      <p:sp>
        <p:nvSpPr>
          <p:cNvPr id="5" name="矩形 4"/>
          <p:cNvSpPr/>
          <p:nvPr/>
        </p:nvSpPr>
        <p:spPr>
          <a:xfrm>
            <a:off x="7648575" y="5857875"/>
            <a:ext cx="3571875" cy="6000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072166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37</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逻辑代数的公理和定律</a:t>
            </a:r>
            <a:endParaRPr lang="zh-CN" altLang="en-US" dirty="0">
              <a:effectLst>
                <a:outerShdw blurRad="38100" dist="38100" dir="2700000" algn="tl">
                  <a:srgbClr val="000000">
                    <a:alpha val="43137"/>
                  </a:srgbClr>
                </a:outerShdw>
              </a:effectLst>
            </a:endParaRPr>
          </a:p>
        </p:txBody>
      </p:sp>
      <p:pic>
        <p:nvPicPr>
          <p:cNvPr id="5" name="图片 4"/>
          <p:cNvPicPr>
            <a:picLocks noChangeAspect="1"/>
          </p:cNvPicPr>
          <p:nvPr/>
        </p:nvPicPr>
        <p:blipFill rotWithShape="1">
          <a:blip r:embed="rId3"/>
          <a:srcRect b="7577"/>
          <a:stretch/>
        </p:blipFill>
        <p:spPr>
          <a:xfrm>
            <a:off x="1043784" y="1921672"/>
            <a:ext cx="10014741" cy="3936203"/>
          </a:xfrm>
          <a:prstGeom prst="rect">
            <a:avLst/>
          </a:prstGeom>
          <a:solidFill>
            <a:schemeClr val="tx2">
              <a:lumMod val="20000"/>
              <a:lumOff val="80000"/>
            </a:schemeClr>
          </a:solidFill>
        </p:spPr>
      </p:pic>
      <p:sp>
        <p:nvSpPr>
          <p:cNvPr id="12" name="文本框 52"/>
          <p:cNvSpPr txBox="1"/>
          <p:nvPr/>
        </p:nvSpPr>
        <p:spPr>
          <a:xfrm>
            <a:off x="393249" y="1072773"/>
            <a:ext cx="11567884" cy="662554"/>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2</a:t>
            </a:r>
            <a:r>
              <a:rPr lang="zh-CN" altLang="en-US" sz="2800" b="1" dirty="0">
                <a:solidFill>
                  <a:srgbClr val="FF0000"/>
                </a:solidFill>
                <a:latin typeface="微软雅黑" panose="020B0503020204020204" pitchFamily="34" charset="-122"/>
                <a:ea typeface="微软雅黑" panose="020B0503020204020204" pitchFamily="34" charset="-122"/>
              </a:rPr>
              <a:t>）逻辑代数的</a:t>
            </a:r>
            <a:r>
              <a:rPr lang="zh-CN" altLang="en-US" sz="2800" b="1" dirty="0" smtClean="0">
                <a:solidFill>
                  <a:srgbClr val="FF0000"/>
                </a:solidFill>
                <a:latin typeface="微软雅黑" panose="020B0503020204020204" pitchFamily="34" charset="-122"/>
                <a:ea typeface="微软雅黑" panose="020B0503020204020204" pitchFamily="34" charset="-122"/>
              </a:rPr>
              <a:t>定律</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38371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38</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逻辑代数的公理和定律</a:t>
            </a:r>
            <a:endParaRPr lang="zh-CN" altLang="en-US" dirty="0">
              <a:effectLst>
                <a:outerShdw blurRad="38100" dist="38100" dir="2700000" algn="tl">
                  <a:srgbClr val="000000">
                    <a:alpha val="43137"/>
                  </a:srgbClr>
                </a:outerShdw>
              </a:effectLst>
            </a:endParaRPr>
          </a:p>
        </p:txBody>
      </p:sp>
      <p:sp>
        <p:nvSpPr>
          <p:cNvPr id="11" name="文本框 52"/>
          <p:cNvSpPr txBox="1"/>
          <p:nvPr/>
        </p:nvSpPr>
        <p:spPr>
          <a:xfrm>
            <a:off x="393249" y="1072773"/>
            <a:ext cx="11567884" cy="738664"/>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2</a:t>
            </a:r>
            <a:r>
              <a:rPr lang="zh-CN" altLang="en-US" sz="2800" b="1" dirty="0" smtClean="0">
                <a:solidFill>
                  <a:srgbClr val="FF0000"/>
                </a:solidFill>
                <a:latin typeface="微软雅黑" panose="020B0503020204020204" pitchFamily="34" charset="-122"/>
                <a:ea typeface="微软雅黑" panose="020B0503020204020204" pitchFamily="34" charset="-122"/>
              </a:rPr>
              <a:t>）逻辑代数的定律</a:t>
            </a:r>
            <a:endParaRPr lang="en-US" altLang="zh-CN" sz="2800" b="1" dirty="0" smtClean="0">
              <a:solidFill>
                <a:srgbClr val="FF000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827584" y="1647088"/>
            <a:ext cx="4536504" cy="954107"/>
            <a:chOff x="827584" y="1647088"/>
            <a:chExt cx="4536504" cy="954107"/>
          </a:xfrm>
        </p:grpSpPr>
        <p:sp>
          <p:nvSpPr>
            <p:cNvPr id="13" name="矩形 12"/>
            <p:cNvSpPr/>
            <p:nvPr/>
          </p:nvSpPr>
          <p:spPr>
            <a:xfrm>
              <a:off x="2771800" y="1647088"/>
              <a:ext cx="2592288" cy="954107"/>
            </a:xfrm>
            <a:prstGeom prst="rect">
              <a:avLst/>
            </a:prstGeom>
          </p:spPr>
          <p:txBody>
            <a:bodyPr wrap="square">
              <a:spAutoFit/>
            </a:bodyPr>
            <a:lstStyle/>
            <a:p>
              <a:pPr lvl="1">
                <a:buFont typeface="Wingdings" pitchFamily="2" charset="2"/>
                <a:buNone/>
              </a:pPr>
              <a:r>
                <a:rPr lang="en-US" altLang="zh-CN" sz="2800" b="1" dirty="0">
                  <a:latin typeface="Cambria Math" panose="02040503050406030204" pitchFamily="18" charset="0"/>
                  <a:ea typeface="Cambria Math" panose="02040503050406030204" pitchFamily="18" charset="0"/>
                </a:rPr>
                <a:t>A+B = </a:t>
              </a:r>
              <a:r>
                <a:rPr lang="en-US" altLang="zh-CN" sz="2800" b="1" dirty="0" smtClean="0">
                  <a:latin typeface="Cambria Math" panose="02040503050406030204" pitchFamily="18" charset="0"/>
                  <a:ea typeface="Cambria Math" panose="02040503050406030204" pitchFamily="18" charset="0"/>
                </a:rPr>
                <a:t>B+A</a:t>
              </a:r>
            </a:p>
            <a:p>
              <a:pPr lvl="1">
                <a:buFont typeface="Wingdings" pitchFamily="2" charset="2"/>
                <a:buNone/>
              </a:pPr>
              <a:r>
                <a:rPr lang="en-US" altLang="zh-CN" sz="2800" b="1" dirty="0" smtClean="0">
                  <a:latin typeface="Cambria Math" panose="02040503050406030204" pitchFamily="18" charset="0"/>
                  <a:ea typeface="Cambria Math" panose="02040503050406030204" pitchFamily="18" charset="0"/>
                </a:rPr>
                <a:t>A·B </a:t>
              </a:r>
              <a:r>
                <a:rPr lang="en-US" altLang="zh-CN" sz="2800" b="1" dirty="0">
                  <a:latin typeface="Cambria Math" panose="02040503050406030204" pitchFamily="18" charset="0"/>
                  <a:ea typeface="Cambria Math" panose="02040503050406030204" pitchFamily="18" charset="0"/>
                </a:rPr>
                <a:t>= B·A</a:t>
              </a:r>
            </a:p>
          </p:txBody>
        </p:sp>
        <p:sp>
          <p:nvSpPr>
            <p:cNvPr id="14" name="矩形 13"/>
            <p:cNvSpPr/>
            <p:nvPr/>
          </p:nvSpPr>
          <p:spPr>
            <a:xfrm>
              <a:off x="827584" y="1831755"/>
              <a:ext cx="1620957" cy="523220"/>
            </a:xfrm>
            <a:prstGeom prst="rect">
              <a:avLst/>
            </a:prstGeom>
          </p:spPr>
          <p:txBody>
            <a:bodyPr wrap="none">
              <a:spAutoFit/>
            </a:bodyPr>
            <a:lstStyle/>
            <a:p>
              <a:pPr marL="0" lvl="1">
                <a:spcBef>
                  <a:spcPct val="20000"/>
                </a:spcBef>
                <a:buClr>
                  <a:srgbClr val="C481CF"/>
                </a:buClr>
                <a:buSzPct val="55000"/>
              </a:pPr>
              <a:r>
                <a:rPr lang="zh-CN" altLang="en-US" sz="2800" b="1" kern="0" dirty="0" smtClean="0">
                  <a:solidFill>
                    <a:srgbClr val="0000FF"/>
                  </a:solidFill>
                  <a:latin typeface="微软雅黑" panose="020B0503020204020204" pitchFamily="34" charset="-122"/>
                  <a:ea typeface="微软雅黑" panose="020B0503020204020204" pitchFamily="34" charset="-122"/>
                </a:rPr>
                <a:t>①交换律</a:t>
              </a:r>
              <a:endParaRPr lang="en-US" altLang="zh-CN" sz="2800" b="1" kern="0" dirty="0">
                <a:solidFill>
                  <a:srgbClr val="0000FF"/>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841591" y="2546901"/>
            <a:ext cx="5890649" cy="954107"/>
            <a:chOff x="841591" y="2509445"/>
            <a:chExt cx="5890649" cy="954107"/>
          </a:xfrm>
        </p:grpSpPr>
        <p:sp>
          <p:nvSpPr>
            <p:cNvPr id="16" name="矩形 15"/>
            <p:cNvSpPr/>
            <p:nvPr/>
          </p:nvSpPr>
          <p:spPr>
            <a:xfrm>
              <a:off x="2727608" y="2509445"/>
              <a:ext cx="4004632" cy="954107"/>
            </a:xfrm>
            <a:prstGeom prst="rect">
              <a:avLst/>
            </a:prstGeom>
          </p:spPr>
          <p:txBody>
            <a:bodyPr wrap="square">
              <a:spAutoFit/>
            </a:bodyPr>
            <a:lstStyle/>
            <a:p>
              <a:pPr lvl="1">
                <a:buFont typeface="Wingdings" pitchFamily="2" charset="2"/>
                <a:buNone/>
              </a:pPr>
              <a:r>
                <a:rPr lang="en-US" altLang="zh-CN" sz="2800" b="1" dirty="0">
                  <a:latin typeface="Cambria Math" panose="02040503050406030204" pitchFamily="18" charset="0"/>
                  <a:ea typeface="Cambria Math" panose="02040503050406030204" pitchFamily="18" charset="0"/>
                </a:rPr>
                <a:t>(A+B)+C = A+(B+C</a:t>
              </a:r>
              <a:r>
                <a:rPr lang="en-US" altLang="zh-CN" sz="2800" b="1" dirty="0" smtClean="0">
                  <a:latin typeface="Cambria Math" panose="02040503050406030204" pitchFamily="18" charset="0"/>
                  <a:ea typeface="Cambria Math" panose="02040503050406030204" pitchFamily="18" charset="0"/>
                </a:rPr>
                <a:t>)</a:t>
              </a:r>
            </a:p>
            <a:p>
              <a:pPr lvl="1">
                <a:buFont typeface="Wingdings" pitchFamily="2" charset="2"/>
                <a:buNone/>
              </a:pPr>
              <a:r>
                <a:rPr lang="en-US" altLang="zh-CN" sz="2800" b="1" dirty="0" smtClean="0">
                  <a:latin typeface="Cambria Math" panose="02040503050406030204" pitchFamily="18" charset="0"/>
                  <a:ea typeface="Cambria Math" panose="02040503050406030204" pitchFamily="18" charset="0"/>
                </a:rPr>
                <a:t>(</a:t>
              </a:r>
              <a:r>
                <a:rPr lang="en-US" altLang="zh-CN" sz="2800" b="1" dirty="0">
                  <a:latin typeface="Cambria Math" panose="02040503050406030204" pitchFamily="18" charset="0"/>
                  <a:ea typeface="Cambria Math" panose="02040503050406030204" pitchFamily="18" charset="0"/>
                </a:rPr>
                <a:t>A·B)·C </a:t>
              </a:r>
              <a:r>
                <a:rPr lang="en-US" altLang="zh-CN" sz="2800" b="1" dirty="0" smtClean="0">
                  <a:latin typeface="Cambria Math" panose="02040503050406030204" pitchFamily="18" charset="0"/>
                  <a:ea typeface="Cambria Math" panose="02040503050406030204" pitchFamily="18" charset="0"/>
                </a:rPr>
                <a:t>= </a:t>
              </a:r>
              <a:r>
                <a:rPr lang="en-US" altLang="zh-CN" sz="2800" b="1" dirty="0">
                  <a:latin typeface="Cambria Math" panose="02040503050406030204" pitchFamily="18" charset="0"/>
                  <a:ea typeface="Cambria Math" panose="02040503050406030204" pitchFamily="18" charset="0"/>
                </a:rPr>
                <a:t>A·(B·C) </a:t>
              </a:r>
            </a:p>
          </p:txBody>
        </p:sp>
        <p:sp>
          <p:nvSpPr>
            <p:cNvPr id="17" name="矩形 16"/>
            <p:cNvSpPr/>
            <p:nvPr/>
          </p:nvSpPr>
          <p:spPr>
            <a:xfrm>
              <a:off x="841591" y="2694111"/>
              <a:ext cx="1620957" cy="523220"/>
            </a:xfrm>
            <a:prstGeom prst="rect">
              <a:avLst/>
            </a:prstGeom>
          </p:spPr>
          <p:txBody>
            <a:bodyPr wrap="none">
              <a:spAutoFit/>
            </a:bodyPr>
            <a:lstStyle/>
            <a:p>
              <a:pPr marL="0" lvl="1">
                <a:spcBef>
                  <a:spcPct val="20000"/>
                </a:spcBef>
                <a:buClr>
                  <a:srgbClr val="C481CF"/>
                </a:buClr>
                <a:buSzPct val="55000"/>
              </a:pPr>
              <a:r>
                <a:rPr lang="zh-CN" altLang="en-US" sz="2800" b="1" kern="0" dirty="0" smtClean="0">
                  <a:solidFill>
                    <a:srgbClr val="0000FF"/>
                  </a:solidFill>
                  <a:latin typeface="微软雅黑" panose="020B0503020204020204" pitchFamily="34" charset="-122"/>
                  <a:ea typeface="微软雅黑" panose="020B0503020204020204" pitchFamily="34" charset="-122"/>
                </a:rPr>
                <a:t>②结合律</a:t>
              </a:r>
              <a:endParaRPr lang="en-US" altLang="zh-CN" sz="2800" b="1" kern="0" dirty="0">
                <a:solidFill>
                  <a:srgbClr val="0000FF"/>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841591" y="3573016"/>
            <a:ext cx="6178681" cy="954107"/>
            <a:chOff x="841591" y="3571274"/>
            <a:chExt cx="6178681" cy="954107"/>
          </a:xfrm>
        </p:grpSpPr>
        <p:sp>
          <p:nvSpPr>
            <p:cNvPr id="19" name="矩形 18"/>
            <p:cNvSpPr/>
            <p:nvPr/>
          </p:nvSpPr>
          <p:spPr>
            <a:xfrm>
              <a:off x="2664728" y="3571274"/>
              <a:ext cx="4355544" cy="954107"/>
            </a:xfrm>
            <a:prstGeom prst="rect">
              <a:avLst/>
            </a:prstGeom>
          </p:spPr>
          <p:txBody>
            <a:bodyPr wrap="square">
              <a:spAutoFit/>
            </a:bodyPr>
            <a:lstStyle/>
            <a:p>
              <a:pPr lvl="1">
                <a:buFont typeface="Wingdings" pitchFamily="2" charset="2"/>
                <a:buNone/>
              </a:pPr>
              <a:r>
                <a:rPr lang="en-US" altLang="zh-CN" sz="2800" b="1" dirty="0">
                  <a:latin typeface="Cambria Math" panose="02040503050406030204" pitchFamily="18" charset="0"/>
                  <a:ea typeface="Cambria Math" panose="02040503050406030204" pitchFamily="18" charset="0"/>
                </a:rPr>
                <a:t>A·(B+C) = </a:t>
              </a:r>
              <a:r>
                <a:rPr lang="en-US" altLang="zh-CN" sz="2800" b="1" dirty="0" smtClean="0">
                  <a:latin typeface="Cambria Math" panose="02040503050406030204" pitchFamily="18" charset="0"/>
                  <a:ea typeface="Cambria Math" panose="02040503050406030204" pitchFamily="18" charset="0"/>
                </a:rPr>
                <a:t>A·B + A·C  </a:t>
              </a:r>
            </a:p>
            <a:p>
              <a:pPr lvl="1">
                <a:buFont typeface="Wingdings" pitchFamily="2" charset="2"/>
                <a:buNone/>
              </a:pPr>
              <a:r>
                <a:rPr lang="en-US" altLang="zh-CN" sz="2800" b="1" dirty="0" smtClean="0">
                  <a:solidFill>
                    <a:srgbClr val="FF0000"/>
                  </a:solidFill>
                  <a:latin typeface="Cambria Math" panose="02040503050406030204" pitchFamily="18" charset="0"/>
                  <a:ea typeface="Cambria Math" panose="02040503050406030204" pitchFamily="18" charset="0"/>
                </a:rPr>
                <a:t>A+B·C </a:t>
              </a:r>
              <a:r>
                <a:rPr lang="en-US" altLang="zh-CN" sz="2800" b="1" dirty="0">
                  <a:solidFill>
                    <a:srgbClr val="FF0000"/>
                  </a:solidFill>
                  <a:latin typeface="Cambria Math" panose="02040503050406030204" pitchFamily="18" charset="0"/>
                  <a:ea typeface="Cambria Math" panose="02040503050406030204" pitchFamily="18" charset="0"/>
                </a:rPr>
                <a:t>= (A+B)·(A+C)</a:t>
              </a:r>
            </a:p>
          </p:txBody>
        </p:sp>
        <p:sp>
          <p:nvSpPr>
            <p:cNvPr id="20" name="矩形 19"/>
            <p:cNvSpPr/>
            <p:nvPr/>
          </p:nvSpPr>
          <p:spPr>
            <a:xfrm>
              <a:off x="841591" y="3755941"/>
              <a:ext cx="1620957" cy="523220"/>
            </a:xfrm>
            <a:prstGeom prst="rect">
              <a:avLst/>
            </a:prstGeom>
          </p:spPr>
          <p:txBody>
            <a:bodyPr wrap="none">
              <a:spAutoFit/>
            </a:bodyPr>
            <a:lstStyle/>
            <a:p>
              <a:pPr marL="0" lvl="1">
                <a:spcBef>
                  <a:spcPct val="20000"/>
                </a:spcBef>
                <a:buClr>
                  <a:srgbClr val="C481CF"/>
                </a:buClr>
                <a:buSzPct val="55000"/>
              </a:pPr>
              <a:r>
                <a:rPr lang="zh-CN" altLang="en-US" sz="2800" b="1" kern="0" dirty="0" smtClean="0">
                  <a:solidFill>
                    <a:srgbClr val="0000FF"/>
                  </a:solidFill>
                  <a:latin typeface="微软雅黑" panose="020B0503020204020204" pitchFamily="34" charset="-122"/>
                  <a:ea typeface="微软雅黑" panose="020B0503020204020204" pitchFamily="34" charset="-122"/>
                </a:rPr>
                <a:t>③分配律</a:t>
              </a:r>
              <a:endParaRPr lang="en-US" altLang="zh-CN" sz="2800" b="1" kern="0" dirty="0">
                <a:solidFill>
                  <a:srgbClr val="0000FF"/>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827584" y="4581128"/>
            <a:ext cx="6696744" cy="954107"/>
            <a:chOff x="827584" y="4715717"/>
            <a:chExt cx="6696744" cy="954107"/>
          </a:xfrm>
        </p:grpSpPr>
        <p:sp>
          <p:nvSpPr>
            <p:cNvPr id="22" name="矩形 21"/>
            <p:cNvSpPr/>
            <p:nvPr/>
          </p:nvSpPr>
          <p:spPr>
            <a:xfrm>
              <a:off x="2699792" y="4715717"/>
              <a:ext cx="4824536" cy="954107"/>
            </a:xfrm>
            <a:prstGeom prst="rect">
              <a:avLst/>
            </a:prstGeom>
          </p:spPr>
          <p:txBody>
            <a:bodyPr wrap="square">
              <a:spAutoFit/>
            </a:bodyPr>
            <a:lstStyle/>
            <a:p>
              <a:pPr lvl="1">
                <a:buFont typeface="Wingdings" pitchFamily="2" charset="2"/>
                <a:buNone/>
              </a:pPr>
              <a:r>
                <a:rPr lang="en-US" altLang="zh-CN" sz="2800" b="1" dirty="0">
                  <a:latin typeface="Cambria Math" panose="02040503050406030204" pitchFamily="18" charset="0"/>
                  <a:ea typeface="Cambria Math" panose="02040503050406030204" pitchFamily="18" charset="0"/>
                </a:rPr>
                <a:t>A+0 = A		A+1 = </a:t>
              </a:r>
              <a:r>
                <a:rPr lang="en-US" altLang="zh-CN" sz="2800" b="1" dirty="0" smtClean="0">
                  <a:latin typeface="Cambria Math" panose="02040503050406030204" pitchFamily="18" charset="0"/>
                  <a:ea typeface="Cambria Math" panose="02040503050406030204" pitchFamily="18" charset="0"/>
                </a:rPr>
                <a:t>1</a:t>
              </a:r>
              <a:endParaRPr lang="en-US" altLang="zh-CN" sz="2800" b="1" dirty="0">
                <a:latin typeface="Cambria Math" panose="02040503050406030204" pitchFamily="18" charset="0"/>
                <a:ea typeface="Cambria Math" panose="02040503050406030204" pitchFamily="18" charset="0"/>
              </a:endParaRPr>
            </a:p>
            <a:p>
              <a:pPr lvl="1">
                <a:buFont typeface="Wingdings" pitchFamily="2" charset="2"/>
                <a:buNone/>
              </a:pPr>
              <a:r>
                <a:rPr lang="en-US" altLang="zh-CN" sz="2800" b="1" dirty="0" smtClean="0">
                  <a:latin typeface="Cambria Math" panose="02040503050406030204" pitchFamily="18" charset="0"/>
                  <a:ea typeface="Cambria Math" panose="02040503050406030204" pitchFamily="18" charset="0"/>
                </a:rPr>
                <a:t>A·1 </a:t>
              </a:r>
              <a:r>
                <a:rPr lang="en-US" altLang="zh-CN" sz="2800" b="1" dirty="0">
                  <a:latin typeface="Cambria Math" panose="02040503050406030204" pitchFamily="18" charset="0"/>
                  <a:ea typeface="Cambria Math" panose="02040503050406030204" pitchFamily="18" charset="0"/>
                </a:rPr>
                <a:t>= A	</a:t>
              </a:r>
              <a:r>
                <a:rPr lang="en-US" altLang="zh-CN" sz="2800" b="1" dirty="0" smtClean="0">
                  <a:latin typeface="Cambria Math" panose="02040503050406030204" pitchFamily="18" charset="0"/>
                  <a:ea typeface="Cambria Math" panose="02040503050406030204" pitchFamily="18" charset="0"/>
                </a:rPr>
                <a:t>	A·0 </a:t>
              </a:r>
              <a:r>
                <a:rPr lang="en-US" altLang="zh-CN" sz="2800" b="1" dirty="0">
                  <a:latin typeface="Cambria Math" panose="02040503050406030204" pitchFamily="18" charset="0"/>
                  <a:ea typeface="Cambria Math" panose="02040503050406030204" pitchFamily="18" charset="0"/>
                </a:rPr>
                <a:t>= 0</a:t>
              </a:r>
            </a:p>
          </p:txBody>
        </p:sp>
        <p:sp>
          <p:nvSpPr>
            <p:cNvPr id="23" name="矩形 22"/>
            <p:cNvSpPr/>
            <p:nvPr/>
          </p:nvSpPr>
          <p:spPr>
            <a:xfrm>
              <a:off x="827584" y="4804993"/>
              <a:ext cx="1492716" cy="523220"/>
            </a:xfrm>
            <a:prstGeom prst="rect">
              <a:avLst/>
            </a:prstGeom>
          </p:spPr>
          <p:txBody>
            <a:bodyPr wrap="none">
              <a:spAutoFit/>
            </a:bodyPr>
            <a:lstStyle/>
            <a:p>
              <a:pPr marL="0" lvl="1">
                <a:spcBef>
                  <a:spcPct val="20000"/>
                </a:spcBef>
                <a:buClr>
                  <a:srgbClr val="C481CF"/>
                </a:buClr>
                <a:buSzPct val="55000"/>
              </a:pPr>
              <a:r>
                <a:rPr lang="zh-CN" altLang="en-US" sz="2800" b="1" kern="0" dirty="0" smtClean="0">
                  <a:solidFill>
                    <a:srgbClr val="0000FF"/>
                  </a:solidFill>
                  <a:latin typeface="微软雅黑" panose="020B0503020204020204" pitchFamily="34" charset="-122"/>
                  <a:ea typeface="微软雅黑" panose="020B0503020204020204" pitchFamily="34" charset="-122"/>
                </a:rPr>
                <a:t>④</a:t>
              </a:r>
              <a:r>
                <a:rPr lang="en-US" altLang="zh-CN" sz="2800" b="1" kern="0" dirty="0" smtClean="0">
                  <a:solidFill>
                    <a:srgbClr val="0000FF"/>
                  </a:solidFill>
                  <a:latin typeface="微软雅黑" panose="020B0503020204020204" pitchFamily="34" charset="-122"/>
                  <a:ea typeface="微软雅黑" panose="020B0503020204020204" pitchFamily="34" charset="-122"/>
                </a:rPr>
                <a:t>0-1</a:t>
              </a:r>
              <a:r>
                <a:rPr lang="zh-CN" altLang="en-US" sz="2800" b="1" kern="0" dirty="0">
                  <a:solidFill>
                    <a:srgbClr val="0000FF"/>
                  </a:solidFill>
                  <a:latin typeface="微软雅黑" panose="020B0503020204020204" pitchFamily="34" charset="-122"/>
                  <a:ea typeface="微软雅黑" panose="020B0503020204020204" pitchFamily="34" charset="-122"/>
                </a:rPr>
                <a:t>律</a:t>
              </a:r>
              <a:endParaRPr lang="en-US" altLang="zh-CN" sz="2800" b="1" kern="0" dirty="0">
                <a:solidFill>
                  <a:srgbClr val="0000FF"/>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827584" y="5642084"/>
            <a:ext cx="6696744" cy="523220"/>
            <a:chOff x="827584" y="4804993"/>
            <a:chExt cx="6696744" cy="523220"/>
          </a:xfrm>
        </p:grpSpPr>
        <mc:AlternateContent xmlns:mc="http://schemas.openxmlformats.org/markup-compatibility/2006" xmlns:a14="http://schemas.microsoft.com/office/drawing/2010/main">
          <mc:Choice Requires="a14">
            <p:sp>
              <p:nvSpPr>
                <p:cNvPr id="25" name="矩形 24"/>
                <p:cNvSpPr/>
                <p:nvPr/>
              </p:nvSpPr>
              <p:spPr>
                <a:xfrm>
                  <a:off x="2699792" y="4804993"/>
                  <a:ext cx="4824536" cy="523220"/>
                </a:xfrm>
                <a:prstGeom prst="rect">
                  <a:avLst/>
                </a:prstGeom>
              </p:spPr>
              <p:txBody>
                <a:bodyPr wrap="square">
                  <a:spAutoFit/>
                </a:bodyPr>
                <a:lstStyle/>
                <a:p>
                  <a:pPr lvl="1">
                    <a:buFont typeface="Wingdings" pitchFamily="2" charset="2"/>
                    <a:buNone/>
                  </a:pPr>
                  <a14:m>
                    <m:oMathPara xmlns:m="http://schemas.openxmlformats.org/officeDocument/2006/math">
                      <m:oMathParaPr>
                        <m:jc m:val="centerGroup"/>
                      </m:oMathParaPr>
                      <m:oMath xmlns:m="http://schemas.openxmlformats.org/officeDocument/2006/math">
                        <m:r>
                          <a:rPr lang="en-US" altLang="zh-CN" sz="2800" b="1" i="0" smtClean="0">
                            <a:latin typeface="Cambria Math"/>
                          </a:rPr>
                          <m:t>𝐀</m:t>
                        </m:r>
                        <m:r>
                          <a:rPr lang="en-US" altLang="zh-CN" sz="2800" b="1" i="0" smtClean="0">
                            <a:latin typeface="Cambria Math"/>
                          </a:rPr>
                          <m:t>+</m:t>
                        </m:r>
                        <m:acc>
                          <m:accPr>
                            <m:chr m:val="̅"/>
                            <m:ctrlPr>
                              <a:rPr lang="en-US" altLang="zh-CN" sz="2800" b="1" i="1" smtClean="0">
                                <a:latin typeface="Cambria Math"/>
                              </a:rPr>
                            </m:ctrlPr>
                          </m:accPr>
                          <m:e>
                            <m:r>
                              <a:rPr lang="en-US" altLang="zh-CN" sz="2800" b="1" i="0" smtClean="0">
                                <a:latin typeface="Cambria Math"/>
                              </a:rPr>
                              <m:t>𝐀</m:t>
                            </m:r>
                          </m:e>
                        </m:acc>
                        <m:r>
                          <a:rPr lang="en-US" altLang="zh-CN" sz="2800" b="1" i="0" smtClean="0">
                            <a:latin typeface="Cambria Math"/>
                          </a:rPr>
                          <m:t>=</m:t>
                        </m:r>
                        <m:r>
                          <a:rPr lang="en-US" altLang="zh-CN" sz="2800" b="1" i="0" smtClean="0">
                            <a:latin typeface="Cambria Math"/>
                          </a:rPr>
                          <m:t>𝟏</m:t>
                        </m:r>
                        <m:r>
                          <a:rPr lang="en-US" altLang="zh-CN" sz="2800" b="1" i="0" smtClean="0">
                            <a:latin typeface="Cambria Math"/>
                          </a:rPr>
                          <m:t>         </m:t>
                        </m:r>
                        <m:r>
                          <a:rPr lang="en-US" altLang="zh-CN" sz="2800" b="1" i="0" smtClean="0">
                            <a:latin typeface="Cambria Math"/>
                          </a:rPr>
                          <m:t>𝐀</m:t>
                        </m:r>
                        <m:r>
                          <a:rPr lang="en-US" altLang="zh-CN" sz="2800" b="1" i="0" smtClean="0">
                            <a:latin typeface="Cambria Math"/>
                            <a:ea typeface="Cambria Math"/>
                          </a:rPr>
                          <m:t>∙</m:t>
                        </m:r>
                        <m:acc>
                          <m:accPr>
                            <m:chr m:val="̅"/>
                            <m:ctrlPr>
                              <a:rPr lang="en-US" altLang="zh-CN" sz="2800" b="1" i="1" smtClean="0">
                                <a:latin typeface="Cambria Math"/>
                                <a:ea typeface="Cambria Math"/>
                              </a:rPr>
                            </m:ctrlPr>
                          </m:accPr>
                          <m:e>
                            <m:r>
                              <a:rPr lang="en-US" altLang="zh-CN" sz="2800" b="1" i="0" smtClean="0">
                                <a:latin typeface="Cambria Math"/>
                                <a:ea typeface="Cambria Math"/>
                              </a:rPr>
                              <m:t>𝐀</m:t>
                            </m:r>
                          </m:e>
                        </m:acc>
                        <m:r>
                          <a:rPr lang="en-US" altLang="zh-CN" sz="2800" b="1" i="0" smtClean="0">
                            <a:latin typeface="Cambria Math"/>
                          </a:rPr>
                          <m:t>=</m:t>
                        </m:r>
                        <m:r>
                          <a:rPr lang="en-US" altLang="zh-CN" sz="2800" b="1" i="0" smtClean="0">
                            <a:latin typeface="Cambria Math"/>
                          </a:rPr>
                          <m:t>𝟎</m:t>
                        </m:r>
                      </m:oMath>
                    </m:oMathPara>
                  </a14:m>
                  <a:endParaRPr lang="en-US" altLang="zh-CN" sz="2800" b="1" dirty="0">
                    <a:latin typeface="Arial" panose="020B0604020202020204" pitchFamily="34" charset="0"/>
                    <a:cs typeface="Arial" panose="020B0604020202020204" pitchFamily="34"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2699792" y="4804993"/>
                  <a:ext cx="4824536" cy="523220"/>
                </a:xfrm>
                <a:prstGeom prst="rect">
                  <a:avLst/>
                </a:prstGeom>
                <a:blipFill rotWithShape="1">
                  <a:blip r:embed="rId3"/>
                  <a:stretch>
                    <a:fillRect/>
                  </a:stretch>
                </a:blipFill>
              </p:spPr>
              <p:txBody>
                <a:bodyPr/>
                <a:lstStyle/>
                <a:p>
                  <a:r>
                    <a:rPr lang="zh-CN" altLang="en-US">
                      <a:noFill/>
                    </a:rPr>
                    <a:t> </a:t>
                  </a:r>
                </a:p>
              </p:txBody>
            </p:sp>
          </mc:Fallback>
        </mc:AlternateContent>
        <p:sp>
          <p:nvSpPr>
            <p:cNvPr id="26" name="矩形 25"/>
            <p:cNvSpPr/>
            <p:nvPr/>
          </p:nvSpPr>
          <p:spPr>
            <a:xfrm>
              <a:off x="827584" y="4804993"/>
              <a:ext cx="1620957" cy="523220"/>
            </a:xfrm>
            <a:prstGeom prst="rect">
              <a:avLst/>
            </a:prstGeom>
          </p:spPr>
          <p:txBody>
            <a:bodyPr wrap="none">
              <a:spAutoFit/>
            </a:bodyPr>
            <a:lstStyle/>
            <a:p>
              <a:pPr marL="0" lvl="1">
                <a:spcBef>
                  <a:spcPct val="20000"/>
                </a:spcBef>
                <a:buClr>
                  <a:srgbClr val="C481CF"/>
                </a:buClr>
                <a:buSzPct val="55000"/>
              </a:pPr>
              <a:r>
                <a:rPr lang="zh-CN" altLang="en-US" sz="2800" b="1" kern="0" dirty="0" smtClean="0">
                  <a:solidFill>
                    <a:srgbClr val="0000FF"/>
                  </a:solidFill>
                  <a:latin typeface="微软雅黑" panose="020B0503020204020204" pitchFamily="34" charset="-122"/>
                  <a:ea typeface="微软雅黑" panose="020B0503020204020204" pitchFamily="34" charset="-122"/>
                </a:rPr>
                <a:t>⑤互补律</a:t>
              </a:r>
              <a:endParaRPr lang="en-US" altLang="zh-CN" sz="2800" b="1" kern="0" dirty="0">
                <a:solidFill>
                  <a:srgbClr val="0000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2029131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circle(in)">
                                      <p:cBhvr>
                                        <p:cTn id="19" dur="20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39</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逻辑代数的公理和定律</a:t>
            </a:r>
            <a:endParaRPr lang="zh-CN" altLang="en-US" dirty="0">
              <a:effectLst>
                <a:outerShdw blurRad="38100" dist="38100" dir="2700000" algn="tl">
                  <a:srgbClr val="000000">
                    <a:alpha val="43137"/>
                  </a:srgbClr>
                </a:outerShdw>
              </a:effectLst>
            </a:endParaRPr>
          </a:p>
        </p:txBody>
      </p:sp>
      <p:sp>
        <p:nvSpPr>
          <p:cNvPr id="12" name="文本框 52"/>
          <p:cNvSpPr txBox="1"/>
          <p:nvPr/>
        </p:nvSpPr>
        <p:spPr>
          <a:xfrm>
            <a:off x="393249" y="1072773"/>
            <a:ext cx="11567884" cy="662554"/>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2</a:t>
            </a:r>
            <a:r>
              <a:rPr lang="zh-CN" altLang="en-US" sz="2800" b="1" dirty="0">
                <a:solidFill>
                  <a:srgbClr val="FF0000"/>
                </a:solidFill>
                <a:latin typeface="微软雅黑" panose="020B0503020204020204" pitchFamily="34" charset="-122"/>
                <a:ea typeface="微软雅黑" panose="020B0503020204020204" pitchFamily="34" charset="-122"/>
              </a:rPr>
              <a:t>）逻辑代数的定律</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151434" y="1825660"/>
            <a:ext cx="7632848" cy="529315"/>
            <a:chOff x="827584" y="1825660"/>
            <a:chExt cx="7632848" cy="529315"/>
          </a:xfrm>
        </p:grpSpPr>
        <p:sp>
          <p:nvSpPr>
            <p:cNvPr id="13" name="矩形 12"/>
            <p:cNvSpPr/>
            <p:nvPr/>
          </p:nvSpPr>
          <p:spPr>
            <a:xfrm>
              <a:off x="3059832" y="1825660"/>
              <a:ext cx="5400600" cy="523220"/>
            </a:xfrm>
            <a:prstGeom prst="rect">
              <a:avLst/>
            </a:prstGeom>
          </p:spPr>
          <p:txBody>
            <a:bodyPr wrap="square">
              <a:spAutoFit/>
            </a:bodyPr>
            <a:lstStyle/>
            <a:p>
              <a:pPr lvl="1">
                <a:buFont typeface="Wingdings" pitchFamily="2" charset="2"/>
                <a:buNone/>
              </a:pPr>
              <a:r>
                <a:rPr lang="en-US" altLang="zh-CN" sz="2800" b="1" dirty="0" smtClean="0">
                  <a:solidFill>
                    <a:srgbClr val="FF0000"/>
                  </a:solidFill>
                  <a:latin typeface="华文中宋" panose="02010600040101010101" pitchFamily="2" charset="-122"/>
                  <a:ea typeface="华文中宋" panose="02010600040101010101" pitchFamily="2" charset="-122"/>
                </a:rPr>
                <a:t>A+AB </a:t>
              </a:r>
              <a:r>
                <a:rPr lang="en-US" altLang="zh-CN" sz="2800" b="1" dirty="0">
                  <a:solidFill>
                    <a:srgbClr val="FF0000"/>
                  </a:solidFill>
                  <a:latin typeface="华文中宋" panose="02010600040101010101" pitchFamily="2" charset="-122"/>
                  <a:ea typeface="华文中宋" panose="02010600040101010101" pitchFamily="2" charset="-122"/>
                </a:rPr>
                <a:t>= </a:t>
              </a:r>
              <a:r>
                <a:rPr lang="en-US" altLang="zh-CN" sz="2800" b="1" dirty="0" smtClean="0">
                  <a:solidFill>
                    <a:srgbClr val="FF0000"/>
                  </a:solidFill>
                  <a:latin typeface="华文中宋" panose="02010600040101010101" pitchFamily="2" charset="-122"/>
                  <a:ea typeface="华文中宋" panose="02010600040101010101" pitchFamily="2" charset="-122"/>
                </a:rPr>
                <a:t>A	  A·(A+B) </a:t>
              </a:r>
              <a:r>
                <a:rPr lang="en-US" altLang="zh-CN" sz="2800" b="1" dirty="0">
                  <a:solidFill>
                    <a:srgbClr val="FF0000"/>
                  </a:solidFill>
                  <a:latin typeface="华文中宋" panose="02010600040101010101" pitchFamily="2" charset="-122"/>
                  <a:ea typeface="华文中宋" panose="02010600040101010101" pitchFamily="2" charset="-122"/>
                </a:rPr>
                <a:t>= </a:t>
              </a:r>
              <a:r>
                <a:rPr lang="en-US" altLang="zh-CN" sz="2800" b="1" dirty="0" smtClean="0">
                  <a:solidFill>
                    <a:srgbClr val="FF0000"/>
                  </a:solidFill>
                  <a:latin typeface="华文中宋" panose="02010600040101010101" pitchFamily="2" charset="-122"/>
                  <a:ea typeface="华文中宋" panose="02010600040101010101" pitchFamily="2" charset="-122"/>
                </a:rPr>
                <a:t>A</a:t>
              </a:r>
              <a:endParaRPr lang="en-US" altLang="zh-CN" sz="2800" b="1" dirty="0">
                <a:solidFill>
                  <a:srgbClr val="FF0000"/>
                </a:solidFill>
                <a:latin typeface="华文中宋" panose="02010600040101010101" pitchFamily="2" charset="-122"/>
                <a:ea typeface="华文中宋" panose="02010600040101010101" pitchFamily="2" charset="-122"/>
              </a:endParaRPr>
            </a:p>
          </p:txBody>
        </p:sp>
        <p:sp>
          <p:nvSpPr>
            <p:cNvPr id="14" name="矩形 13"/>
            <p:cNvSpPr/>
            <p:nvPr/>
          </p:nvSpPr>
          <p:spPr>
            <a:xfrm>
              <a:off x="827584" y="1831755"/>
              <a:ext cx="1620957" cy="523220"/>
            </a:xfrm>
            <a:prstGeom prst="rect">
              <a:avLst/>
            </a:prstGeom>
          </p:spPr>
          <p:txBody>
            <a:bodyPr wrap="none">
              <a:spAutoFit/>
            </a:bodyPr>
            <a:lstStyle/>
            <a:p>
              <a:pPr marL="0" lvl="1">
                <a:spcBef>
                  <a:spcPct val="20000"/>
                </a:spcBef>
                <a:buClr>
                  <a:srgbClr val="C481CF"/>
                </a:buClr>
                <a:buSzPct val="55000"/>
              </a:pPr>
              <a:r>
                <a:rPr lang="zh-CN" altLang="en-US" sz="2800" b="1" kern="0" dirty="0" smtClean="0">
                  <a:solidFill>
                    <a:srgbClr val="0000FF"/>
                  </a:solidFill>
                  <a:latin typeface="微软雅黑" panose="020B0503020204020204" pitchFamily="34" charset="-122"/>
                  <a:ea typeface="微软雅黑" panose="020B0503020204020204" pitchFamily="34" charset="-122"/>
                </a:rPr>
                <a:t>⑥吸收律</a:t>
              </a:r>
              <a:endParaRPr lang="en-US" altLang="zh-CN" sz="2800" b="1" kern="0" dirty="0">
                <a:solidFill>
                  <a:srgbClr val="0000FF"/>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1165441" y="2546901"/>
            <a:ext cx="5818641" cy="954107"/>
            <a:chOff x="841591" y="2509445"/>
            <a:chExt cx="5818641" cy="954107"/>
          </a:xfrm>
        </p:grpSpPr>
        <mc:AlternateContent xmlns:mc="http://schemas.openxmlformats.org/markup-compatibility/2006" xmlns:a14="http://schemas.microsoft.com/office/drawing/2010/main">
          <mc:Choice Requires="a14">
            <p:sp>
              <p:nvSpPr>
                <p:cNvPr id="16" name="矩形 15"/>
                <p:cNvSpPr/>
                <p:nvPr/>
              </p:nvSpPr>
              <p:spPr>
                <a:xfrm>
                  <a:off x="3015640" y="2509445"/>
                  <a:ext cx="3644592" cy="954107"/>
                </a:xfrm>
                <a:prstGeom prst="rect">
                  <a:avLst/>
                </a:prstGeom>
              </p:spPr>
              <p:txBody>
                <a:bodyPr wrap="square">
                  <a:spAutoFit/>
                </a:bodyPr>
                <a:lstStyle/>
                <a:p>
                  <a:pPr lvl="1">
                    <a:buFont typeface="Wingdings" pitchFamily="2" charset="2"/>
                    <a:buNone/>
                  </a:pPr>
                  <a14:m>
                    <m:oMathPara xmlns:m="http://schemas.openxmlformats.org/officeDocument/2006/math">
                      <m:oMathParaPr>
                        <m:jc m:val="centerGroup"/>
                      </m:oMathParaPr>
                      <m:oMath xmlns:m="http://schemas.openxmlformats.org/officeDocument/2006/math">
                        <m:r>
                          <a:rPr lang="en-US" altLang="zh-CN" sz="2800" b="1" i="0" smtClean="0">
                            <a:solidFill>
                              <a:srgbClr val="FF0000"/>
                            </a:solidFill>
                            <a:latin typeface="Cambria Math"/>
                            <a:ea typeface="Cambria Math" panose="02040503050406030204" pitchFamily="18" charset="0"/>
                          </a:rPr>
                          <m:t>𝐀</m:t>
                        </m:r>
                        <m:r>
                          <a:rPr lang="en-US" altLang="zh-CN" sz="2800" b="1" i="0" smtClean="0">
                            <a:solidFill>
                              <a:srgbClr val="FF0000"/>
                            </a:solidFill>
                            <a:latin typeface="Cambria Math"/>
                            <a:ea typeface="Cambria Math" panose="02040503050406030204" pitchFamily="18" charset="0"/>
                          </a:rPr>
                          <m:t>+</m:t>
                        </m:r>
                        <m:acc>
                          <m:accPr>
                            <m:chr m:val="̅"/>
                            <m:ctrlPr>
                              <a:rPr lang="en-US" altLang="zh-CN" sz="2800" b="1" i="1" smtClean="0">
                                <a:solidFill>
                                  <a:srgbClr val="FF0000"/>
                                </a:solidFill>
                                <a:latin typeface="Cambria Math"/>
                                <a:ea typeface="Cambria Math" panose="02040503050406030204" pitchFamily="18" charset="0"/>
                              </a:rPr>
                            </m:ctrlPr>
                          </m:accPr>
                          <m:e>
                            <m:r>
                              <a:rPr lang="en-US" altLang="zh-CN" sz="2800" b="1" i="0" smtClean="0">
                                <a:solidFill>
                                  <a:srgbClr val="FF0000"/>
                                </a:solidFill>
                                <a:latin typeface="Cambria Math"/>
                                <a:ea typeface="Cambria Math" panose="02040503050406030204" pitchFamily="18" charset="0"/>
                              </a:rPr>
                              <m:t>𝐀</m:t>
                            </m:r>
                          </m:e>
                        </m:acc>
                        <m:r>
                          <a:rPr lang="en-US" altLang="zh-CN" sz="2800" b="1" i="0" smtClean="0">
                            <a:solidFill>
                              <a:srgbClr val="FF0000"/>
                            </a:solidFill>
                            <a:latin typeface="Cambria Math"/>
                            <a:ea typeface="Cambria Math"/>
                          </a:rPr>
                          <m:t>∙</m:t>
                        </m:r>
                        <m:r>
                          <a:rPr lang="en-US" altLang="zh-CN" sz="2800" b="1" i="0" smtClean="0">
                            <a:solidFill>
                              <a:srgbClr val="FF0000"/>
                            </a:solidFill>
                            <a:latin typeface="Cambria Math"/>
                            <a:ea typeface="Cambria Math"/>
                          </a:rPr>
                          <m:t>𝐁</m:t>
                        </m:r>
                        <m:r>
                          <a:rPr lang="en-US" altLang="zh-CN" sz="2800" b="1" i="0" smtClean="0">
                            <a:solidFill>
                              <a:srgbClr val="FF0000"/>
                            </a:solidFill>
                            <a:latin typeface="Cambria Math"/>
                            <a:ea typeface="Cambria Math"/>
                          </a:rPr>
                          <m:t>=</m:t>
                        </m:r>
                        <m:r>
                          <a:rPr lang="en-US" altLang="zh-CN" sz="2800" b="1" i="0" smtClean="0">
                            <a:solidFill>
                              <a:srgbClr val="FF0000"/>
                            </a:solidFill>
                            <a:latin typeface="Cambria Math"/>
                            <a:ea typeface="Cambria Math"/>
                          </a:rPr>
                          <m:t>𝐀</m:t>
                        </m:r>
                        <m:r>
                          <a:rPr lang="en-US" altLang="zh-CN" sz="2800" b="1" i="0" smtClean="0">
                            <a:solidFill>
                              <a:srgbClr val="FF0000"/>
                            </a:solidFill>
                            <a:latin typeface="Cambria Math"/>
                            <a:ea typeface="Cambria Math"/>
                          </a:rPr>
                          <m:t>+</m:t>
                        </m:r>
                        <m:r>
                          <a:rPr lang="en-US" altLang="zh-CN" sz="2800" b="1" i="1" smtClean="0">
                            <a:solidFill>
                              <a:srgbClr val="FF0000"/>
                            </a:solidFill>
                            <a:latin typeface="Cambria Math"/>
                            <a:ea typeface="Cambria Math"/>
                          </a:rPr>
                          <m:t>𝑩</m:t>
                        </m:r>
                      </m:oMath>
                    </m:oMathPara>
                  </a14:m>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lvl="1">
                    <a:buFont typeface="Wingdings" pitchFamily="2" charset="2"/>
                    <a:buNone/>
                  </a:pPr>
                  <a14:m>
                    <m:oMathPara xmlns:m="http://schemas.openxmlformats.org/officeDocument/2006/math">
                      <m:oMathParaPr>
                        <m:jc m:val="centerGroup"/>
                      </m:oMathParaPr>
                      <m:oMath xmlns:m="http://schemas.openxmlformats.org/officeDocument/2006/math">
                        <m:r>
                          <a:rPr lang="en-US" altLang="zh-CN" sz="2800" b="1" i="0" smtClean="0">
                            <a:solidFill>
                              <a:srgbClr val="FF0000"/>
                            </a:solidFill>
                            <a:latin typeface="Cambria Math"/>
                            <a:ea typeface="Cambria Math" panose="02040503050406030204" pitchFamily="18" charset="0"/>
                          </a:rPr>
                          <m:t>𝐀</m:t>
                        </m:r>
                        <m:r>
                          <a:rPr lang="en-US" altLang="zh-CN" sz="2800" b="1" i="0" smtClean="0">
                            <a:solidFill>
                              <a:srgbClr val="FF0000"/>
                            </a:solidFill>
                            <a:latin typeface="Cambria Math"/>
                            <a:ea typeface="Cambria Math"/>
                          </a:rPr>
                          <m:t>∙</m:t>
                        </m:r>
                        <m:d>
                          <m:dPr>
                            <m:ctrlPr>
                              <a:rPr lang="en-US" altLang="zh-CN" sz="2800" b="1" i="1" smtClean="0">
                                <a:solidFill>
                                  <a:srgbClr val="FF0000"/>
                                </a:solidFill>
                                <a:latin typeface="Cambria Math"/>
                                <a:ea typeface="Cambria Math"/>
                              </a:rPr>
                            </m:ctrlPr>
                          </m:dPr>
                          <m:e>
                            <m:acc>
                              <m:accPr>
                                <m:chr m:val="̅"/>
                                <m:ctrlPr>
                                  <a:rPr lang="en-US" altLang="zh-CN" sz="2800" b="1" i="1" smtClean="0">
                                    <a:solidFill>
                                      <a:srgbClr val="FF0000"/>
                                    </a:solidFill>
                                    <a:latin typeface="Cambria Math"/>
                                    <a:ea typeface="Cambria Math"/>
                                  </a:rPr>
                                </m:ctrlPr>
                              </m:accPr>
                              <m:e>
                                <m:r>
                                  <a:rPr lang="en-US" altLang="zh-CN" sz="2800" b="1" i="0" smtClean="0">
                                    <a:solidFill>
                                      <a:srgbClr val="FF0000"/>
                                    </a:solidFill>
                                    <a:latin typeface="Cambria Math"/>
                                    <a:ea typeface="Cambria Math"/>
                                  </a:rPr>
                                  <m:t>𝐀</m:t>
                                </m:r>
                              </m:e>
                            </m:acc>
                            <m:r>
                              <a:rPr lang="en-US" altLang="zh-CN" sz="2800" b="1" i="0" smtClean="0">
                                <a:solidFill>
                                  <a:srgbClr val="FF0000"/>
                                </a:solidFill>
                                <a:latin typeface="Cambria Math"/>
                                <a:ea typeface="Cambria Math" panose="02040503050406030204" pitchFamily="18" charset="0"/>
                              </a:rPr>
                              <m:t>+</m:t>
                            </m:r>
                            <m:r>
                              <a:rPr lang="en-US" altLang="zh-CN" sz="2800" b="1" i="0" smtClean="0">
                                <a:solidFill>
                                  <a:srgbClr val="FF0000"/>
                                </a:solidFill>
                                <a:latin typeface="Cambria Math"/>
                                <a:ea typeface="Cambria Math" panose="02040503050406030204" pitchFamily="18" charset="0"/>
                              </a:rPr>
                              <m:t>𝐁</m:t>
                            </m:r>
                          </m:e>
                        </m:d>
                        <m:r>
                          <a:rPr lang="en-US" altLang="zh-CN" sz="2800" b="1" i="0" smtClean="0">
                            <a:solidFill>
                              <a:srgbClr val="FF0000"/>
                            </a:solidFill>
                            <a:latin typeface="Cambria Math"/>
                            <a:ea typeface="Cambria Math" panose="02040503050406030204" pitchFamily="18" charset="0"/>
                          </a:rPr>
                          <m:t>=</m:t>
                        </m:r>
                        <m:r>
                          <a:rPr lang="en-US" altLang="zh-CN" sz="2800" b="1" i="0" smtClean="0">
                            <a:solidFill>
                              <a:srgbClr val="FF0000"/>
                            </a:solidFill>
                            <a:latin typeface="Cambria Math"/>
                            <a:ea typeface="Cambria Math" panose="02040503050406030204" pitchFamily="18" charset="0"/>
                          </a:rPr>
                          <m:t>𝐀</m:t>
                        </m:r>
                        <m:r>
                          <a:rPr lang="en-US" altLang="zh-CN" sz="2800" b="1" i="0" smtClean="0">
                            <a:solidFill>
                              <a:srgbClr val="FF0000"/>
                            </a:solidFill>
                            <a:latin typeface="Cambria Math"/>
                            <a:ea typeface="Cambria Math"/>
                          </a:rPr>
                          <m:t>∙</m:t>
                        </m:r>
                        <m:r>
                          <a:rPr lang="en-US" altLang="zh-CN" sz="2800" b="1" i="0" smtClean="0">
                            <a:solidFill>
                              <a:srgbClr val="FF0000"/>
                            </a:solidFill>
                            <a:latin typeface="Cambria Math"/>
                            <a:ea typeface="Cambria Math"/>
                          </a:rPr>
                          <m:t>𝐁</m:t>
                        </m:r>
                      </m:oMath>
                    </m:oMathPara>
                  </a14:m>
                  <a:endParaRPr lang="en-US" altLang="zh-CN" sz="28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3015640" y="2509445"/>
                  <a:ext cx="3644592" cy="954107"/>
                </a:xfrm>
                <a:prstGeom prst="rect">
                  <a:avLst/>
                </a:prstGeom>
                <a:blipFill rotWithShape="1">
                  <a:blip r:embed="rId3"/>
                  <a:stretch>
                    <a:fillRect/>
                  </a:stretch>
                </a:blipFill>
              </p:spPr>
              <p:txBody>
                <a:bodyPr/>
                <a:lstStyle/>
                <a:p>
                  <a:r>
                    <a:rPr lang="zh-CN" altLang="en-US">
                      <a:noFill/>
                    </a:rPr>
                    <a:t> </a:t>
                  </a:r>
                </a:p>
              </p:txBody>
            </p:sp>
          </mc:Fallback>
        </mc:AlternateContent>
        <p:sp>
          <p:nvSpPr>
            <p:cNvPr id="17" name="矩形 16"/>
            <p:cNvSpPr/>
            <p:nvPr/>
          </p:nvSpPr>
          <p:spPr>
            <a:xfrm>
              <a:off x="841591" y="2694111"/>
              <a:ext cx="1980029" cy="523220"/>
            </a:xfrm>
            <a:prstGeom prst="rect">
              <a:avLst/>
            </a:prstGeom>
          </p:spPr>
          <p:txBody>
            <a:bodyPr wrap="none">
              <a:spAutoFit/>
            </a:bodyPr>
            <a:lstStyle/>
            <a:p>
              <a:pPr marL="0" lvl="1">
                <a:spcBef>
                  <a:spcPct val="20000"/>
                </a:spcBef>
                <a:buClr>
                  <a:srgbClr val="C481CF"/>
                </a:buClr>
                <a:buSzPct val="55000"/>
              </a:pPr>
              <a:r>
                <a:rPr lang="zh-CN" altLang="en-US" sz="2800" b="1" kern="0" dirty="0" smtClean="0">
                  <a:solidFill>
                    <a:srgbClr val="0000FF"/>
                  </a:solidFill>
                  <a:latin typeface="微软雅黑" panose="020B0503020204020204" pitchFamily="34" charset="-122"/>
                  <a:ea typeface="微软雅黑" panose="020B0503020204020204" pitchFamily="34" charset="-122"/>
                </a:rPr>
                <a:t>⑦补吸收律</a:t>
              </a:r>
              <a:endParaRPr lang="en-US" altLang="zh-CN" sz="2800" b="1" kern="0" dirty="0">
                <a:solidFill>
                  <a:srgbClr val="0000FF"/>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1165441" y="3757683"/>
            <a:ext cx="7330809" cy="554577"/>
            <a:chOff x="841591" y="3755941"/>
            <a:chExt cx="7330809" cy="554577"/>
          </a:xfrm>
        </p:grpSpPr>
        <p:sp>
          <p:nvSpPr>
            <p:cNvPr id="19" name="矩形 18"/>
            <p:cNvSpPr/>
            <p:nvPr/>
          </p:nvSpPr>
          <p:spPr>
            <a:xfrm>
              <a:off x="2952760" y="3787298"/>
              <a:ext cx="5219640" cy="523220"/>
            </a:xfrm>
            <a:prstGeom prst="rect">
              <a:avLst/>
            </a:prstGeom>
          </p:spPr>
          <p:txBody>
            <a:bodyPr wrap="square">
              <a:spAutoFit/>
            </a:bodyPr>
            <a:lstStyle/>
            <a:p>
              <a:pPr lvl="1">
                <a:buFont typeface="Wingdings" pitchFamily="2" charset="2"/>
                <a:buNone/>
              </a:pPr>
              <a:r>
                <a:rPr lang="en-US" altLang="zh-CN" sz="2800" b="1" dirty="0" smtClean="0">
                  <a:latin typeface="华文中宋" panose="02010600040101010101" pitchFamily="2" charset="-122"/>
                  <a:ea typeface="华文中宋" panose="02010600040101010101" pitchFamily="2" charset="-122"/>
                </a:rPr>
                <a:t>A·A </a:t>
              </a:r>
              <a:r>
                <a:rPr lang="en-US" altLang="zh-CN" sz="2800" b="1" dirty="0">
                  <a:latin typeface="华文中宋" panose="02010600040101010101" pitchFamily="2" charset="-122"/>
                  <a:ea typeface="华文中宋" panose="02010600040101010101" pitchFamily="2" charset="-122"/>
                </a:rPr>
                <a:t>= </a:t>
              </a:r>
              <a:r>
                <a:rPr lang="en-US" altLang="zh-CN" sz="2800" b="1" dirty="0" smtClean="0">
                  <a:latin typeface="华文中宋" panose="02010600040101010101" pitchFamily="2" charset="-122"/>
                  <a:ea typeface="华文中宋" panose="02010600040101010101" pitchFamily="2" charset="-122"/>
                </a:rPr>
                <a:t>A           A+A=A</a:t>
              </a:r>
              <a:endParaRPr lang="en-US" altLang="zh-CN" sz="2800" b="1" dirty="0">
                <a:solidFill>
                  <a:srgbClr val="FF0000"/>
                </a:solidFill>
                <a:latin typeface="华文中宋" panose="02010600040101010101" pitchFamily="2" charset="-122"/>
                <a:ea typeface="华文中宋" panose="02010600040101010101" pitchFamily="2" charset="-122"/>
              </a:endParaRPr>
            </a:p>
          </p:txBody>
        </p:sp>
        <p:sp>
          <p:nvSpPr>
            <p:cNvPr id="20" name="矩形 19"/>
            <p:cNvSpPr/>
            <p:nvPr/>
          </p:nvSpPr>
          <p:spPr>
            <a:xfrm>
              <a:off x="841591" y="3755941"/>
              <a:ext cx="1620957" cy="523220"/>
            </a:xfrm>
            <a:prstGeom prst="rect">
              <a:avLst/>
            </a:prstGeom>
          </p:spPr>
          <p:txBody>
            <a:bodyPr wrap="none">
              <a:spAutoFit/>
            </a:bodyPr>
            <a:lstStyle/>
            <a:p>
              <a:pPr marL="0" lvl="1">
                <a:spcBef>
                  <a:spcPct val="20000"/>
                </a:spcBef>
                <a:buClr>
                  <a:srgbClr val="C481CF"/>
                </a:buClr>
                <a:buSzPct val="55000"/>
              </a:pPr>
              <a:r>
                <a:rPr lang="zh-CN" altLang="en-US" sz="2800" b="1" kern="0" dirty="0" smtClean="0">
                  <a:solidFill>
                    <a:srgbClr val="0000FF"/>
                  </a:solidFill>
                  <a:latin typeface="微软雅黑" panose="020B0503020204020204" pitchFamily="34" charset="-122"/>
                  <a:ea typeface="微软雅黑" panose="020B0503020204020204" pitchFamily="34" charset="-122"/>
                </a:rPr>
                <a:t>⑧重叠律</a:t>
              </a:r>
              <a:endParaRPr lang="en-US" altLang="zh-CN" sz="2800" b="1" kern="0" dirty="0">
                <a:solidFill>
                  <a:srgbClr val="0000FF"/>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151434" y="4581128"/>
            <a:ext cx="4601666" cy="612496"/>
            <a:chOff x="827584" y="4715717"/>
            <a:chExt cx="4010352" cy="612496"/>
          </a:xfrm>
        </p:grpSpPr>
        <mc:AlternateContent xmlns:mc="http://schemas.openxmlformats.org/markup-compatibility/2006" xmlns:a14="http://schemas.microsoft.com/office/drawing/2010/main">
          <mc:Choice Requires="a14">
            <p:sp>
              <p:nvSpPr>
                <p:cNvPr id="22" name="矩形 21"/>
                <p:cNvSpPr/>
                <p:nvPr/>
              </p:nvSpPr>
              <p:spPr>
                <a:xfrm>
                  <a:off x="2699792" y="4715717"/>
                  <a:ext cx="2138144" cy="560474"/>
                </a:xfrm>
                <a:prstGeom prst="rect">
                  <a:avLst/>
                </a:prstGeom>
              </p:spPr>
              <p:txBody>
                <a:bodyPr wrap="square">
                  <a:spAutoFit/>
                </a:bodyPr>
                <a:lstStyle/>
                <a:p>
                  <a:pPr lvl="1">
                    <a:buFont typeface="Wingdings" pitchFamily="2" charset="2"/>
                    <a:buNone/>
                  </a:pPr>
                  <a14:m>
                    <m:oMathPara xmlns:m="http://schemas.openxmlformats.org/officeDocument/2006/math">
                      <m:oMathParaPr>
                        <m:jc m:val="centerGroup"/>
                      </m:oMathParaPr>
                      <m:oMath xmlns:m="http://schemas.openxmlformats.org/officeDocument/2006/math">
                        <m:acc>
                          <m:accPr>
                            <m:chr m:val="̿"/>
                            <m:ctrlPr>
                              <a:rPr lang="en-US" altLang="zh-CN" sz="2800" b="1" i="1" smtClean="0">
                                <a:latin typeface="Cambria Math"/>
                                <a:ea typeface="Cambria Math" panose="02040503050406030204" pitchFamily="18" charset="0"/>
                              </a:rPr>
                            </m:ctrlPr>
                          </m:accPr>
                          <m:e>
                            <m:r>
                              <a:rPr lang="en-US" altLang="zh-CN" sz="2800" b="1" i="0" smtClean="0">
                                <a:latin typeface="Cambria Math"/>
                                <a:ea typeface="Cambria Math" panose="02040503050406030204" pitchFamily="18" charset="0"/>
                              </a:rPr>
                              <m:t>𝐀</m:t>
                            </m:r>
                          </m:e>
                        </m:acc>
                        <m:r>
                          <a:rPr lang="en-US" altLang="zh-CN" sz="2800" b="1" i="0" smtClean="0">
                            <a:latin typeface="Cambria Math"/>
                            <a:ea typeface="Cambria Math" panose="02040503050406030204" pitchFamily="18" charset="0"/>
                          </a:rPr>
                          <m:t>=</m:t>
                        </m:r>
                        <m:r>
                          <a:rPr lang="en-US" altLang="zh-CN" sz="2800" b="1" i="0" smtClean="0">
                            <a:latin typeface="Cambria Math"/>
                            <a:ea typeface="Cambria Math" panose="02040503050406030204" pitchFamily="18" charset="0"/>
                          </a:rPr>
                          <m:t>𝐀</m:t>
                        </m:r>
                      </m:oMath>
                    </m:oMathPara>
                  </a14:m>
                  <a:endParaRPr lang="en-US" altLang="zh-CN" sz="2800" b="1" dirty="0">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699792" y="4715717"/>
                  <a:ext cx="2138144" cy="560474"/>
                </a:xfrm>
                <a:prstGeom prst="rect">
                  <a:avLst/>
                </a:prstGeom>
                <a:blipFill rotWithShape="1">
                  <a:blip r:embed="rId4"/>
                  <a:stretch>
                    <a:fillRect/>
                  </a:stretch>
                </a:blipFill>
              </p:spPr>
              <p:txBody>
                <a:bodyPr/>
                <a:lstStyle/>
                <a:p>
                  <a:r>
                    <a:rPr lang="zh-CN" altLang="en-US">
                      <a:noFill/>
                    </a:rPr>
                    <a:t> </a:t>
                  </a:r>
                </a:p>
              </p:txBody>
            </p:sp>
          </mc:Fallback>
        </mc:AlternateContent>
        <p:sp>
          <p:nvSpPr>
            <p:cNvPr id="23" name="矩形 22"/>
            <p:cNvSpPr/>
            <p:nvPr/>
          </p:nvSpPr>
          <p:spPr>
            <a:xfrm>
              <a:off x="827584" y="4804993"/>
              <a:ext cx="1412664" cy="523220"/>
            </a:xfrm>
            <a:prstGeom prst="rect">
              <a:avLst/>
            </a:prstGeom>
          </p:spPr>
          <p:txBody>
            <a:bodyPr wrap="none">
              <a:spAutoFit/>
            </a:bodyPr>
            <a:lstStyle/>
            <a:p>
              <a:pPr marL="0" lvl="1">
                <a:spcBef>
                  <a:spcPct val="20000"/>
                </a:spcBef>
                <a:buClr>
                  <a:srgbClr val="C481CF"/>
                </a:buClr>
                <a:buSzPct val="55000"/>
              </a:pPr>
              <a:r>
                <a:rPr lang="zh-CN" altLang="en-US" sz="2800" b="1" kern="0" dirty="0" smtClean="0">
                  <a:solidFill>
                    <a:srgbClr val="0000FF"/>
                  </a:solidFill>
                  <a:latin typeface="微软雅黑" panose="020B0503020204020204" pitchFamily="34" charset="-122"/>
                  <a:ea typeface="微软雅黑" panose="020B0503020204020204" pitchFamily="34" charset="-122"/>
                </a:rPr>
                <a:t>⑨非非律</a:t>
              </a:r>
              <a:endParaRPr lang="en-US" altLang="zh-CN" sz="2800" b="1" kern="0" dirty="0">
                <a:solidFill>
                  <a:srgbClr val="0000FF"/>
                </a:solidFill>
                <a:latin typeface="微软雅黑" panose="020B0503020204020204" pitchFamily="34" charset="-122"/>
                <a:ea typeface="微软雅黑" panose="020B0503020204020204" pitchFamily="34" charset="-122"/>
              </a:endParaRPr>
            </a:p>
          </p:txBody>
        </p:sp>
      </p:grpSp>
      <p:sp>
        <p:nvSpPr>
          <p:cNvPr id="24" name="TextBox 23"/>
          <p:cNvSpPr txBox="1"/>
          <p:nvPr/>
        </p:nvSpPr>
        <p:spPr>
          <a:xfrm>
            <a:off x="7289739" y="2719934"/>
            <a:ext cx="1224136" cy="461665"/>
          </a:xfrm>
          <a:prstGeom prst="rect">
            <a:avLst/>
          </a:prstGeom>
          <a:solidFill>
            <a:srgbClr val="66FF33"/>
          </a:solidFill>
        </p:spPr>
        <p:txBody>
          <a:bodyPr wrap="square" rtlCol="0">
            <a:spAutoFit/>
          </a:bodyPr>
          <a:lstStyle/>
          <a:p>
            <a:r>
              <a:rPr lang="zh-CN" altLang="en-US" sz="2400" b="1" dirty="0" smtClean="0">
                <a:solidFill>
                  <a:srgbClr val="FF0000"/>
                </a:solidFill>
              </a:rPr>
              <a:t>消去律</a:t>
            </a:r>
            <a:endParaRPr lang="zh-CN" altLang="en-US" sz="2400" b="1" dirty="0">
              <a:solidFill>
                <a:srgbClr val="FF0000"/>
              </a:solidFill>
            </a:endParaRPr>
          </a:p>
        </p:txBody>
      </p:sp>
      <p:sp>
        <p:nvSpPr>
          <p:cNvPr id="25" name="TextBox 24"/>
          <p:cNvSpPr txBox="1"/>
          <p:nvPr/>
        </p:nvSpPr>
        <p:spPr>
          <a:xfrm>
            <a:off x="6984082" y="4630532"/>
            <a:ext cx="1224136" cy="461665"/>
          </a:xfrm>
          <a:prstGeom prst="rect">
            <a:avLst/>
          </a:prstGeom>
          <a:solidFill>
            <a:srgbClr val="66FF33"/>
          </a:solidFill>
        </p:spPr>
        <p:txBody>
          <a:bodyPr wrap="square" rtlCol="0">
            <a:spAutoFit/>
          </a:bodyPr>
          <a:lstStyle/>
          <a:p>
            <a:r>
              <a:rPr lang="zh-CN" altLang="en-US" sz="2400" b="1" dirty="0" smtClean="0">
                <a:solidFill>
                  <a:srgbClr val="FF0000"/>
                </a:solidFill>
              </a:rPr>
              <a:t>复原律</a:t>
            </a:r>
            <a:endParaRPr lang="zh-CN" altLang="en-US" sz="2400" b="1" dirty="0">
              <a:solidFill>
                <a:srgbClr val="FF0000"/>
              </a:solidFill>
            </a:endParaRPr>
          </a:p>
        </p:txBody>
      </p:sp>
      <p:grpSp>
        <p:nvGrpSpPr>
          <p:cNvPr id="26" name="组合 25"/>
          <p:cNvGrpSpPr/>
          <p:nvPr/>
        </p:nvGrpSpPr>
        <p:grpSpPr>
          <a:xfrm>
            <a:off x="1165439" y="5480029"/>
            <a:ext cx="6638410" cy="954107"/>
            <a:chOff x="827584" y="4804993"/>
            <a:chExt cx="3135217" cy="954107"/>
          </a:xfrm>
        </p:grpSpPr>
        <mc:AlternateContent xmlns:mc="http://schemas.openxmlformats.org/markup-compatibility/2006" xmlns:a14="http://schemas.microsoft.com/office/drawing/2010/main">
          <mc:Choice Requires="a14">
            <p:sp>
              <p:nvSpPr>
                <p:cNvPr id="27" name="矩形 26"/>
                <p:cNvSpPr/>
                <p:nvPr/>
              </p:nvSpPr>
              <p:spPr>
                <a:xfrm>
                  <a:off x="1824657" y="4804993"/>
                  <a:ext cx="2138144" cy="954107"/>
                </a:xfrm>
                <a:prstGeom prst="rect">
                  <a:avLst/>
                </a:prstGeom>
              </p:spPr>
              <p:txBody>
                <a:bodyPr wrap="square">
                  <a:spAutoFit/>
                </a:bodyPr>
                <a:lstStyle/>
                <a:p>
                  <a:pPr lvl="1">
                    <a:buFont typeface="Wingdings" pitchFamily="2" charset="2"/>
                    <a:buNone/>
                  </a:pPr>
                  <a14:m>
                    <m:oMathPara xmlns:m="http://schemas.openxmlformats.org/officeDocument/2006/math">
                      <m:oMathParaPr>
                        <m:jc m:val="left"/>
                      </m:oMathParaPr>
                      <m:oMath xmlns:m="http://schemas.openxmlformats.org/officeDocument/2006/math">
                        <m:r>
                          <a:rPr lang="en-US" altLang="zh-CN" sz="2800" b="1" i="1" smtClean="0">
                            <a:latin typeface="Cambria Math"/>
                            <a:ea typeface="Cambria Math" panose="02040503050406030204" pitchFamily="18" charset="0"/>
                          </a:rPr>
                          <m:t>𝑨𝑩</m:t>
                        </m:r>
                        <m:r>
                          <a:rPr lang="en-US" altLang="zh-CN" sz="2800" b="1" i="1" smtClean="0">
                            <a:latin typeface="Cambria Math"/>
                            <a:ea typeface="Cambria Math" panose="02040503050406030204" pitchFamily="18" charset="0"/>
                          </a:rPr>
                          <m:t>+</m:t>
                        </m:r>
                        <m:r>
                          <a:rPr lang="en-US" altLang="zh-CN" sz="2800" b="1" i="1" smtClean="0">
                            <a:latin typeface="Cambria Math"/>
                            <a:ea typeface="Cambria Math" panose="02040503050406030204" pitchFamily="18" charset="0"/>
                          </a:rPr>
                          <m:t>𝑨</m:t>
                        </m:r>
                        <m:acc>
                          <m:accPr>
                            <m:chr m:val="̅"/>
                            <m:ctrlPr>
                              <a:rPr lang="en-US" altLang="zh-CN" sz="2800" b="1" i="1" smtClean="0">
                                <a:latin typeface="Cambria Math"/>
                                <a:ea typeface="Cambria Math" panose="02040503050406030204" pitchFamily="18" charset="0"/>
                              </a:rPr>
                            </m:ctrlPr>
                          </m:accPr>
                          <m:e>
                            <m:r>
                              <a:rPr lang="en-US" altLang="zh-CN" sz="2800" b="1" i="1" smtClean="0">
                                <a:latin typeface="Cambria Math"/>
                                <a:ea typeface="Cambria Math" panose="02040503050406030204" pitchFamily="18" charset="0"/>
                              </a:rPr>
                              <m:t>𝑩</m:t>
                            </m:r>
                          </m:e>
                        </m:acc>
                        <m:r>
                          <a:rPr lang="en-US" altLang="zh-CN" sz="2800" b="1" i="1" smtClean="0">
                            <a:latin typeface="Cambria Math"/>
                            <a:ea typeface="Cambria Math" panose="02040503050406030204" pitchFamily="18" charset="0"/>
                          </a:rPr>
                          <m:t>=</m:t>
                        </m:r>
                        <m:r>
                          <a:rPr lang="en-US" altLang="zh-CN" sz="2800" b="1" i="1" smtClean="0">
                            <a:latin typeface="Cambria Math"/>
                            <a:ea typeface="Cambria Math" panose="02040503050406030204" pitchFamily="18" charset="0"/>
                          </a:rPr>
                          <m:t>𝑨</m:t>
                        </m:r>
                      </m:oMath>
                    </m:oMathPara>
                  </a14:m>
                  <a:endParaRPr lang="en-US" altLang="zh-CN" sz="2800" b="1" i="1" dirty="0" smtClean="0">
                    <a:latin typeface="Cambria Math"/>
                    <a:ea typeface="Cambria Math" panose="02040503050406030204" pitchFamily="18" charset="0"/>
                  </a:endParaRPr>
                </a:p>
                <a:p>
                  <a:pPr lvl="1">
                    <a:buFont typeface="Wingdings" pitchFamily="2" charset="2"/>
                    <a:buNone/>
                  </a:pPr>
                  <a14:m>
                    <m:oMathPara xmlns:m="http://schemas.openxmlformats.org/officeDocument/2006/math">
                      <m:oMathParaPr>
                        <m:jc m:val="centerGroup"/>
                      </m:oMathParaPr>
                      <m:oMath xmlns:m="http://schemas.openxmlformats.org/officeDocument/2006/math">
                        <m:d>
                          <m:dPr>
                            <m:ctrlPr>
                              <a:rPr lang="en-US" altLang="zh-CN" sz="2800" b="1" i="1" smtClean="0">
                                <a:latin typeface="Cambria Math"/>
                                <a:ea typeface="微软雅黑" panose="020B0503020204020204" pitchFamily="34" charset="-122"/>
                              </a:rPr>
                            </m:ctrlPr>
                          </m:dPr>
                          <m:e>
                            <m:r>
                              <a:rPr lang="en-US" altLang="zh-CN" sz="2800" b="1" i="1" smtClean="0">
                                <a:latin typeface="Cambria Math"/>
                                <a:ea typeface="微软雅黑" panose="020B0503020204020204" pitchFamily="34" charset="-122"/>
                              </a:rPr>
                              <m:t>𝑨</m:t>
                            </m:r>
                            <m:r>
                              <a:rPr lang="en-US" altLang="zh-CN" sz="2800" b="1" i="1" smtClean="0">
                                <a:latin typeface="Cambria Math"/>
                                <a:ea typeface="微软雅黑" panose="020B0503020204020204" pitchFamily="34" charset="-122"/>
                              </a:rPr>
                              <m:t>+</m:t>
                            </m:r>
                            <m:r>
                              <a:rPr lang="en-US" altLang="zh-CN" sz="2800" b="1" i="1" smtClean="0">
                                <a:latin typeface="Cambria Math"/>
                                <a:ea typeface="微软雅黑" panose="020B0503020204020204" pitchFamily="34" charset="-122"/>
                              </a:rPr>
                              <m:t>𝑩</m:t>
                            </m:r>
                          </m:e>
                        </m:d>
                        <m:d>
                          <m:dPr>
                            <m:ctrlPr>
                              <a:rPr lang="en-US" altLang="zh-CN" sz="2800" b="1" i="1" smtClean="0">
                                <a:latin typeface="Cambria Math"/>
                                <a:ea typeface="微软雅黑" panose="020B0503020204020204" pitchFamily="34" charset="-122"/>
                              </a:rPr>
                            </m:ctrlPr>
                          </m:dPr>
                          <m:e>
                            <m:r>
                              <a:rPr lang="en-US" altLang="zh-CN" sz="2800" b="1" i="1" smtClean="0">
                                <a:latin typeface="Cambria Math"/>
                                <a:ea typeface="微软雅黑" panose="020B0503020204020204" pitchFamily="34" charset="-122"/>
                              </a:rPr>
                              <m:t>𝑨</m:t>
                            </m:r>
                            <m:r>
                              <a:rPr lang="en-US" altLang="zh-CN" sz="2800" b="1" i="1" smtClean="0">
                                <a:latin typeface="Cambria Math"/>
                                <a:ea typeface="微软雅黑" panose="020B0503020204020204" pitchFamily="34" charset="-122"/>
                              </a:rPr>
                              <m:t>+</m:t>
                            </m:r>
                            <m:acc>
                              <m:accPr>
                                <m:chr m:val="̅"/>
                                <m:ctrlPr>
                                  <a:rPr lang="en-US" altLang="zh-CN" sz="2800" b="1" i="1">
                                    <a:latin typeface="Cambria Math"/>
                                    <a:ea typeface="Cambria Math" panose="02040503050406030204" pitchFamily="18" charset="0"/>
                                  </a:rPr>
                                </m:ctrlPr>
                              </m:accPr>
                              <m:e>
                                <m:r>
                                  <a:rPr lang="en-US" altLang="zh-CN" sz="2800" b="1" i="1">
                                    <a:latin typeface="Cambria Math"/>
                                    <a:ea typeface="Cambria Math" panose="02040503050406030204" pitchFamily="18" charset="0"/>
                                  </a:rPr>
                                  <m:t>𝑩</m:t>
                                </m:r>
                              </m:e>
                            </m:acc>
                          </m:e>
                        </m:d>
                        <m:r>
                          <a:rPr lang="en-US" altLang="zh-CN" sz="2800" b="1" i="1" smtClean="0">
                            <a:latin typeface="Cambria Math"/>
                            <a:ea typeface="Cambria Math" panose="02040503050406030204" pitchFamily="18" charset="0"/>
                          </a:rPr>
                          <m:t>=</m:t>
                        </m:r>
                        <m:r>
                          <a:rPr lang="en-US" altLang="zh-CN" sz="2800" b="1" i="1" smtClean="0">
                            <a:latin typeface="Cambria Math"/>
                            <a:ea typeface="Cambria Math" panose="02040503050406030204" pitchFamily="18" charset="0"/>
                          </a:rPr>
                          <m:t>𝑨</m:t>
                        </m:r>
                      </m:oMath>
                    </m:oMathPara>
                  </a14:m>
                  <a:endParaRPr lang="en-US" altLang="zh-CN" sz="2800" b="1" dirty="0">
                    <a:latin typeface="微软雅黑" panose="020B0503020204020204" pitchFamily="34" charset="-122"/>
                    <a:ea typeface="微软雅黑" panose="020B0503020204020204" pitchFamily="34" charset="-122"/>
                  </a:endParaRPr>
                </a:p>
              </p:txBody>
            </p:sp>
          </mc:Choice>
          <mc:Fallback xmlns="">
            <p:sp>
              <p:nvSpPr>
                <p:cNvPr id="27" name="矩形 26"/>
                <p:cNvSpPr>
                  <a:spLocks noRot="1" noChangeAspect="1" noMove="1" noResize="1" noEditPoints="1" noAdjustHandles="1" noChangeArrowheads="1" noChangeShapeType="1" noTextEdit="1"/>
                </p:cNvSpPr>
                <p:nvPr/>
              </p:nvSpPr>
              <p:spPr>
                <a:xfrm>
                  <a:off x="1824657" y="4804993"/>
                  <a:ext cx="2138144" cy="954107"/>
                </a:xfrm>
                <a:prstGeom prst="rect">
                  <a:avLst/>
                </a:prstGeom>
                <a:blipFill rotWithShape="1">
                  <a:blip r:embed="rId5"/>
                  <a:stretch>
                    <a:fillRect/>
                  </a:stretch>
                </a:blipFill>
              </p:spPr>
              <p:txBody>
                <a:bodyPr/>
                <a:lstStyle/>
                <a:p>
                  <a:r>
                    <a:rPr lang="zh-CN" altLang="en-US">
                      <a:noFill/>
                    </a:rPr>
                    <a:t> </a:t>
                  </a:r>
                </a:p>
              </p:txBody>
            </p:sp>
          </mc:Fallback>
        </mc:AlternateContent>
        <p:sp>
          <p:nvSpPr>
            <p:cNvPr id="28" name="矩形 27"/>
            <p:cNvSpPr/>
            <p:nvPr/>
          </p:nvSpPr>
          <p:spPr>
            <a:xfrm>
              <a:off x="827584" y="4804993"/>
              <a:ext cx="1412664" cy="523220"/>
            </a:xfrm>
            <a:prstGeom prst="rect">
              <a:avLst/>
            </a:prstGeom>
          </p:spPr>
          <p:txBody>
            <a:bodyPr wrap="none">
              <a:spAutoFit/>
            </a:bodyPr>
            <a:lstStyle/>
            <a:p>
              <a:pPr marL="0" lvl="1">
                <a:spcBef>
                  <a:spcPct val="20000"/>
                </a:spcBef>
                <a:buClr>
                  <a:srgbClr val="C481CF"/>
                </a:buClr>
                <a:buSzPct val="55000"/>
              </a:pPr>
              <a:r>
                <a:rPr lang="zh-CN" altLang="en-US" sz="2800" b="1" kern="0" dirty="0" smtClean="0">
                  <a:solidFill>
                    <a:srgbClr val="0000FF"/>
                  </a:solidFill>
                  <a:latin typeface="微软雅黑" panose="020B0503020204020204" pitchFamily="34" charset="-122"/>
                  <a:ea typeface="微软雅黑" panose="020B0503020204020204" pitchFamily="34" charset="-122"/>
                </a:rPr>
                <a:t>⑩并项律</a:t>
              </a:r>
              <a:endParaRPr lang="en-US" altLang="zh-CN" sz="2800" b="1" kern="0" dirty="0">
                <a:solidFill>
                  <a:srgbClr val="0000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5237572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ppt_x"/>
                                          </p:val>
                                        </p:tav>
                                        <p:tav tm="100000">
                                          <p:val>
                                            <p:strVal val="#ppt_x"/>
                                          </p:val>
                                        </p:tav>
                                      </p:tavLst>
                                    </p:anim>
                                    <p:anim calcmode="lin" valueType="num">
                                      <p:cBhvr additive="base">
                                        <p:cTn id="3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D9C768-8413-45FA-BDC7-53DA68035736}" type="slidenum">
              <a:rPr lang="zh-CN" altLang="en-US" smtClean="0"/>
              <a:pPr/>
              <a:t>4</a:t>
            </a:fld>
            <a:endParaRPr lang="zh-CN" altLang="en-US" dirty="0"/>
          </a:p>
        </p:txBody>
      </p:sp>
      <p:sp>
        <p:nvSpPr>
          <p:cNvPr id="3" name="标题 2"/>
          <p:cNvSpPr>
            <a:spLocks noGrp="1"/>
          </p:cNvSpPr>
          <p:nvPr>
            <p:ph type="title"/>
          </p:nvPr>
        </p:nvSpPr>
        <p:spPr>
          <a:xfrm>
            <a:off x="2268367" y="97943"/>
            <a:ext cx="5120575" cy="732155"/>
          </a:xfrm>
        </p:spPr>
        <p:txBody>
          <a:bodyPr>
            <a:normAutofit fontScale="90000"/>
          </a:bodyPr>
          <a:lstStyle/>
          <a:p>
            <a:r>
              <a:rPr lang="zh-CN" altLang="en-US" dirty="0" smtClean="0">
                <a:effectLst>
                  <a:outerShdw blurRad="38100" dist="38100" dir="2700000" algn="tl">
                    <a:srgbClr val="000000">
                      <a:alpha val="43137"/>
                    </a:srgbClr>
                  </a:outerShdw>
                </a:effectLst>
              </a:rPr>
              <a:t>逻辑变量、常量与逻辑函数</a:t>
            </a:r>
            <a:endParaRPr lang="zh-CN" altLang="en-US" dirty="0">
              <a:effectLst>
                <a:outerShdw blurRad="38100" dist="38100" dir="2700000" algn="tl">
                  <a:srgbClr val="000000">
                    <a:alpha val="43137"/>
                  </a:srgbClr>
                </a:outerShdw>
              </a:effectLst>
            </a:endParaRPr>
          </a:p>
        </p:txBody>
      </p:sp>
      <p:sp>
        <p:nvSpPr>
          <p:cNvPr id="4" name="内容占位符 3"/>
          <p:cNvSpPr>
            <a:spLocks noGrp="1"/>
          </p:cNvSpPr>
          <p:nvPr>
            <p:ph sz="quarter" idx="13"/>
          </p:nvPr>
        </p:nvSpPr>
        <p:spPr>
          <a:xfrm>
            <a:off x="782320" y="1039150"/>
            <a:ext cx="10657840" cy="3775445"/>
          </a:xfrm>
          <a:effectLst>
            <a:glow rad="63500">
              <a:schemeClr val="accent1">
                <a:satMod val="175000"/>
                <a:alpha val="40000"/>
              </a:schemeClr>
            </a:glow>
          </a:effectLst>
        </p:spPr>
        <p:txBody>
          <a:bodyPr>
            <a:normAutofit/>
          </a:bodyPr>
          <a:lstStyle/>
          <a:p>
            <a:pPr defTabSz="540000">
              <a:buSzPct val="85000"/>
            </a:pPr>
            <a:r>
              <a:rPr lang="zh-CN" altLang="en-US" dirty="0" smtClean="0">
                <a:solidFill>
                  <a:schemeClr val="bg2">
                    <a:lumMod val="10000"/>
                  </a:schemeClr>
                </a:solidFill>
              </a:rPr>
              <a:t>逻辑代数与开关代数：</a:t>
            </a:r>
            <a:endParaRPr lang="en-US" altLang="zh-CN" dirty="0" smtClean="0">
              <a:solidFill>
                <a:schemeClr val="bg2">
                  <a:lumMod val="10000"/>
                </a:schemeClr>
              </a:solidFill>
            </a:endParaRPr>
          </a:p>
          <a:p>
            <a:pPr lvl="1" defTabSz="540000">
              <a:buSzPct val="85000"/>
            </a:pPr>
            <a:r>
              <a:rPr lang="zh-CN" altLang="en-US" dirty="0" smtClean="0">
                <a:solidFill>
                  <a:srgbClr val="3859CD"/>
                </a:solidFill>
              </a:rPr>
              <a:t>开关电路：</a:t>
            </a:r>
            <a:r>
              <a:rPr lang="zh-CN" altLang="en-US" dirty="0">
                <a:solidFill>
                  <a:schemeClr val="bg2">
                    <a:lumMod val="10000"/>
                  </a:schemeClr>
                </a:solidFill>
              </a:rPr>
              <a:t>所有开关元件都使用二值</a:t>
            </a:r>
            <a:r>
              <a:rPr lang="zh-CN" altLang="en-US" dirty="0" smtClean="0">
                <a:solidFill>
                  <a:schemeClr val="bg2">
                    <a:lumMod val="10000"/>
                  </a:schemeClr>
                </a:solidFill>
              </a:rPr>
              <a:t>器件，电路处于“开”或者“关”</a:t>
            </a:r>
            <a:r>
              <a:rPr lang="zh-CN" altLang="en-US" dirty="0">
                <a:solidFill>
                  <a:schemeClr val="bg2">
                    <a:lumMod val="10000"/>
                  </a:schemeClr>
                </a:solidFill>
              </a:rPr>
              <a:t>两种</a:t>
            </a:r>
            <a:r>
              <a:rPr lang="zh-CN" altLang="en-US" dirty="0" smtClean="0">
                <a:solidFill>
                  <a:schemeClr val="bg2">
                    <a:lumMod val="10000"/>
                  </a:schemeClr>
                </a:solidFill>
              </a:rPr>
              <a:t>状态；</a:t>
            </a:r>
            <a:r>
              <a:rPr lang="zh-CN" altLang="en-US" dirty="0">
                <a:solidFill>
                  <a:schemeClr val="bg2">
                    <a:lumMod val="10000"/>
                  </a:schemeClr>
                </a:solidFill>
              </a:rPr>
              <a:t>只需要两个值“</a:t>
            </a:r>
            <a:r>
              <a:rPr lang="en-US" altLang="zh-CN" dirty="0">
                <a:solidFill>
                  <a:schemeClr val="bg2">
                    <a:lumMod val="10000"/>
                  </a:schemeClr>
                </a:solidFill>
              </a:rPr>
              <a:t>0”</a:t>
            </a:r>
            <a:r>
              <a:rPr lang="zh-CN" altLang="en-US" dirty="0">
                <a:solidFill>
                  <a:schemeClr val="bg2">
                    <a:lumMod val="10000"/>
                  </a:schemeClr>
                </a:solidFill>
              </a:rPr>
              <a:t>和“</a:t>
            </a:r>
            <a:r>
              <a:rPr lang="en-US" altLang="zh-CN" dirty="0">
                <a:solidFill>
                  <a:schemeClr val="bg2">
                    <a:lumMod val="10000"/>
                  </a:schemeClr>
                </a:solidFill>
              </a:rPr>
              <a:t>1</a:t>
            </a:r>
            <a:r>
              <a:rPr lang="en-US" altLang="zh-CN" dirty="0" smtClean="0">
                <a:solidFill>
                  <a:schemeClr val="bg2">
                    <a:lumMod val="10000"/>
                  </a:schemeClr>
                </a:solidFill>
              </a:rPr>
              <a:t>”</a:t>
            </a:r>
            <a:r>
              <a:rPr lang="zh-CN" altLang="en-US" dirty="0" smtClean="0">
                <a:solidFill>
                  <a:schemeClr val="bg2">
                    <a:lumMod val="10000"/>
                  </a:schemeClr>
                </a:solidFill>
              </a:rPr>
              <a:t>来表达电路状态与晶体管的输出状态。</a:t>
            </a:r>
            <a:endParaRPr lang="en-US" altLang="zh-CN" dirty="0" smtClean="0">
              <a:solidFill>
                <a:schemeClr val="bg2">
                  <a:lumMod val="10000"/>
                </a:schemeClr>
              </a:solidFill>
            </a:endParaRPr>
          </a:p>
          <a:p>
            <a:pPr lvl="1" defTabSz="540000">
              <a:buSzPct val="85000"/>
            </a:pPr>
            <a:r>
              <a:rPr lang="zh-CN" altLang="en-US" dirty="0" smtClean="0">
                <a:solidFill>
                  <a:srgbClr val="3859CD"/>
                </a:solidFill>
              </a:rPr>
              <a:t>开关代数：</a:t>
            </a:r>
            <a:r>
              <a:rPr lang="zh-CN" altLang="en-US" dirty="0" smtClean="0">
                <a:solidFill>
                  <a:schemeClr val="bg2">
                    <a:lumMod val="10000"/>
                  </a:schemeClr>
                </a:solidFill>
              </a:rPr>
              <a:t>将逻辑代数应用于开关电路；即：以</a:t>
            </a:r>
            <a:r>
              <a:rPr lang="zh-CN" altLang="en-US" dirty="0">
                <a:solidFill>
                  <a:schemeClr val="bg2">
                    <a:lumMod val="10000"/>
                  </a:schemeClr>
                </a:solidFill>
              </a:rPr>
              <a:t>二进制为基础，以开关电路为讨论对象的特殊</a:t>
            </a:r>
            <a:r>
              <a:rPr lang="zh-CN" altLang="en-US" dirty="0" smtClean="0">
                <a:solidFill>
                  <a:schemeClr val="bg2">
                    <a:lumMod val="10000"/>
                  </a:schemeClr>
                </a:solidFill>
              </a:rPr>
              <a:t>的逻辑代数</a:t>
            </a:r>
            <a:r>
              <a:rPr lang="zh-CN" altLang="en-US" dirty="0">
                <a:solidFill>
                  <a:schemeClr val="bg2">
                    <a:lumMod val="10000"/>
                  </a:schemeClr>
                </a:solidFill>
              </a:rPr>
              <a:t>，由</a:t>
            </a:r>
            <a:r>
              <a:rPr lang="zh-CN" altLang="en-US" dirty="0">
                <a:solidFill>
                  <a:srgbClr val="FF0000"/>
                </a:solidFill>
              </a:rPr>
              <a:t>逻辑变量集</a:t>
            </a:r>
            <a:r>
              <a:rPr lang="en-US" altLang="zh-CN" dirty="0">
                <a:solidFill>
                  <a:srgbClr val="FF0000"/>
                </a:solidFill>
              </a:rPr>
              <a:t>K</a:t>
            </a:r>
            <a:r>
              <a:rPr lang="zh-CN" altLang="en-US" dirty="0">
                <a:solidFill>
                  <a:srgbClr val="FF0000"/>
                </a:solidFill>
              </a:rPr>
              <a:t>、逻辑常量，</a:t>
            </a:r>
            <a:r>
              <a:rPr lang="zh-CN" altLang="en-US" dirty="0"/>
              <a:t>以及“与”、“或”、“非”</a:t>
            </a:r>
            <a:r>
              <a:rPr lang="en-US" altLang="zh-CN" dirty="0">
                <a:solidFill>
                  <a:srgbClr val="FF0000"/>
                </a:solidFill>
              </a:rPr>
              <a:t>3</a:t>
            </a:r>
            <a:r>
              <a:rPr lang="zh-CN" altLang="en-US" dirty="0">
                <a:solidFill>
                  <a:srgbClr val="FF0000"/>
                </a:solidFill>
              </a:rPr>
              <a:t>种基本逻辑运算</a:t>
            </a:r>
            <a:r>
              <a:rPr lang="zh-CN" altLang="en-US" dirty="0">
                <a:solidFill>
                  <a:schemeClr val="bg2">
                    <a:lumMod val="10000"/>
                  </a:schemeClr>
                </a:solidFill>
              </a:rPr>
              <a:t>所构成的代数系统，记</a:t>
            </a:r>
            <a:r>
              <a:rPr lang="zh-CN" altLang="en-US" dirty="0" smtClean="0">
                <a:solidFill>
                  <a:schemeClr val="bg2">
                    <a:lumMod val="10000"/>
                  </a:schemeClr>
                </a:solidFill>
              </a:rPr>
              <a:t>为</a:t>
            </a:r>
            <a:endParaRPr lang="en-US" altLang="zh-CN" dirty="0">
              <a:solidFill>
                <a:schemeClr val="bg2">
                  <a:lumMod val="10000"/>
                </a:schemeClr>
              </a:solidFill>
            </a:endParaRPr>
          </a:p>
        </p:txBody>
      </p:sp>
      <p:sp>
        <p:nvSpPr>
          <p:cNvPr id="5" name="平行四边形 4"/>
          <p:cNvSpPr/>
          <p:nvPr/>
        </p:nvSpPr>
        <p:spPr>
          <a:xfrm>
            <a:off x="304512" y="129448"/>
            <a:ext cx="1752888"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页脚占位符 5"/>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8" name="对象 7"/>
          <p:cNvGraphicFramePr>
            <a:graphicFrameLocks/>
          </p:cNvGraphicFramePr>
          <p:nvPr>
            <p:extLst>
              <p:ext uri="{D42A27DB-BD31-4B8C-83A1-F6EECF244321}">
                <p14:modId xmlns:p14="http://schemas.microsoft.com/office/powerpoint/2010/main" val="1435522727"/>
              </p:ext>
            </p:extLst>
          </p:nvPr>
        </p:nvGraphicFramePr>
        <p:xfrm>
          <a:off x="4091495" y="4584169"/>
          <a:ext cx="4009010" cy="762271"/>
        </p:xfrm>
        <a:graphic>
          <a:graphicData uri="http://schemas.openxmlformats.org/presentationml/2006/ole">
            <mc:AlternateContent xmlns:mc="http://schemas.openxmlformats.org/markup-compatibility/2006">
              <mc:Choice xmlns:v="urn:schemas-microsoft-com:vml" Requires="v">
                <p:oleObj spid="_x0000_s20729" name="Equation" r:id="rId4" imgW="1041120" imgH="241200" progId="Equation.DSMT4">
                  <p:embed/>
                </p:oleObj>
              </mc:Choice>
              <mc:Fallback>
                <p:oleObj name="Equation" r:id="rId4" imgW="1041120" imgH="241200" progId="Equation.DSMT4">
                  <p:embed/>
                  <p:pic>
                    <p:nvPicPr>
                      <p:cNvPr id="0" name="Object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1495" y="4584169"/>
                        <a:ext cx="4009010" cy="762271"/>
                      </a:xfrm>
                      <a:prstGeom prst="rect">
                        <a:avLst/>
                      </a:prstGeom>
                      <a:noFill/>
                    </p:spPr>
                  </p:pic>
                </p:oleObj>
              </mc:Fallback>
            </mc:AlternateContent>
          </a:graphicData>
        </a:graphic>
      </p:graphicFrame>
      <p:sp>
        <p:nvSpPr>
          <p:cNvPr id="11" name="圆角矩形标注 10"/>
          <p:cNvSpPr/>
          <p:nvPr/>
        </p:nvSpPr>
        <p:spPr>
          <a:xfrm>
            <a:off x="2397967" y="5467739"/>
            <a:ext cx="1604866" cy="513183"/>
          </a:xfrm>
          <a:prstGeom prst="wedgeRoundRectCallout">
            <a:avLst>
              <a:gd name="adj1" fmla="val 146497"/>
              <a:gd name="adj2" fmla="val -1260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逻辑变量集</a:t>
            </a:r>
            <a:endParaRPr lang="zh-CN" altLang="en-US" sz="2000" b="1" dirty="0">
              <a:latin typeface="微软雅黑" panose="020B0503020204020204" pitchFamily="34" charset="-122"/>
              <a:ea typeface="微软雅黑" panose="020B0503020204020204" pitchFamily="34" charset="-122"/>
            </a:endParaRPr>
          </a:p>
        </p:txBody>
      </p:sp>
      <p:cxnSp>
        <p:nvCxnSpPr>
          <p:cNvPr id="16" name="直接连接符 15"/>
          <p:cNvCxnSpPr/>
          <p:nvPr/>
        </p:nvCxnSpPr>
        <p:spPr>
          <a:xfrm flipV="1">
            <a:off x="5952928" y="5243804"/>
            <a:ext cx="634483" cy="93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圆角矩形标注 17"/>
          <p:cNvSpPr/>
          <p:nvPr/>
        </p:nvSpPr>
        <p:spPr>
          <a:xfrm>
            <a:off x="4991877" y="5724330"/>
            <a:ext cx="1343606" cy="513183"/>
          </a:xfrm>
          <a:prstGeom prst="wedgeRoundRectCallout">
            <a:avLst>
              <a:gd name="adj1" fmla="val 44753"/>
              <a:gd name="adj2" fmla="val -144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逻辑常量</a:t>
            </a:r>
            <a:endParaRPr lang="zh-CN" altLang="en-US" sz="2000" b="1" dirty="0">
              <a:latin typeface="微软雅黑" panose="020B0503020204020204" pitchFamily="34" charset="-122"/>
              <a:ea typeface="微软雅黑" panose="020B0503020204020204" pitchFamily="34" charset="-122"/>
            </a:endParaRPr>
          </a:p>
        </p:txBody>
      </p:sp>
      <p:cxnSp>
        <p:nvCxnSpPr>
          <p:cNvPr id="19" name="直接连接符 18"/>
          <p:cNvCxnSpPr/>
          <p:nvPr/>
        </p:nvCxnSpPr>
        <p:spPr>
          <a:xfrm flipV="1">
            <a:off x="6764691" y="5243804"/>
            <a:ext cx="970387" cy="186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圆角矩形标注 19"/>
          <p:cNvSpPr/>
          <p:nvPr/>
        </p:nvSpPr>
        <p:spPr>
          <a:xfrm>
            <a:off x="6690048" y="5733662"/>
            <a:ext cx="1343606" cy="513183"/>
          </a:xfrm>
          <a:prstGeom prst="wedgeRoundRectCallout">
            <a:avLst>
              <a:gd name="adj1" fmla="val -10803"/>
              <a:gd name="adj2" fmla="val -1405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逻辑运算</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721853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40</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逻辑代数的公理和定律</a:t>
            </a:r>
            <a:endParaRPr lang="zh-CN" altLang="en-US" dirty="0">
              <a:effectLst>
                <a:outerShdw blurRad="38100" dist="38100" dir="2700000" algn="tl">
                  <a:srgbClr val="000000">
                    <a:alpha val="43137"/>
                  </a:srgbClr>
                </a:outerShdw>
              </a:effectLst>
            </a:endParaRPr>
          </a:p>
        </p:txBody>
      </p:sp>
      <p:sp>
        <p:nvSpPr>
          <p:cNvPr id="12" name="文本框 52"/>
          <p:cNvSpPr txBox="1"/>
          <p:nvPr/>
        </p:nvSpPr>
        <p:spPr>
          <a:xfrm>
            <a:off x="393249" y="1072773"/>
            <a:ext cx="11567884" cy="662554"/>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2</a:t>
            </a:r>
            <a:r>
              <a:rPr lang="zh-CN" altLang="en-US" sz="2800" b="1" dirty="0">
                <a:solidFill>
                  <a:srgbClr val="FF0000"/>
                </a:solidFill>
                <a:latin typeface="微软雅黑" panose="020B0503020204020204" pitchFamily="34" charset="-122"/>
                <a:ea typeface="微软雅黑" panose="020B0503020204020204" pitchFamily="34" charset="-122"/>
              </a:rPr>
              <a:t>）逻辑代数的定律</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13" name="内容占位符 2"/>
          <p:cNvSpPr>
            <a:spLocks noGrp="1"/>
          </p:cNvSpPr>
          <p:nvPr>
            <p:ph idx="4294967295"/>
          </p:nvPr>
        </p:nvSpPr>
        <p:spPr>
          <a:xfrm>
            <a:off x="1138067" y="1845376"/>
            <a:ext cx="4395786" cy="554841"/>
          </a:xfrm>
          <a:prstGeom prst="rect">
            <a:avLst/>
          </a:prstGeom>
        </p:spPr>
        <p:txBody>
          <a:bodyPr/>
          <a:lstStyle/>
          <a:p>
            <a:pPr marL="0" indent="0">
              <a:buNone/>
            </a:pPr>
            <a:r>
              <a:rPr lang="en-US" altLang="zh-CN" dirty="0" smtClean="0">
                <a:solidFill>
                  <a:srgbClr val="0000FF"/>
                </a:solidFill>
              </a:rPr>
              <a:t>⑪</a:t>
            </a:r>
            <a:r>
              <a:rPr lang="zh-CN" altLang="en-US" dirty="0" smtClean="0">
                <a:solidFill>
                  <a:srgbClr val="0000FF"/>
                </a:solidFill>
              </a:rPr>
              <a:t>反演律：德</a:t>
            </a:r>
            <a:r>
              <a:rPr lang="en-US" altLang="zh-CN" dirty="0" smtClean="0">
                <a:solidFill>
                  <a:srgbClr val="0000FF"/>
                </a:solidFill>
              </a:rPr>
              <a:t>·</a:t>
            </a:r>
            <a:r>
              <a:rPr lang="zh-CN" altLang="en-US" dirty="0" smtClean="0">
                <a:solidFill>
                  <a:srgbClr val="0000FF"/>
                </a:solidFill>
              </a:rPr>
              <a:t>摩根定律</a:t>
            </a:r>
          </a:p>
        </p:txBody>
      </p:sp>
      <mc:AlternateContent xmlns:mc="http://schemas.openxmlformats.org/markup-compatibility/2006" xmlns:a14="http://schemas.microsoft.com/office/drawing/2010/main">
        <mc:Choice Requires="a14">
          <p:graphicFrame>
            <p:nvGraphicFramePr>
              <p:cNvPr id="14" name="表格 13"/>
              <p:cNvGraphicFramePr>
                <a:graphicFrameLocks noGrp="1"/>
              </p:cNvGraphicFramePr>
              <p:nvPr>
                <p:extLst>
                  <p:ext uri="{D42A27DB-BD31-4B8C-83A1-F6EECF244321}">
                    <p14:modId xmlns:p14="http://schemas.microsoft.com/office/powerpoint/2010/main" val="4059634349"/>
                  </p:ext>
                </p:extLst>
              </p:nvPr>
            </p:nvGraphicFramePr>
            <p:xfrm>
              <a:off x="5690335" y="2420937"/>
              <a:ext cx="6096000" cy="242899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600190">
                    <a:tc>
                      <a:txBody>
                        <a:bodyPr/>
                        <a:lstStyle/>
                        <a:p>
                          <a:pPr algn="ctr"/>
                          <a:r>
                            <a:rPr lang="en-US" altLang="zh-CN" sz="2400" dirty="0" smtClean="0">
                              <a:latin typeface="Times New Roman" panose="02020603050405020304" pitchFamily="18" charset="0"/>
                              <a:cs typeface="Times New Roman" panose="02020603050405020304" pitchFamily="18" charset="0"/>
                            </a:rPr>
                            <a:t>A</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B</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a:rPr>
                                    </m:ctrlPr>
                                  </m:accPr>
                                  <m:e>
                                    <m:r>
                                      <a:rPr lang="en-US" altLang="zh-CN" sz="2400" smtClean="0">
                                        <a:latin typeface="Cambria Math"/>
                                      </a:rPr>
                                      <m:t>𝐀</m:t>
                                    </m:r>
                                    <m:r>
                                      <a:rPr lang="en-US" altLang="zh-CN" sz="2400" smtClean="0">
                                        <a:latin typeface="Cambria Math"/>
                                      </a:rPr>
                                      <m:t>∙</m:t>
                                    </m:r>
                                    <m:r>
                                      <a:rPr lang="en-US" altLang="zh-CN" sz="2400" smtClean="0">
                                        <a:latin typeface="Cambria Math"/>
                                      </a:rPr>
                                      <m:t>𝐁</m:t>
                                    </m:r>
                                  </m:e>
                                </m:acc>
                              </m:oMath>
                            </m:oMathPara>
                          </a14:m>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a:rPr>
                                    </m:ctrlPr>
                                  </m:accPr>
                                  <m:e>
                                    <m:r>
                                      <a:rPr lang="en-US" altLang="zh-CN" sz="2400" smtClean="0">
                                        <a:latin typeface="Cambria Math"/>
                                      </a:rPr>
                                      <m:t>𝐀</m:t>
                                    </m:r>
                                  </m:e>
                                </m:acc>
                                <m:r>
                                  <a:rPr lang="en-US" altLang="zh-CN" sz="2400" smtClean="0">
                                    <a:latin typeface="Cambria Math"/>
                                  </a:rPr>
                                  <m:t>+</m:t>
                                </m:r>
                                <m:acc>
                                  <m:accPr>
                                    <m:chr m:val="̅"/>
                                    <m:ctrlPr>
                                      <a:rPr lang="en-US" altLang="zh-CN" sz="2400" i="1" smtClean="0">
                                        <a:latin typeface="Cambria Math"/>
                                      </a:rPr>
                                    </m:ctrlPr>
                                  </m:accPr>
                                  <m:e>
                                    <m:r>
                                      <a:rPr lang="en-US" altLang="zh-CN" sz="2400" smtClean="0">
                                        <a:latin typeface="Cambria Math"/>
                                      </a:rPr>
                                      <m:t>𝐁</m:t>
                                    </m:r>
                                  </m:e>
                                </m:acc>
                              </m:oMath>
                            </m:oMathPara>
                          </a14:m>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a:rPr>
                                    </m:ctrlPr>
                                  </m:accPr>
                                  <m:e>
                                    <m:r>
                                      <a:rPr lang="en-US" altLang="zh-CN" sz="2400" smtClean="0">
                                        <a:latin typeface="Cambria Math"/>
                                      </a:rPr>
                                      <m:t>𝐀</m:t>
                                    </m:r>
                                    <m:r>
                                      <a:rPr lang="en-US" altLang="zh-CN" sz="2400" smtClean="0">
                                        <a:latin typeface="Cambria Math"/>
                                      </a:rPr>
                                      <m:t>+</m:t>
                                    </m:r>
                                    <m:r>
                                      <a:rPr lang="en-US" altLang="zh-CN" sz="2400" smtClean="0">
                                        <a:latin typeface="Cambria Math"/>
                                      </a:rPr>
                                      <m:t>𝐁</m:t>
                                    </m:r>
                                  </m:e>
                                </m:acc>
                              </m:oMath>
                            </m:oMathPara>
                          </a14:m>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a:rPr>
                                    </m:ctrlPr>
                                  </m:accPr>
                                  <m:e>
                                    <m:r>
                                      <a:rPr lang="en-US" altLang="zh-CN" sz="2400" smtClean="0">
                                        <a:latin typeface="Cambria Math"/>
                                      </a:rPr>
                                      <m:t>𝐀</m:t>
                                    </m:r>
                                  </m:e>
                                </m:acc>
                                <m:r>
                                  <a:rPr lang="en-US" altLang="zh-CN" sz="2400" smtClean="0">
                                    <a:latin typeface="Cambria Math"/>
                                  </a:rPr>
                                  <m:t>·</m:t>
                                </m:r>
                                <m:acc>
                                  <m:accPr>
                                    <m:chr m:val="̅"/>
                                    <m:ctrlPr>
                                      <a:rPr lang="en-US" altLang="zh-CN" sz="2400" i="1" smtClean="0">
                                        <a:latin typeface="Cambria Math"/>
                                      </a:rPr>
                                    </m:ctrlPr>
                                  </m:accPr>
                                  <m:e>
                                    <m:r>
                                      <a:rPr lang="en-US" altLang="zh-CN" sz="2400" smtClean="0">
                                        <a:latin typeface="Cambria Math"/>
                                      </a:rPr>
                                      <m:t>𝐁</m:t>
                                    </m:r>
                                  </m:e>
                                </m:acc>
                              </m:oMath>
                            </m:oMathPara>
                          </a14:m>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nchor="ctr"/>
                    </a:tc>
                  </a:tr>
                  <a:tr h="370840">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r>
                  <a:tr h="370840">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r>
                  <a:tr h="370840">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r>
                  <a:tr h="370840">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r>
                </a:tbl>
              </a:graphicData>
            </a:graphic>
          </p:graphicFrame>
        </mc:Choice>
        <mc:Fallback xmlns="">
          <p:graphicFrame>
            <p:nvGraphicFramePr>
              <p:cNvPr id="14" name="表格 13"/>
              <p:cNvGraphicFramePr>
                <a:graphicFrameLocks noGrp="1"/>
              </p:cNvGraphicFramePr>
              <p:nvPr>
                <p:extLst>
                  <p:ext uri="{D42A27DB-BD31-4B8C-83A1-F6EECF244321}">
                    <p14:modId xmlns:p14="http://schemas.microsoft.com/office/powerpoint/2010/main" val="4059634349"/>
                  </p:ext>
                </p:extLst>
              </p:nvPr>
            </p:nvGraphicFramePr>
            <p:xfrm>
              <a:off x="5690335" y="2420937"/>
              <a:ext cx="6096000" cy="242899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600190">
                    <a:tc>
                      <a:txBody>
                        <a:bodyPr/>
                        <a:lstStyle/>
                        <a:p>
                          <a:pPr algn="ctr"/>
                          <a:r>
                            <a:rPr lang="en-US" altLang="zh-CN" sz="2400" dirty="0" smtClean="0">
                              <a:latin typeface="Times New Roman" panose="02020603050405020304" pitchFamily="18" charset="0"/>
                              <a:cs typeface="Times New Roman" panose="02020603050405020304" pitchFamily="18" charset="0"/>
                            </a:rPr>
                            <a:t>A</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B</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nchor="ctr"/>
                    </a:tc>
                    <a:tc>
                      <a:txBody>
                        <a:bodyPr/>
                        <a:lstStyle/>
                        <a:p>
                          <a:endParaRPr lang="zh-CN"/>
                        </a:p>
                      </a:txBody>
                      <a:tcPr anchor="ctr">
                        <a:blipFill rotWithShape="1">
                          <a:blip r:embed="rId4"/>
                          <a:stretch>
                            <a:fillRect l="-199401" r="-300000" b="-326263"/>
                          </a:stretch>
                        </a:blipFill>
                      </a:tcPr>
                    </a:tc>
                    <a:tc>
                      <a:txBody>
                        <a:bodyPr/>
                        <a:lstStyle/>
                        <a:p>
                          <a:endParaRPr lang="zh-CN"/>
                        </a:p>
                      </a:txBody>
                      <a:tcPr anchor="ctr">
                        <a:blipFill rotWithShape="1">
                          <a:blip r:embed="rId4"/>
                          <a:stretch>
                            <a:fillRect l="-299401" r="-200000" b="-326263"/>
                          </a:stretch>
                        </a:blipFill>
                      </a:tcPr>
                    </a:tc>
                    <a:tc>
                      <a:txBody>
                        <a:bodyPr/>
                        <a:lstStyle/>
                        <a:p>
                          <a:endParaRPr lang="zh-CN"/>
                        </a:p>
                      </a:txBody>
                      <a:tcPr anchor="ctr">
                        <a:blipFill rotWithShape="1">
                          <a:blip r:embed="rId4"/>
                          <a:stretch>
                            <a:fillRect l="-401807" r="-101205" b="-326263"/>
                          </a:stretch>
                        </a:blipFill>
                      </a:tcPr>
                    </a:tc>
                    <a:tc>
                      <a:txBody>
                        <a:bodyPr/>
                        <a:lstStyle/>
                        <a:p>
                          <a:endParaRPr lang="zh-CN"/>
                        </a:p>
                      </a:txBody>
                      <a:tcPr anchor="ctr">
                        <a:blipFill rotWithShape="1">
                          <a:blip r:embed="rId4"/>
                          <a:stretch>
                            <a:fillRect l="-498802" r="-599" b="-326263"/>
                          </a:stretch>
                        </a:blipFill>
                      </a:tcPr>
                    </a:tc>
                  </a:tr>
                  <a:tr h="457200">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r>
                  <a:tr h="457200">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r>
                  <a:tr h="457200">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r>
                  <a:tr h="457200">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15" name="TextBox 14"/>
              <p:cNvSpPr txBox="1"/>
              <p:nvPr/>
            </p:nvSpPr>
            <p:spPr>
              <a:xfrm>
                <a:off x="952355" y="2592577"/>
                <a:ext cx="3384376" cy="1569660"/>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zh-CN" altLang="en-US" sz="3200" b="1" i="1" smtClean="0">
                              <a:solidFill>
                                <a:srgbClr val="FF0000"/>
                              </a:solidFill>
                              <a:latin typeface="Cambria Math"/>
                            </a:rPr>
                          </m:ctrlPr>
                        </m:accPr>
                        <m:e>
                          <m:r>
                            <a:rPr lang="en-US" altLang="zh-CN" sz="3200" b="1" i="1" smtClean="0">
                              <a:solidFill>
                                <a:srgbClr val="FF0000"/>
                              </a:solidFill>
                              <a:latin typeface="Cambria Math"/>
                            </a:rPr>
                            <m:t>𝑨</m:t>
                          </m:r>
                          <m:r>
                            <a:rPr lang="en-US" altLang="zh-CN" sz="3200" b="1" i="1" smtClean="0">
                              <a:solidFill>
                                <a:srgbClr val="FF0000"/>
                              </a:solidFill>
                              <a:latin typeface="Cambria Math"/>
                              <a:ea typeface="Cambria Math"/>
                            </a:rPr>
                            <m:t>∙</m:t>
                          </m:r>
                          <m:r>
                            <a:rPr lang="en-US" altLang="zh-CN" sz="3200" b="1" i="1" smtClean="0">
                              <a:solidFill>
                                <a:srgbClr val="FF0000"/>
                              </a:solidFill>
                              <a:latin typeface="Cambria Math"/>
                              <a:ea typeface="Cambria Math"/>
                            </a:rPr>
                            <m:t>𝑩</m:t>
                          </m:r>
                        </m:e>
                      </m:acc>
                      <m:r>
                        <a:rPr lang="en-US" altLang="zh-CN" sz="3200" b="1" i="1" smtClean="0">
                          <a:solidFill>
                            <a:srgbClr val="FF0000"/>
                          </a:solidFill>
                          <a:latin typeface="Cambria Math"/>
                        </a:rPr>
                        <m:t>= </m:t>
                      </m:r>
                      <m:acc>
                        <m:accPr>
                          <m:chr m:val="̅"/>
                          <m:ctrlPr>
                            <a:rPr lang="en-US" altLang="zh-CN" sz="3200" b="1" i="1" smtClean="0">
                              <a:solidFill>
                                <a:srgbClr val="FF0000"/>
                              </a:solidFill>
                              <a:latin typeface="Cambria Math"/>
                            </a:rPr>
                          </m:ctrlPr>
                        </m:accPr>
                        <m:e>
                          <m:r>
                            <a:rPr lang="en-US" altLang="zh-CN" sz="3200" b="1" i="1" smtClean="0">
                              <a:solidFill>
                                <a:srgbClr val="FF0000"/>
                              </a:solidFill>
                              <a:latin typeface="Cambria Math"/>
                            </a:rPr>
                            <m:t>𝑨</m:t>
                          </m:r>
                        </m:e>
                      </m:acc>
                      <m:r>
                        <a:rPr lang="en-US" altLang="zh-CN" sz="3200" b="1" i="1" smtClean="0">
                          <a:solidFill>
                            <a:srgbClr val="FF0000"/>
                          </a:solidFill>
                          <a:latin typeface="Cambria Math"/>
                        </a:rPr>
                        <m:t>+</m:t>
                      </m:r>
                      <m:acc>
                        <m:accPr>
                          <m:chr m:val="̅"/>
                          <m:ctrlPr>
                            <a:rPr lang="en-US" altLang="zh-CN" sz="3200" b="1" i="1" smtClean="0">
                              <a:solidFill>
                                <a:srgbClr val="FF0000"/>
                              </a:solidFill>
                              <a:latin typeface="Cambria Math"/>
                            </a:rPr>
                          </m:ctrlPr>
                        </m:accPr>
                        <m:e>
                          <m:r>
                            <a:rPr lang="en-US" altLang="zh-CN" sz="3200" b="1" i="1" smtClean="0">
                              <a:solidFill>
                                <a:srgbClr val="FF0000"/>
                              </a:solidFill>
                              <a:latin typeface="Cambria Math"/>
                            </a:rPr>
                            <m:t>𝑩</m:t>
                          </m:r>
                        </m:e>
                      </m:acc>
                    </m:oMath>
                  </m:oMathPara>
                </a14:m>
                <a:endParaRPr lang="en-US" altLang="zh-CN" sz="3200" b="1" dirty="0" smtClean="0">
                  <a:solidFill>
                    <a:srgbClr val="FF0000"/>
                  </a:solidFill>
                  <a:latin typeface="华文中宋" panose="02010600040101010101" pitchFamily="2" charset="-122"/>
                  <a:ea typeface="华文中宋" panose="02010600040101010101" pitchFamily="2" charset="-122"/>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zh-CN" altLang="en-US" sz="3200" b="1" i="1">
                              <a:solidFill>
                                <a:srgbClr val="FF0000"/>
                              </a:solidFill>
                              <a:latin typeface="Cambria Math"/>
                            </a:rPr>
                          </m:ctrlPr>
                        </m:accPr>
                        <m:e>
                          <m:r>
                            <a:rPr lang="en-US" altLang="zh-CN" sz="3200" b="1" i="1">
                              <a:solidFill>
                                <a:srgbClr val="FF0000"/>
                              </a:solidFill>
                              <a:latin typeface="Cambria Math"/>
                            </a:rPr>
                            <m:t>𝑨</m:t>
                          </m:r>
                          <m:r>
                            <a:rPr lang="en-US" altLang="zh-CN" sz="3200" b="1" i="1" smtClean="0">
                              <a:solidFill>
                                <a:srgbClr val="FF0000"/>
                              </a:solidFill>
                              <a:latin typeface="Cambria Math"/>
                            </a:rPr>
                            <m:t>+</m:t>
                          </m:r>
                          <m:r>
                            <a:rPr lang="en-US" altLang="zh-CN" sz="3200" b="1" i="1">
                              <a:solidFill>
                                <a:srgbClr val="FF0000"/>
                              </a:solidFill>
                              <a:latin typeface="Cambria Math"/>
                              <a:ea typeface="Cambria Math"/>
                            </a:rPr>
                            <m:t>𝑩</m:t>
                          </m:r>
                        </m:e>
                      </m:acc>
                      <m:r>
                        <a:rPr lang="en-US" altLang="zh-CN" sz="3200" b="1" i="1">
                          <a:solidFill>
                            <a:srgbClr val="FF0000"/>
                          </a:solidFill>
                          <a:latin typeface="Cambria Math"/>
                        </a:rPr>
                        <m:t>= </m:t>
                      </m:r>
                      <m:acc>
                        <m:accPr>
                          <m:chr m:val="̅"/>
                          <m:ctrlPr>
                            <a:rPr lang="en-US" altLang="zh-CN" sz="3200" b="1" i="1">
                              <a:solidFill>
                                <a:srgbClr val="FF0000"/>
                              </a:solidFill>
                              <a:latin typeface="Cambria Math"/>
                            </a:rPr>
                          </m:ctrlPr>
                        </m:accPr>
                        <m:e>
                          <m:r>
                            <a:rPr lang="en-US" altLang="zh-CN" sz="3200" b="1" i="1">
                              <a:solidFill>
                                <a:srgbClr val="FF0000"/>
                              </a:solidFill>
                              <a:latin typeface="Cambria Math"/>
                            </a:rPr>
                            <m:t>𝑨</m:t>
                          </m:r>
                        </m:e>
                      </m:acc>
                      <m:r>
                        <a:rPr lang="en-US" altLang="zh-CN" sz="3200" b="1" i="1" smtClean="0">
                          <a:solidFill>
                            <a:srgbClr val="FF0000"/>
                          </a:solidFill>
                          <a:latin typeface="Cambria Math"/>
                          <a:ea typeface="Cambria Math"/>
                        </a:rPr>
                        <m:t>∙</m:t>
                      </m:r>
                      <m:acc>
                        <m:accPr>
                          <m:chr m:val="̅"/>
                          <m:ctrlPr>
                            <a:rPr lang="en-US" altLang="zh-CN" sz="3200" b="1" i="1">
                              <a:solidFill>
                                <a:srgbClr val="FF0000"/>
                              </a:solidFill>
                              <a:latin typeface="Cambria Math"/>
                            </a:rPr>
                          </m:ctrlPr>
                        </m:accPr>
                        <m:e>
                          <m:r>
                            <a:rPr lang="en-US" altLang="zh-CN" sz="3200" b="1" i="1">
                              <a:solidFill>
                                <a:srgbClr val="FF0000"/>
                              </a:solidFill>
                              <a:latin typeface="Cambria Math"/>
                            </a:rPr>
                            <m:t>𝑩</m:t>
                          </m:r>
                        </m:e>
                      </m:acc>
                    </m:oMath>
                  </m:oMathPara>
                </a14:m>
                <a:endParaRPr lang="en-US" altLang="zh-CN" sz="3200" b="1" dirty="0">
                  <a:solidFill>
                    <a:srgbClr val="FF0000"/>
                  </a:solidFill>
                  <a:latin typeface="华文中宋" panose="02010600040101010101" pitchFamily="2" charset="-122"/>
                  <a:ea typeface="华文中宋" panose="02010600040101010101" pitchFamily="2" charset="-122"/>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952355" y="2592577"/>
                <a:ext cx="3384376" cy="1569660"/>
              </a:xfrm>
              <a:prstGeom prst="rect">
                <a:avLst/>
              </a:prstGeom>
              <a:blipFill rotWithShape="1">
                <a:blip r:embed="rId5"/>
                <a:stretch>
                  <a:fillRect/>
                </a:stretch>
              </a:blipFill>
            </p:spPr>
            <p:txBody>
              <a:bodyPr/>
              <a:lstStyle/>
              <a:p>
                <a:r>
                  <a:rPr lang="zh-CN" altLang="en-US">
                    <a:noFill/>
                  </a:rPr>
                  <a:t> </a:t>
                </a:r>
              </a:p>
            </p:txBody>
          </p:sp>
        </mc:Fallback>
      </mc:AlternateContent>
      <p:grpSp>
        <p:nvGrpSpPr>
          <p:cNvPr id="16" name="组合 15"/>
          <p:cNvGrpSpPr/>
          <p:nvPr/>
        </p:nvGrpSpPr>
        <p:grpSpPr>
          <a:xfrm>
            <a:off x="297843" y="4162237"/>
            <a:ext cx="5392492" cy="584775"/>
            <a:chOff x="2467550" y="2694722"/>
            <a:chExt cx="3760634" cy="584775"/>
          </a:xfrm>
        </p:grpSpPr>
        <p:sp>
          <p:nvSpPr>
            <p:cNvPr id="17" name="Text Box 23"/>
            <p:cNvSpPr txBox="1">
              <a:spLocks noChangeArrowheads="1"/>
            </p:cNvSpPr>
            <p:nvPr/>
          </p:nvSpPr>
          <p:spPr bwMode="auto">
            <a:xfrm>
              <a:off x="2467550" y="2694722"/>
              <a:ext cx="37606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0"/>
                </a:spcBef>
              </a:pPr>
              <a:r>
                <a:rPr kumimoji="1" lang="zh-CN" altLang="en-US" sz="3200" b="1" dirty="0" smtClean="0">
                  <a:solidFill>
                    <a:srgbClr val="FF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t>与的非            非的</a:t>
              </a:r>
              <a:r>
                <a:rPr kumimoji="1" lang="zh-CN" altLang="en-US" sz="3200" b="1" dirty="0">
                  <a:solidFill>
                    <a:srgbClr val="FF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t>或</a:t>
              </a:r>
            </a:p>
          </p:txBody>
        </p:sp>
        <p:sp>
          <p:nvSpPr>
            <p:cNvPr id="18" name="左右箭头 17"/>
            <p:cNvSpPr/>
            <p:nvPr/>
          </p:nvSpPr>
          <p:spPr bwMode="auto">
            <a:xfrm>
              <a:off x="3987827" y="2825527"/>
              <a:ext cx="720080" cy="261610"/>
            </a:xfrm>
            <a:prstGeom prst="leftRightArrow">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endParaRPr>
            </a:p>
          </p:txBody>
        </p:sp>
      </p:grpSp>
      <p:sp>
        <p:nvSpPr>
          <p:cNvPr id="19" name="矩形 18"/>
          <p:cNvSpPr/>
          <p:nvPr/>
        </p:nvSpPr>
        <p:spPr>
          <a:xfrm>
            <a:off x="5889174" y="1591529"/>
            <a:ext cx="3278909" cy="662554"/>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用真值表法证明</a:t>
            </a:r>
          </a:p>
        </p:txBody>
      </p:sp>
      <p:sp>
        <p:nvSpPr>
          <p:cNvPr id="20" name="矩形 19"/>
          <p:cNvSpPr/>
          <p:nvPr/>
        </p:nvSpPr>
        <p:spPr>
          <a:xfrm>
            <a:off x="1005088" y="5172929"/>
            <a:ext cx="1989001" cy="738664"/>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推广：</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4" name="TextBox 23"/>
              <p:cNvSpPr txBox="1"/>
              <p:nvPr/>
            </p:nvSpPr>
            <p:spPr>
              <a:xfrm>
                <a:off x="2652982" y="5078680"/>
                <a:ext cx="6515101" cy="138499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zh-CN" altLang="en-US" sz="2800" b="1" i="1" smtClean="0">
                              <a:latin typeface="Cambria Math"/>
                            </a:rPr>
                          </m:ctrlPr>
                        </m:accPr>
                        <m:e>
                          <m:sSub>
                            <m:sSubPr>
                              <m:ctrlPr>
                                <a:rPr lang="en-US" altLang="zh-CN" sz="2800" b="1" i="1">
                                  <a:latin typeface="Cambria Math"/>
                                </a:rPr>
                              </m:ctrlPr>
                            </m:sSubPr>
                            <m:e>
                              <m:r>
                                <a:rPr lang="en-US" altLang="zh-CN" sz="2800" b="1" i="1">
                                  <a:latin typeface="Cambria Math"/>
                                </a:rPr>
                                <m:t>𝑿</m:t>
                              </m:r>
                            </m:e>
                            <m:sub>
                              <m:r>
                                <a:rPr lang="en-US" altLang="zh-CN" sz="2800" b="1" i="1">
                                  <a:latin typeface="Cambria Math"/>
                                </a:rPr>
                                <m:t>𝟏</m:t>
                              </m:r>
                            </m:sub>
                          </m:sSub>
                          <m:r>
                            <a:rPr lang="en-US" altLang="zh-CN" sz="2800" b="1" i="1">
                              <a:latin typeface="Cambria Math"/>
                              <a:ea typeface="Cambria Math"/>
                            </a:rPr>
                            <m:t>∙</m:t>
                          </m:r>
                          <m:sSub>
                            <m:sSubPr>
                              <m:ctrlPr>
                                <a:rPr lang="en-US" altLang="zh-CN" sz="2800" b="1" i="1">
                                  <a:latin typeface="Cambria Math"/>
                                </a:rPr>
                              </m:ctrlPr>
                            </m:sSubPr>
                            <m:e>
                              <m:r>
                                <a:rPr lang="en-US" altLang="zh-CN" sz="2800" b="1" i="1">
                                  <a:latin typeface="Cambria Math"/>
                                </a:rPr>
                                <m:t>𝑿</m:t>
                              </m:r>
                            </m:e>
                            <m:sub>
                              <m:r>
                                <a:rPr lang="en-US" altLang="zh-CN" sz="2800" b="1" i="1">
                                  <a:latin typeface="Cambria Math"/>
                                </a:rPr>
                                <m:t>𝟐</m:t>
                              </m:r>
                            </m:sub>
                          </m:sSub>
                          <m:r>
                            <a:rPr lang="en-US" altLang="zh-CN" sz="2800" b="1" i="1" smtClean="0">
                              <a:latin typeface="Cambria Math"/>
                              <a:ea typeface="Cambria Math"/>
                            </a:rPr>
                            <m:t>⋯</m:t>
                          </m:r>
                          <m:sSub>
                            <m:sSubPr>
                              <m:ctrlPr>
                                <a:rPr lang="en-US" altLang="zh-CN" sz="2800" b="1" i="1">
                                  <a:latin typeface="Cambria Math"/>
                                </a:rPr>
                              </m:ctrlPr>
                            </m:sSubPr>
                            <m:e>
                              <m:r>
                                <a:rPr lang="en-US" altLang="zh-CN" sz="2800" b="1" i="1">
                                  <a:latin typeface="Cambria Math"/>
                                </a:rPr>
                                <m:t>𝑿</m:t>
                              </m:r>
                            </m:e>
                            <m:sub>
                              <m:r>
                                <a:rPr lang="en-US" altLang="zh-CN" sz="2800" b="1" i="1">
                                  <a:latin typeface="Cambria Math"/>
                                </a:rPr>
                                <m:t>𝒏</m:t>
                              </m:r>
                            </m:sub>
                          </m:sSub>
                        </m:e>
                      </m:acc>
                      <m:r>
                        <a:rPr lang="en-US" altLang="zh-CN" sz="2800" b="1" i="1">
                          <a:latin typeface="Cambria Math"/>
                        </a:rPr>
                        <m:t>=</m:t>
                      </m:r>
                      <m:acc>
                        <m:accPr>
                          <m:chr m:val="̅"/>
                          <m:ctrlPr>
                            <a:rPr lang="en-US" altLang="zh-CN" sz="2800" b="1" i="1">
                              <a:latin typeface="Cambria Math"/>
                            </a:rPr>
                          </m:ctrlPr>
                        </m:accPr>
                        <m:e>
                          <m:sSub>
                            <m:sSubPr>
                              <m:ctrlPr>
                                <a:rPr lang="en-US" altLang="zh-CN" sz="2800" b="1" i="1">
                                  <a:latin typeface="Cambria Math"/>
                                </a:rPr>
                              </m:ctrlPr>
                            </m:sSubPr>
                            <m:e>
                              <m:r>
                                <a:rPr lang="en-US" altLang="zh-CN" sz="2800" b="1" i="1">
                                  <a:latin typeface="Cambria Math"/>
                                </a:rPr>
                                <m:t>𝑿</m:t>
                              </m:r>
                            </m:e>
                            <m:sub>
                              <m:r>
                                <a:rPr lang="en-US" altLang="zh-CN" sz="2800" b="1" i="1">
                                  <a:latin typeface="Cambria Math"/>
                                </a:rPr>
                                <m:t>𝟏</m:t>
                              </m:r>
                            </m:sub>
                          </m:sSub>
                        </m:e>
                      </m:acc>
                      <m:r>
                        <a:rPr lang="en-US" altLang="zh-CN" sz="2800" b="1" i="1" smtClean="0">
                          <a:latin typeface="Cambria Math"/>
                        </a:rPr>
                        <m:t>+</m:t>
                      </m:r>
                      <m:acc>
                        <m:accPr>
                          <m:chr m:val="̅"/>
                          <m:ctrlPr>
                            <a:rPr lang="en-US" altLang="zh-CN" sz="2800" b="1" i="1">
                              <a:latin typeface="Cambria Math"/>
                            </a:rPr>
                          </m:ctrlPr>
                        </m:accPr>
                        <m:e>
                          <m:sSub>
                            <m:sSubPr>
                              <m:ctrlPr>
                                <a:rPr lang="en-US" altLang="zh-CN" sz="2800" b="1" i="1">
                                  <a:latin typeface="Cambria Math"/>
                                </a:rPr>
                              </m:ctrlPr>
                            </m:sSubPr>
                            <m:e>
                              <m:r>
                                <a:rPr lang="en-US" altLang="zh-CN" sz="2800" b="1" i="1">
                                  <a:latin typeface="Cambria Math"/>
                                </a:rPr>
                                <m:t>𝑿</m:t>
                              </m:r>
                            </m:e>
                            <m:sub>
                              <m:r>
                                <a:rPr lang="en-US" altLang="zh-CN" sz="2800" b="1" i="1">
                                  <a:latin typeface="Cambria Math"/>
                                </a:rPr>
                                <m:t>𝟐</m:t>
                              </m:r>
                            </m:sub>
                          </m:sSub>
                        </m:e>
                      </m:acc>
                      <m:r>
                        <a:rPr lang="en-US" altLang="zh-CN" sz="2800" b="1" i="1" smtClean="0">
                          <a:latin typeface="Cambria Math"/>
                        </a:rPr>
                        <m:t>+</m:t>
                      </m:r>
                      <m:r>
                        <a:rPr lang="en-US" altLang="zh-CN" sz="2800" b="1" i="1">
                          <a:latin typeface="Cambria Math"/>
                        </a:rPr>
                        <m:t>…</m:t>
                      </m:r>
                      <m:r>
                        <a:rPr lang="en-US" altLang="zh-CN" sz="2800" b="1" i="1" smtClean="0">
                          <a:latin typeface="Cambria Math"/>
                        </a:rPr>
                        <m:t>+</m:t>
                      </m:r>
                      <m:acc>
                        <m:accPr>
                          <m:chr m:val="̅"/>
                          <m:ctrlPr>
                            <a:rPr lang="en-US" altLang="zh-CN" sz="2800" b="1" i="1">
                              <a:latin typeface="Cambria Math"/>
                            </a:rPr>
                          </m:ctrlPr>
                        </m:accPr>
                        <m:e>
                          <m:sSub>
                            <m:sSubPr>
                              <m:ctrlPr>
                                <a:rPr lang="en-US" altLang="zh-CN" sz="2800" b="1" i="1">
                                  <a:latin typeface="Cambria Math"/>
                                </a:rPr>
                              </m:ctrlPr>
                            </m:sSubPr>
                            <m:e>
                              <m:r>
                                <a:rPr lang="en-US" altLang="zh-CN" sz="2800" b="1" i="1">
                                  <a:latin typeface="Cambria Math"/>
                                </a:rPr>
                                <m:t>𝑿</m:t>
                              </m:r>
                            </m:e>
                            <m:sub>
                              <m:r>
                                <a:rPr lang="en-US" altLang="zh-CN" sz="2800" b="1" i="1">
                                  <a:latin typeface="Cambria Math"/>
                                </a:rPr>
                                <m:t>𝒏</m:t>
                              </m:r>
                            </m:sub>
                          </m:sSub>
                        </m:e>
                      </m:acc>
                    </m:oMath>
                  </m:oMathPara>
                </a14:m>
                <a:endParaRPr lang="en-US" altLang="zh-CN" sz="2800" b="1" i="1" dirty="0" smtClean="0">
                  <a:latin typeface="Cambria Math"/>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zh-CN" altLang="en-US" sz="2800" b="1" i="1" smtClean="0">
                              <a:latin typeface="Cambria Math"/>
                            </a:rPr>
                          </m:ctrlPr>
                        </m:accPr>
                        <m:e>
                          <m:sSub>
                            <m:sSubPr>
                              <m:ctrlPr>
                                <a:rPr lang="en-US" altLang="zh-CN" sz="2800" b="1" i="1" smtClean="0">
                                  <a:latin typeface="Cambria Math"/>
                                </a:rPr>
                              </m:ctrlPr>
                            </m:sSubPr>
                            <m:e>
                              <m:r>
                                <a:rPr lang="en-US" altLang="zh-CN" sz="2800" b="1" i="1" smtClean="0">
                                  <a:latin typeface="Cambria Math"/>
                                </a:rPr>
                                <m:t>𝑿</m:t>
                              </m:r>
                            </m:e>
                            <m:sub>
                              <m:r>
                                <a:rPr lang="en-US" altLang="zh-CN" sz="2800" b="1" i="1" smtClean="0">
                                  <a:latin typeface="Cambria Math"/>
                                </a:rPr>
                                <m:t>𝟏</m:t>
                              </m:r>
                            </m:sub>
                          </m:sSub>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𝑿</m:t>
                              </m:r>
                            </m:e>
                            <m:sub>
                              <m:r>
                                <a:rPr lang="en-US" altLang="zh-CN" sz="2800" b="1" i="1" smtClean="0">
                                  <a:latin typeface="Cambria Math"/>
                                </a:rPr>
                                <m:t>𝟐</m:t>
                              </m:r>
                            </m:sub>
                          </m:sSub>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𝑿</m:t>
                              </m:r>
                            </m:e>
                            <m:sub>
                              <m:r>
                                <a:rPr lang="en-US" altLang="zh-CN" sz="2800" b="1" i="1" smtClean="0">
                                  <a:latin typeface="Cambria Math"/>
                                </a:rPr>
                                <m:t>𝒏</m:t>
                              </m:r>
                            </m:sub>
                          </m:sSub>
                        </m:e>
                      </m:acc>
                      <m:r>
                        <a:rPr lang="en-US" altLang="zh-CN" sz="2800" b="1" i="1" smtClean="0">
                          <a:latin typeface="Cambria Math"/>
                        </a:rPr>
                        <m:t>=</m:t>
                      </m:r>
                      <m:acc>
                        <m:accPr>
                          <m:chr m:val="̅"/>
                          <m:ctrlPr>
                            <a:rPr lang="en-US" altLang="zh-CN" sz="2800" b="1" i="1" smtClean="0">
                              <a:latin typeface="Cambria Math"/>
                            </a:rPr>
                          </m:ctrlPr>
                        </m:accPr>
                        <m:e>
                          <m:sSub>
                            <m:sSubPr>
                              <m:ctrlPr>
                                <a:rPr lang="en-US" altLang="zh-CN" sz="2800" b="1" i="1">
                                  <a:latin typeface="Cambria Math"/>
                                </a:rPr>
                              </m:ctrlPr>
                            </m:sSubPr>
                            <m:e>
                              <m:r>
                                <a:rPr lang="en-US" altLang="zh-CN" sz="2800" b="1" i="1">
                                  <a:latin typeface="Cambria Math"/>
                                </a:rPr>
                                <m:t>𝑿</m:t>
                              </m:r>
                            </m:e>
                            <m:sub>
                              <m:r>
                                <a:rPr lang="en-US" altLang="zh-CN" sz="2800" b="1" i="1">
                                  <a:latin typeface="Cambria Math"/>
                                </a:rPr>
                                <m:t>𝟏</m:t>
                              </m:r>
                            </m:sub>
                          </m:sSub>
                        </m:e>
                      </m:acc>
                      <m:r>
                        <a:rPr lang="zh-CN" altLang="en-US" sz="2800" b="1" i="1">
                          <a:latin typeface="Cambria Math"/>
                        </a:rPr>
                        <m:t>∙</m:t>
                      </m:r>
                      <m:acc>
                        <m:accPr>
                          <m:chr m:val="̅"/>
                          <m:ctrlPr>
                            <a:rPr lang="en-US" altLang="zh-CN" sz="2800" b="1" i="1">
                              <a:latin typeface="Cambria Math"/>
                            </a:rPr>
                          </m:ctrlPr>
                        </m:accPr>
                        <m:e>
                          <m:sSub>
                            <m:sSubPr>
                              <m:ctrlPr>
                                <a:rPr lang="en-US" altLang="zh-CN" sz="2800" b="1" i="1">
                                  <a:latin typeface="Cambria Math"/>
                                </a:rPr>
                              </m:ctrlPr>
                            </m:sSubPr>
                            <m:e>
                              <m:r>
                                <a:rPr lang="en-US" altLang="zh-CN" sz="2800" b="1" i="1">
                                  <a:latin typeface="Cambria Math"/>
                                </a:rPr>
                                <m:t>𝑿</m:t>
                              </m:r>
                            </m:e>
                            <m:sub>
                              <m:r>
                                <a:rPr lang="en-US" altLang="zh-CN" sz="2800" b="1" i="1" smtClean="0">
                                  <a:latin typeface="Cambria Math"/>
                                </a:rPr>
                                <m:t>𝟐</m:t>
                              </m:r>
                            </m:sub>
                          </m:sSub>
                        </m:e>
                      </m:acc>
                      <m:r>
                        <a:rPr lang="en-US" altLang="zh-CN" sz="2800" b="1" i="1" smtClean="0">
                          <a:latin typeface="Cambria Math"/>
                          <a:ea typeface="Cambria Math"/>
                        </a:rPr>
                        <m:t>⋯</m:t>
                      </m:r>
                      <m:r>
                        <a:rPr lang="zh-CN" altLang="en-US" sz="2800" b="1" i="1">
                          <a:latin typeface="Cambria Math"/>
                        </a:rPr>
                        <m:t>∙</m:t>
                      </m:r>
                      <m:acc>
                        <m:accPr>
                          <m:chr m:val="̅"/>
                          <m:ctrlPr>
                            <a:rPr lang="en-US" altLang="zh-CN" sz="2800" b="1" i="1">
                              <a:latin typeface="Cambria Math"/>
                            </a:rPr>
                          </m:ctrlPr>
                        </m:accPr>
                        <m:e>
                          <m:sSub>
                            <m:sSubPr>
                              <m:ctrlPr>
                                <a:rPr lang="en-US" altLang="zh-CN" sz="2800" b="1" i="1">
                                  <a:latin typeface="Cambria Math"/>
                                </a:rPr>
                              </m:ctrlPr>
                            </m:sSubPr>
                            <m:e>
                              <m:r>
                                <a:rPr lang="en-US" altLang="zh-CN" sz="2800" b="1" i="1">
                                  <a:latin typeface="Cambria Math"/>
                                </a:rPr>
                                <m:t>𝑿</m:t>
                              </m:r>
                            </m:e>
                            <m:sub>
                              <m:r>
                                <a:rPr lang="en-US" altLang="zh-CN" sz="2800" b="1" i="1" smtClean="0">
                                  <a:latin typeface="Cambria Math"/>
                                </a:rPr>
                                <m:t>𝒏</m:t>
                              </m:r>
                            </m:sub>
                          </m:sSub>
                        </m:e>
                      </m:acc>
                    </m:oMath>
                  </m:oMathPara>
                </a14:m>
                <a:endParaRPr lang="zh-CN" altLang="en-US" sz="28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2652982" y="5078680"/>
                <a:ext cx="6515101" cy="1384995"/>
              </a:xfrm>
              <a:prstGeom prst="rect">
                <a:avLst/>
              </a:prstGeom>
              <a:blipFill rotWithShape="1">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309620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0"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41</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逻辑代数的公理和定律</a:t>
            </a:r>
            <a:endParaRPr lang="zh-CN" altLang="en-US" dirty="0">
              <a:effectLst>
                <a:outerShdw blurRad="38100" dist="38100" dir="2700000" algn="tl">
                  <a:srgbClr val="000000">
                    <a:alpha val="43137"/>
                  </a:srgbClr>
                </a:outerShdw>
              </a:effectLst>
            </a:endParaRPr>
          </a:p>
        </p:txBody>
      </p:sp>
      <p:sp>
        <p:nvSpPr>
          <p:cNvPr id="11" name="文本框 52"/>
          <p:cNvSpPr txBox="1"/>
          <p:nvPr/>
        </p:nvSpPr>
        <p:spPr>
          <a:xfrm>
            <a:off x="393249" y="1072773"/>
            <a:ext cx="11567884" cy="662554"/>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2</a:t>
            </a:r>
            <a:r>
              <a:rPr lang="zh-CN" altLang="en-US" sz="2800" b="1" dirty="0">
                <a:solidFill>
                  <a:srgbClr val="FF0000"/>
                </a:solidFill>
                <a:latin typeface="微软雅黑" panose="020B0503020204020204" pitchFamily="34" charset="-122"/>
                <a:ea typeface="微软雅黑" panose="020B0503020204020204" pitchFamily="34" charset="-122"/>
              </a:rPr>
              <a:t>）逻辑代数的定律</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11"/>
              <p:cNvSpPr/>
              <p:nvPr/>
            </p:nvSpPr>
            <p:spPr>
              <a:xfrm>
                <a:off x="1160190" y="2361846"/>
                <a:ext cx="6984776" cy="1384995"/>
              </a:xfrm>
              <a:prstGeom prst="rect">
                <a:avLst/>
              </a:prstGeom>
            </p:spPr>
            <p:txBody>
              <a:bodyPr wrap="square">
                <a:spAutoFit/>
              </a:bodyPr>
              <a:lstStyle/>
              <a:p>
                <a:pPr marL="0" lvl="1">
                  <a:lnSpc>
                    <a:spcPct val="150000"/>
                  </a:lnSpc>
                  <a:buFont typeface="Wingdings" pitchFamily="2" charset="2"/>
                  <a:buNone/>
                </a:pPr>
                <a14:m>
                  <m:oMathPara xmlns:m="http://schemas.openxmlformats.org/officeDocument/2006/math">
                    <m:oMathParaPr>
                      <m:jc m:val="left"/>
                    </m:oMathParaPr>
                    <m:oMath xmlns:m="http://schemas.openxmlformats.org/officeDocument/2006/math">
                      <m:r>
                        <a:rPr lang="en-US" altLang="zh-CN" sz="2800" b="1" i="1" smtClean="0">
                          <a:latin typeface="Cambria Math"/>
                          <a:ea typeface="Cambria Math" panose="02040503050406030204" pitchFamily="18" charset="0"/>
                        </a:rPr>
                        <m:t>𝑨</m:t>
                      </m:r>
                      <m:r>
                        <a:rPr lang="en-US" altLang="zh-CN" sz="2800" b="1" i="1" smtClean="0">
                          <a:solidFill>
                            <a:srgbClr val="FF0000"/>
                          </a:solidFill>
                          <a:latin typeface="Cambria Math"/>
                          <a:ea typeface="Cambria Math" panose="02040503050406030204" pitchFamily="18" charset="0"/>
                        </a:rPr>
                        <m:t>𝑩</m:t>
                      </m:r>
                      <m:r>
                        <a:rPr lang="en-US" altLang="zh-CN" sz="2800" b="1" i="1" smtClean="0">
                          <a:latin typeface="Cambria Math"/>
                          <a:ea typeface="Cambria Math" panose="02040503050406030204" pitchFamily="18" charset="0"/>
                        </a:rPr>
                        <m:t>+</m:t>
                      </m:r>
                      <m:acc>
                        <m:accPr>
                          <m:chr m:val="̅"/>
                          <m:ctrlPr>
                            <a:rPr lang="en-US" altLang="zh-CN" sz="2800" b="1" i="1" smtClean="0">
                              <a:latin typeface="Cambria Math"/>
                              <a:ea typeface="Cambria Math" panose="02040503050406030204" pitchFamily="18" charset="0"/>
                            </a:rPr>
                          </m:ctrlPr>
                        </m:accPr>
                        <m:e>
                          <m:r>
                            <a:rPr lang="en-US" altLang="zh-CN" sz="2800" b="1" i="1" smtClean="0">
                              <a:latin typeface="Cambria Math"/>
                              <a:ea typeface="Cambria Math" panose="02040503050406030204" pitchFamily="18" charset="0"/>
                            </a:rPr>
                            <m:t>𝑨</m:t>
                          </m:r>
                        </m:e>
                      </m:acc>
                      <m:r>
                        <a:rPr lang="en-US" altLang="zh-CN" sz="2800" b="1" i="1" smtClean="0">
                          <a:solidFill>
                            <a:srgbClr val="FF0000"/>
                          </a:solidFill>
                          <a:latin typeface="Cambria Math"/>
                          <a:ea typeface="Cambria Math" panose="02040503050406030204" pitchFamily="18" charset="0"/>
                        </a:rPr>
                        <m:t>𝑪</m:t>
                      </m:r>
                      <m:r>
                        <a:rPr lang="en-US" altLang="zh-CN" sz="2800" b="1" i="1" smtClean="0">
                          <a:latin typeface="Cambria Math"/>
                          <a:ea typeface="Cambria Math" panose="02040503050406030204" pitchFamily="18" charset="0"/>
                        </a:rPr>
                        <m:t>+</m:t>
                      </m:r>
                      <m:r>
                        <a:rPr lang="en-US" altLang="zh-CN" sz="2800" b="1" i="1" smtClean="0">
                          <a:solidFill>
                            <a:srgbClr val="FF0000"/>
                          </a:solidFill>
                          <a:latin typeface="Cambria Math"/>
                          <a:ea typeface="Cambria Math" panose="02040503050406030204" pitchFamily="18" charset="0"/>
                        </a:rPr>
                        <m:t>𝑩𝑪</m:t>
                      </m:r>
                      <m:r>
                        <a:rPr lang="en-US" altLang="zh-CN" sz="2800" b="1" i="1" smtClean="0">
                          <a:latin typeface="Cambria Math"/>
                          <a:ea typeface="Cambria Math" panose="02040503050406030204" pitchFamily="18" charset="0"/>
                        </a:rPr>
                        <m:t>=</m:t>
                      </m:r>
                      <m:r>
                        <a:rPr lang="en-US" altLang="zh-CN" sz="2800" b="1" i="1">
                          <a:latin typeface="Cambria Math"/>
                          <a:ea typeface="Cambria Math" panose="02040503050406030204" pitchFamily="18" charset="0"/>
                        </a:rPr>
                        <m:t>𝑨𝑩</m:t>
                      </m:r>
                      <m:r>
                        <a:rPr lang="en-US" altLang="zh-CN" sz="2800" b="1" i="1">
                          <a:latin typeface="Cambria Math"/>
                          <a:ea typeface="Cambria Math" panose="02040503050406030204" pitchFamily="18" charset="0"/>
                        </a:rPr>
                        <m:t>+</m:t>
                      </m:r>
                      <m:acc>
                        <m:accPr>
                          <m:chr m:val="̅"/>
                          <m:ctrlPr>
                            <a:rPr lang="en-US" altLang="zh-CN" sz="2800" b="1" i="1">
                              <a:latin typeface="Cambria Math"/>
                              <a:ea typeface="Cambria Math" panose="02040503050406030204" pitchFamily="18" charset="0"/>
                            </a:rPr>
                          </m:ctrlPr>
                        </m:accPr>
                        <m:e>
                          <m:r>
                            <a:rPr lang="en-US" altLang="zh-CN" sz="2800" b="1" i="1">
                              <a:latin typeface="Cambria Math"/>
                              <a:ea typeface="Cambria Math" panose="02040503050406030204" pitchFamily="18" charset="0"/>
                            </a:rPr>
                            <m:t>𝑨</m:t>
                          </m:r>
                        </m:e>
                      </m:acc>
                      <m:r>
                        <a:rPr lang="en-US" altLang="zh-CN" sz="2800" b="1" i="1">
                          <a:latin typeface="Cambria Math"/>
                          <a:ea typeface="Cambria Math" panose="02040503050406030204" pitchFamily="18" charset="0"/>
                        </a:rPr>
                        <m:t>𝑪</m:t>
                      </m:r>
                    </m:oMath>
                  </m:oMathPara>
                </a14:m>
                <a:endParaRPr lang="en-US" altLang="zh-CN" sz="2800" b="1" dirty="0" smtClean="0">
                  <a:latin typeface="Cambria Math" panose="02040503050406030204" pitchFamily="18" charset="0"/>
                  <a:ea typeface="Cambria Math" panose="02040503050406030204" pitchFamily="18" charset="0"/>
                </a:endParaRPr>
              </a:p>
              <a:p>
                <a:pPr marL="0" lvl="1">
                  <a:lnSpc>
                    <a:spcPct val="150000"/>
                  </a:lnSpc>
                  <a:buFont typeface="Wingdings" pitchFamily="2" charset="2"/>
                  <a:buNone/>
                </a:pPr>
                <a14:m>
                  <m:oMathPara xmlns:m="http://schemas.openxmlformats.org/officeDocument/2006/math">
                    <m:oMathParaPr>
                      <m:jc m:val="left"/>
                    </m:oMathParaPr>
                    <m:oMath xmlns:m="http://schemas.openxmlformats.org/officeDocument/2006/math">
                      <m:d>
                        <m:dPr>
                          <m:ctrlPr>
                            <a:rPr lang="en-US" altLang="zh-CN" sz="2800" b="1" i="1" smtClean="0">
                              <a:latin typeface="Cambria Math"/>
                              <a:ea typeface="Cambria Math" panose="02040503050406030204" pitchFamily="18" charset="0"/>
                            </a:rPr>
                          </m:ctrlPr>
                        </m:dPr>
                        <m:e>
                          <m:r>
                            <a:rPr lang="en-US" altLang="zh-CN" sz="2800" b="1" i="1" smtClean="0">
                              <a:latin typeface="Cambria Math"/>
                              <a:ea typeface="Cambria Math" panose="02040503050406030204" pitchFamily="18" charset="0"/>
                            </a:rPr>
                            <m:t>𝑨</m:t>
                          </m:r>
                          <m:r>
                            <a:rPr lang="en-US" altLang="zh-CN" sz="2800" b="1" i="1" smtClean="0">
                              <a:latin typeface="Cambria Math"/>
                              <a:ea typeface="Cambria Math" panose="02040503050406030204" pitchFamily="18" charset="0"/>
                            </a:rPr>
                            <m:t>+</m:t>
                          </m:r>
                          <m:r>
                            <a:rPr lang="en-US" altLang="zh-CN" sz="2800" b="1" i="1" smtClean="0">
                              <a:solidFill>
                                <a:srgbClr val="FF0000"/>
                              </a:solidFill>
                              <a:latin typeface="Cambria Math"/>
                              <a:ea typeface="Cambria Math" panose="02040503050406030204" pitchFamily="18" charset="0"/>
                            </a:rPr>
                            <m:t>𝑩</m:t>
                          </m:r>
                        </m:e>
                      </m:d>
                      <m:d>
                        <m:dPr>
                          <m:ctrlPr>
                            <a:rPr lang="en-US" altLang="zh-CN" sz="2800" b="1" i="1" smtClean="0">
                              <a:latin typeface="Cambria Math"/>
                              <a:ea typeface="Cambria Math" panose="02040503050406030204" pitchFamily="18" charset="0"/>
                            </a:rPr>
                          </m:ctrlPr>
                        </m:dPr>
                        <m:e>
                          <m:acc>
                            <m:accPr>
                              <m:chr m:val="̅"/>
                              <m:ctrlPr>
                                <a:rPr lang="en-US" altLang="zh-CN" sz="2800" b="1" i="1" smtClean="0">
                                  <a:latin typeface="Cambria Math"/>
                                  <a:ea typeface="Cambria Math" panose="02040503050406030204" pitchFamily="18" charset="0"/>
                                </a:rPr>
                              </m:ctrlPr>
                            </m:accPr>
                            <m:e>
                              <m:r>
                                <a:rPr lang="en-US" altLang="zh-CN" sz="2800" b="1" i="1" smtClean="0">
                                  <a:latin typeface="Cambria Math"/>
                                  <a:ea typeface="Cambria Math" panose="02040503050406030204" pitchFamily="18" charset="0"/>
                                </a:rPr>
                                <m:t>𝑨</m:t>
                              </m:r>
                            </m:e>
                          </m:acc>
                          <m:r>
                            <a:rPr lang="en-US" altLang="zh-CN" sz="2800" b="1" i="1" smtClean="0">
                              <a:latin typeface="Cambria Math"/>
                              <a:ea typeface="Cambria Math" panose="02040503050406030204" pitchFamily="18" charset="0"/>
                            </a:rPr>
                            <m:t>+</m:t>
                          </m:r>
                          <m:r>
                            <a:rPr lang="en-US" altLang="zh-CN" sz="2800" b="1" i="1" smtClean="0">
                              <a:solidFill>
                                <a:srgbClr val="FF0000"/>
                              </a:solidFill>
                              <a:latin typeface="Cambria Math"/>
                              <a:ea typeface="Cambria Math" panose="02040503050406030204" pitchFamily="18" charset="0"/>
                            </a:rPr>
                            <m:t>𝑪</m:t>
                          </m:r>
                        </m:e>
                      </m:d>
                      <m:d>
                        <m:dPr>
                          <m:ctrlPr>
                            <a:rPr lang="en-US" altLang="zh-CN" sz="2800" b="1" i="1" smtClean="0">
                              <a:latin typeface="Cambria Math"/>
                              <a:ea typeface="Cambria Math" panose="02040503050406030204" pitchFamily="18" charset="0"/>
                            </a:rPr>
                          </m:ctrlPr>
                        </m:dPr>
                        <m:e>
                          <m:r>
                            <a:rPr lang="en-US" altLang="zh-CN" sz="2800" b="1" i="1" smtClean="0">
                              <a:solidFill>
                                <a:srgbClr val="FF0000"/>
                              </a:solidFill>
                              <a:latin typeface="Cambria Math"/>
                              <a:ea typeface="Cambria Math" panose="02040503050406030204" pitchFamily="18" charset="0"/>
                            </a:rPr>
                            <m:t>𝑩</m:t>
                          </m:r>
                          <m:r>
                            <a:rPr lang="en-US" altLang="zh-CN" sz="2800" b="1" i="1" smtClean="0">
                              <a:solidFill>
                                <a:srgbClr val="FF0000"/>
                              </a:solidFill>
                              <a:latin typeface="Cambria Math"/>
                              <a:ea typeface="Cambria Math" panose="02040503050406030204" pitchFamily="18" charset="0"/>
                            </a:rPr>
                            <m:t>+</m:t>
                          </m:r>
                          <m:r>
                            <a:rPr lang="en-US" altLang="zh-CN" sz="2800" b="1" i="1" smtClean="0">
                              <a:solidFill>
                                <a:srgbClr val="FF0000"/>
                              </a:solidFill>
                              <a:latin typeface="Cambria Math"/>
                              <a:ea typeface="Cambria Math" panose="02040503050406030204" pitchFamily="18" charset="0"/>
                            </a:rPr>
                            <m:t>𝑪</m:t>
                          </m:r>
                        </m:e>
                      </m:d>
                      <m:r>
                        <a:rPr lang="en-US" altLang="zh-CN" sz="2800" b="1" i="1" smtClean="0">
                          <a:latin typeface="Cambria Math"/>
                          <a:ea typeface="Cambria Math" panose="02040503050406030204" pitchFamily="18" charset="0"/>
                        </a:rPr>
                        <m:t>=</m:t>
                      </m:r>
                      <m:d>
                        <m:dPr>
                          <m:ctrlPr>
                            <a:rPr lang="en-US" altLang="zh-CN" sz="2800" b="1" i="1">
                              <a:latin typeface="Cambria Math"/>
                              <a:ea typeface="Cambria Math" panose="02040503050406030204" pitchFamily="18" charset="0"/>
                            </a:rPr>
                          </m:ctrlPr>
                        </m:dPr>
                        <m:e>
                          <m:r>
                            <a:rPr lang="en-US" altLang="zh-CN" sz="2800" b="1" i="1">
                              <a:latin typeface="Cambria Math"/>
                              <a:ea typeface="Cambria Math" panose="02040503050406030204" pitchFamily="18" charset="0"/>
                            </a:rPr>
                            <m:t>𝑨</m:t>
                          </m:r>
                          <m:r>
                            <a:rPr lang="en-US" altLang="zh-CN" sz="2800" b="1" i="1">
                              <a:latin typeface="Cambria Math"/>
                              <a:ea typeface="Cambria Math" panose="02040503050406030204" pitchFamily="18" charset="0"/>
                            </a:rPr>
                            <m:t>+</m:t>
                          </m:r>
                          <m:r>
                            <a:rPr lang="en-US" altLang="zh-CN" sz="2800" b="1" i="1">
                              <a:latin typeface="Cambria Math"/>
                              <a:ea typeface="Cambria Math" panose="02040503050406030204" pitchFamily="18" charset="0"/>
                            </a:rPr>
                            <m:t>𝑩</m:t>
                          </m:r>
                        </m:e>
                      </m:d>
                      <m:d>
                        <m:dPr>
                          <m:ctrlPr>
                            <a:rPr lang="en-US" altLang="zh-CN" sz="2800" b="1" i="1">
                              <a:latin typeface="Cambria Math"/>
                              <a:ea typeface="Cambria Math" panose="02040503050406030204" pitchFamily="18" charset="0"/>
                            </a:rPr>
                          </m:ctrlPr>
                        </m:dPr>
                        <m:e>
                          <m:acc>
                            <m:accPr>
                              <m:chr m:val="̅"/>
                              <m:ctrlPr>
                                <a:rPr lang="en-US" altLang="zh-CN" sz="2800" b="1" i="1">
                                  <a:latin typeface="Cambria Math"/>
                                  <a:ea typeface="Cambria Math" panose="02040503050406030204" pitchFamily="18" charset="0"/>
                                </a:rPr>
                              </m:ctrlPr>
                            </m:accPr>
                            <m:e>
                              <m:r>
                                <a:rPr lang="en-US" altLang="zh-CN" sz="2800" b="1" i="1">
                                  <a:latin typeface="Cambria Math"/>
                                  <a:ea typeface="Cambria Math" panose="02040503050406030204" pitchFamily="18" charset="0"/>
                                </a:rPr>
                                <m:t>𝑨</m:t>
                              </m:r>
                            </m:e>
                          </m:acc>
                          <m:r>
                            <a:rPr lang="en-US" altLang="zh-CN" sz="2800" b="1" i="1">
                              <a:latin typeface="Cambria Math"/>
                              <a:ea typeface="Cambria Math" panose="02040503050406030204" pitchFamily="18" charset="0"/>
                            </a:rPr>
                            <m:t>+</m:t>
                          </m:r>
                          <m:r>
                            <a:rPr lang="en-US" altLang="zh-CN" sz="2800" b="1" i="1">
                              <a:latin typeface="Cambria Math"/>
                              <a:ea typeface="Cambria Math" panose="02040503050406030204" pitchFamily="18" charset="0"/>
                            </a:rPr>
                            <m:t>𝑪</m:t>
                          </m:r>
                        </m:e>
                      </m:d>
                    </m:oMath>
                  </m:oMathPara>
                </a14:m>
                <a:endParaRPr lang="en-US" altLang="zh-CN" sz="2800" b="1" dirty="0">
                  <a:latin typeface="Cambria Math" panose="02040503050406030204" pitchFamily="18" charset="0"/>
                  <a:ea typeface="Cambria Math" panose="020405030504060302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1160190" y="2361846"/>
                <a:ext cx="6984776" cy="1384995"/>
              </a:xfrm>
              <a:prstGeom prst="rect">
                <a:avLst/>
              </a:prstGeom>
              <a:blipFill rotWithShape="1">
                <a:blip r:embed="rId4"/>
                <a:stretch>
                  <a:fillRect/>
                </a:stretch>
              </a:blipFill>
            </p:spPr>
            <p:txBody>
              <a:bodyPr/>
              <a:lstStyle/>
              <a:p>
                <a:r>
                  <a:rPr lang="zh-CN" altLang="en-US">
                    <a:noFill/>
                  </a:rPr>
                  <a:t> </a:t>
                </a:r>
              </a:p>
            </p:txBody>
          </p:sp>
        </mc:Fallback>
      </mc:AlternateContent>
      <p:sp>
        <p:nvSpPr>
          <p:cNvPr id="13" name="矩形 12"/>
          <p:cNvSpPr/>
          <p:nvPr/>
        </p:nvSpPr>
        <p:spPr>
          <a:xfrm>
            <a:off x="827584" y="1831755"/>
            <a:ext cx="2448272" cy="523220"/>
          </a:xfrm>
          <a:prstGeom prst="rect">
            <a:avLst/>
          </a:prstGeom>
        </p:spPr>
        <p:txBody>
          <a:bodyPr wrap="square">
            <a:spAutoFit/>
          </a:bodyPr>
          <a:lstStyle/>
          <a:p>
            <a:pPr marL="0" lvl="1">
              <a:spcBef>
                <a:spcPct val="20000"/>
              </a:spcBef>
              <a:buClr>
                <a:srgbClr val="C481CF"/>
              </a:buClr>
              <a:buSzPct val="55000"/>
            </a:pPr>
            <a:r>
              <a:rPr lang="en-US" altLang="zh-CN" sz="2800" b="1" dirty="0">
                <a:solidFill>
                  <a:srgbClr val="0000FF"/>
                </a:solidFill>
                <a:latin typeface="微软雅黑" panose="020B0503020204020204" pitchFamily="34" charset="-122"/>
                <a:ea typeface="微软雅黑" panose="020B0503020204020204" pitchFamily="34" charset="-122"/>
              </a:rPr>
              <a:t>⑫</a:t>
            </a:r>
            <a:r>
              <a:rPr lang="zh-CN" altLang="en-US" sz="2800" b="1" kern="0" dirty="0" smtClean="0">
                <a:solidFill>
                  <a:srgbClr val="0000FF"/>
                </a:solidFill>
                <a:latin typeface="微软雅黑" panose="020B0503020204020204" pitchFamily="34" charset="-122"/>
                <a:ea typeface="微软雅黑" panose="020B0503020204020204" pitchFamily="34" charset="-122"/>
              </a:rPr>
              <a:t>包含律</a:t>
            </a:r>
            <a:endParaRPr lang="en-US" altLang="zh-CN" sz="2800" b="1" kern="0" dirty="0">
              <a:solidFill>
                <a:srgbClr val="0000FF"/>
              </a:solidFill>
              <a:latin typeface="微软雅黑" panose="020B0503020204020204" pitchFamily="34" charset="-122"/>
              <a:ea typeface="微软雅黑" panose="020B0503020204020204" pitchFamily="34" charset="-122"/>
            </a:endParaRPr>
          </a:p>
        </p:txBody>
      </p:sp>
      <p:sp>
        <p:nvSpPr>
          <p:cNvPr id="14" name="矩形 13"/>
          <p:cNvSpPr/>
          <p:nvPr/>
        </p:nvSpPr>
        <p:spPr>
          <a:xfrm>
            <a:off x="7894365" y="2278190"/>
            <a:ext cx="3214638" cy="738664"/>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a:solidFill>
                  <a:srgbClr val="0000FF"/>
                </a:solidFill>
                <a:latin typeface="微软雅黑" panose="020B0503020204020204" pitchFamily="34" charset="-122"/>
                <a:ea typeface="微软雅黑" panose="020B0503020204020204" pitchFamily="34" charset="-122"/>
              </a:rPr>
              <a:t>如何证明？</a:t>
            </a:r>
          </a:p>
        </p:txBody>
      </p:sp>
      <p:sp>
        <p:nvSpPr>
          <p:cNvPr id="15" name="TextBox 14"/>
          <p:cNvSpPr txBox="1"/>
          <p:nvPr/>
        </p:nvSpPr>
        <p:spPr>
          <a:xfrm>
            <a:off x="6516216" y="1893310"/>
            <a:ext cx="1224136" cy="461665"/>
          </a:xfrm>
          <a:prstGeom prst="rect">
            <a:avLst/>
          </a:prstGeom>
          <a:solidFill>
            <a:srgbClr val="66FF33"/>
          </a:solidFill>
        </p:spPr>
        <p:txBody>
          <a:bodyPr wrap="square" rtlCol="0">
            <a:spAutoFit/>
          </a:bodyPr>
          <a:lstStyle/>
          <a:p>
            <a:r>
              <a:rPr lang="zh-CN" altLang="en-US" sz="2400" b="1" dirty="0" smtClean="0">
                <a:solidFill>
                  <a:srgbClr val="FF0000"/>
                </a:solidFill>
                <a:latin typeface="微软雅黑" panose="020B0503020204020204" pitchFamily="34" charset="-122"/>
                <a:ea typeface="微软雅黑" panose="020B0503020204020204" pitchFamily="34" charset="-122"/>
              </a:rPr>
              <a:t>冗余律</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矩形 15"/>
              <p:cNvSpPr/>
              <p:nvPr/>
            </p:nvSpPr>
            <p:spPr>
              <a:xfrm>
                <a:off x="7903890" y="3016854"/>
                <a:ext cx="3726135" cy="738664"/>
              </a:xfrm>
              <a:prstGeom prst="rect">
                <a:avLst/>
              </a:prstGeom>
            </p:spPr>
            <p:txBody>
              <a:bodyPr wrap="square">
                <a:spAutoFit/>
              </a:bodyPr>
              <a:lstStyle/>
              <a:p>
                <a:pPr marL="342900" lvl="1" indent="-342900" defTabSz="540000">
                  <a:lnSpc>
                    <a:spcPct val="150000"/>
                  </a:lnSpc>
                  <a:spcBef>
                    <a:spcPct val="20000"/>
                  </a:spcBef>
                  <a:buClr>
                    <a:srgbClr val="235EB8"/>
                  </a:buClr>
                  <a:buSzPct val="85000"/>
                  <a:buFont typeface="Wingdings" panose="05000000000000000000" pitchFamily="2" charset="2"/>
                  <a:buChar char="n"/>
                </a:pPr>
                <a14:m>
                  <m:oMath xmlns:m="http://schemas.openxmlformats.org/officeDocument/2006/math">
                    <m:acc>
                      <m:accPr>
                        <m:chr m:val="̅"/>
                        <m:ctrlPr>
                          <a:rPr lang="zh-CN" altLang="en-US" sz="2800" b="1" i="1" smtClean="0">
                            <a:solidFill>
                              <a:schemeClr val="tx1"/>
                            </a:solidFill>
                            <a:latin typeface="Cambria Math"/>
                            <a:ea typeface="微软雅黑" panose="020B0503020204020204" pitchFamily="34" charset="-122"/>
                          </a:rPr>
                        </m:ctrlPr>
                      </m:accPr>
                      <m:e>
                        <m:r>
                          <a:rPr lang="en-US" altLang="zh-CN" sz="2800" b="1">
                            <a:solidFill>
                              <a:schemeClr val="tx1"/>
                            </a:solidFill>
                            <a:latin typeface="Cambria Math"/>
                            <a:ea typeface="微软雅黑" panose="020B0503020204020204" pitchFamily="34" charset="-122"/>
                          </a:rPr>
                          <m:t>𝑿</m:t>
                        </m:r>
                      </m:e>
                    </m:acc>
                    <m:r>
                      <a:rPr lang="en-US" altLang="zh-CN" sz="2800" b="1">
                        <a:solidFill>
                          <a:schemeClr val="tx1"/>
                        </a:solidFill>
                        <a:latin typeface="Cambria Math"/>
                        <a:ea typeface="微软雅黑" panose="020B0503020204020204" pitchFamily="34" charset="-122"/>
                      </a:rPr>
                      <m:t> </m:t>
                    </m:r>
                    <m:acc>
                      <m:accPr>
                        <m:chr m:val="̅"/>
                        <m:ctrlPr>
                          <a:rPr lang="zh-CN" altLang="en-US" sz="2800" b="1" i="1">
                            <a:solidFill>
                              <a:schemeClr val="tx1"/>
                            </a:solidFill>
                            <a:latin typeface="Cambria Math"/>
                            <a:ea typeface="微软雅黑" panose="020B0503020204020204" pitchFamily="34" charset="-122"/>
                          </a:rPr>
                        </m:ctrlPr>
                      </m:accPr>
                      <m:e>
                        <m:r>
                          <a:rPr lang="en-US" altLang="zh-CN" sz="2800" b="1">
                            <a:solidFill>
                              <a:schemeClr val="tx1"/>
                            </a:solidFill>
                            <a:latin typeface="Cambria Math"/>
                            <a:ea typeface="微软雅黑" panose="020B0503020204020204" pitchFamily="34" charset="-122"/>
                          </a:rPr>
                          <m:t>𝒀</m:t>
                        </m:r>
                      </m:e>
                    </m:acc>
                    <m:r>
                      <a:rPr lang="en-US" altLang="zh-CN" sz="2800" b="1">
                        <a:solidFill>
                          <a:schemeClr val="tx1"/>
                        </a:solidFill>
                        <a:latin typeface="Cambria Math"/>
                        <a:ea typeface="微软雅黑" panose="020B0503020204020204" pitchFamily="34" charset="-122"/>
                      </a:rPr>
                      <m:t>+</m:t>
                    </m:r>
                    <m:acc>
                      <m:accPr>
                        <m:chr m:val="̅"/>
                        <m:ctrlPr>
                          <a:rPr lang="zh-CN" altLang="en-US" sz="2800" b="1" i="1">
                            <a:solidFill>
                              <a:schemeClr val="tx1"/>
                            </a:solidFill>
                            <a:latin typeface="Cambria Math"/>
                            <a:ea typeface="微软雅黑" panose="020B0503020204020204" pitchFamily="34" charset="-122"/>
                          </a:rPr>
                        </m:ctrlPr>
                      </m:accPr>
                      <m:e>
                        <m:r>
                          <a:rPr lang="en-US" altLang="zh-CN" sz="2800" b="1">
                            <a:solidFill>
                              <a:schemeClr val="tx1"/>
                            </a:solidFill>
                            <a:latin typeface="Cambria Math"/>
                            <a:ea typeface="微软雅黑" panose="020B0503020204020204" pitchFamily="34" charset="-122"/>
                          </a:rPr>
                          <m:t>𝑿</m:t>
                        </m:r>
                      </m:e>
                    </m:acc>
                    <m:r>
                      <a:rPr lang="en-US" altLang="zh-CN" sz="2800" b="1">
                        <a:solidFill>
                          <a:schemeClr val="tx1"/>
                        </a:solidFill>
                        <a:latin typeface="Cambria Math"/>
                        <a:ea typeface="微软雅黑" panose="020B0503020204020204" pitchFamily="34" charset="-122"/>
                      </a:rPr>
                      <m:t> </m:t>
                    </m:r>
                    <m:acc>
                      <m:accPr>
                        <m:chr m:val="̅"/>
                        <m:ctrlPr>
                          <a:rPr lang="zh-CN" altLang="en-US" sz="2800" b="1" i="1">
                            <a:solidFill>
                              <a:schemeClr val="tx1"/>
                            </a:solidFill>
                            <a:latin typeface="Cambria Math"/>
                            <a:ea typeface="微软雅黑" panose="020B0503020204020204" pitchFamily="34" charset="-122"/>
                          </a:rPr>
                        </m:ctrlPr>
                      </m:accPr>
                      <m:e>
                        <m:r>
                          <a:rPr lang="en-US" altLang="zh-CN" sz="2800" b="1">
                            <a:solidFill>
                              <a:schemeClr val="tx1"/>
                            </a:solidFill>
                            <a:latin typeface="Cambria Math"/>
                            <a:ea typeface="微软雅黑" panose="020B0503020204020204" pitchFamily="34" charset="-122"/>
                          </a:rPr>
                          <m:t>𝒁</m:t>
                        </m:r>
                      </m:e>
                    </m:acc>
                    <m:r>
                      <a:rPr lang="en-US" altLang="zh-CN" sz="2800" b="1">
                        <a:solidFill>
                          <a:schemeClr val="tx1"/>
                        </a:solidFill>
                        <a:latin typeface="Cambria Math"/>
                        <a:ea typeface="微软雅黑" panose="020B0503020204020204" pitchFamily="34" charset="-122"/>
                      </a:rPr>
                      <m:t>+</m:t>
                    </m:r>
                    <m:r>
                      <a:rPr lang="en-US" altLang="zh-CN" sz="2800" b="1">
                        <a:solidFill>
                          <a:schemeClr val="tx1"/>
                        </a:solidFill>
                        <a:latin typeface="Cambria Math"/>
                        <a:ea typeface="微软雅黑" panose="020B0503020204020204" pitchFamily="34" charset="-122"/>
                      </a:rPr>
                      <m:t>𝒀</m:t>
                    </m:r>
                    <m:acc>
                      <m:accPr>
                        <m:chr m:val="̅"/>
                        <m:ctrlPr>
                          <a:rPr lang="zh-CN" altLang="en-US" sz="2800" b="1" i="1">
                            <a:solidFill>
                              <a:schemeClr val="tx1"/>
                            </a:solidFill>
                            <a:latin typeface="Cambria Math"/>
                            <a:ea typeface="微软雅黑" panose="020B0503020204020204" pitchFamily="34" charset="-122"/>
                          </a:rPr>
                        </m:ctrlPr>
                      </m:accPr>
                      <m:e>
                        <m:r>
                          <a:rPr lang="en-US" altLang="zh-CN" sz="2800" b="1">
                            <a:solidFill>
                              <a:schemeClr val="tx1"/>
                            </a:solidFill>
                            <a:latin typeface="Cambria Math"/>
                            <a:ea typeface="微软雅黑" panose="020B0503020204020204" pitchFamily="34" charset="-122"/>
                          </a:rPr>
                          <m:t>𝒁</m:t>
                        </m:r>
                      </m:e>
                    </m:acc>
                  </m:oMath>
                </a14:m>
                <a:r>
                  <a:rPr lang="en-US" altLang="zh-CN" sz="2800" b="1" dirty="0">
                    <a:solidFill>
                      <a:schemeClr val="tx1"/>
                    </a:solidFill>
                    <a:latin typeface="微软雅黑" panose="020B0503020204020204" pitchFamily="34" charset="-122"/>
                    <a:ea typeface="微软雅黑" panose="020B0503020204020204" pitchFamily="34" charset="-122"/>
                  </a:rPr>
                  <a:t>=?</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7903890" y="3016854"/>
                <a:ext cx="3726135" cy="738664"/>
              </a:xfrm>
              <a:prstGeom prst="rect">
                <a:avLst/>
              </a:prstGeom>
              <a:blipFill rotWithShape="1">
                <a:blip r:embed="rId5"/>
                <a:stretch>
                  <a:fillRect b="-12397"/>
                </a:stretch>
              </a:blipFill>
            </p:spPr>
            <p:txBody>
              <a:bodyPr/>
              <a:lstStyle/>
              <a:p>
                <a:r>
                  <a:rPr lang="zh-CN" altLang="en-US">
                    <a:noFill/>
                  </a:rPr>
                  <a:t> </a:t>
                </a:r>
              </a:p>
            </p:txBody>
          </p:sp>
        </mc:Fallback>
      </mc:AlternateContent>
      <p:graphicFrame>
        <p:nvGraphicFramePr>
          <p:cNvPr id="17" name="对象 16"/>
          <p:cNvGraphicFramePr>
            <a:graphicFrameLocks noChangeAspect="1"/>
          </p:cNvGraphicFramePr>
          <p:nvPr>
            <p:extLst>
              <p:ext uri="{D42A27DB-BD31-4B8C-83A1-F6EECF244321}">
                <p14:modId xmlns:p14="http://schemas.microsoft.com/office/powerpoint/2010/main" val="1643421051"/>
              </p:ext>
            </p:extLst>
          </p:nvPr>
        </p:nvGraphicFramePr>
        <p:xfrm>
          <a:off x="931658" y="4724401"/>
          <a:ext cx="6353320" cy="676511"/>
        </p:xfrm>
        <a:graphic>
          <a:graphicData uri="http://schemas.openxmlformats.org/presentationml/2006/ole">
            <mc:AlternateContent xmlns:mc="http://schemas.openxmlformats.org/markup-compatibility/2006">
              <mc:Choice xmlns:v="urn:schemas-microsoft-com:vml" Requires="v">
                <p:oleObj spid="_x0000_s152695" name="Equation" r:id="rId6" imgW="2057400" imgH="215640" progId="Equation.DSMT4">
                  <p:embed/>
                </p:oleObj>
              </mc:Choice>
              <mc:Fallback>
                <p:oleObj name="Equation" r:id="rId6" imgW="2057400" imgH="21564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658" y="4724401"/>
                        <a:ext cx="6353320" cy="676511"/>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58962678"/>
              </p:ext>
            </p:extLst>
          </p:nvPr>
        </p:nvGraphicFramePr>
        <p:xfrm>
          <a:off x="952355" y="5305425"/>
          <a:ext cx="10925937" cy="752475"/>
        </p:xfrm>
        <a:graphic>
          <a:graphicData uri="http://schemas.openxmlformats.org/presentationml/2006/ole">
            <mc:AlternateContent xmlns:mc="http://schemas.openxmlformats.org/markup-compatibility/2006">
              <mc:Choice xmlns:v="urn:schemas-microsoft-com:vml" Requires="v">
                <p:oleObj spid="_x0000_s152696" name="Equation" r:id="rId8" imgW="3454200" imgH="241200" progId="Equation.DSMT4">
                  <p:embed/>
                </p:oleObj>
              </mc:Choice>
              <mc:Fallback>
                <p:oleObj name="Equation" r:id="rId8" imgW="3454200" imgH="2412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355" y="5305425"/>
                        <a:ext cx="10925937" cy="752475"/>
                      </a:xfrm>
                      <a:prstGeom prst="rect">
                        <a:avLst/>
                      </a:prstGeom>
                      <a:noFill/>
                    </p:spPr>
                  </p:pic>
                </p:oleObj>
              </mc:Fallback>
            </mc:AlternateContent>
          </a:graphicData>
        </a:graphic>
      </p:graphicFrame>
      <p:sp>
        <p:nvSpPr>
          <p:cNvPr id="20" name="矩形 19"/>
          <p:cNvSpPr/>
          <p:nvPr/>
        </p:nvSpPr>
        <p:spPr>
          <a:xfrm>
            <a:off x="952355" y="3942967"/>
            <a:ext cx="3214638" cy="662554"/>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推广：</a:t>
            </a:r>
            <a:endParaRPr lang="zh-CN" altLang="en-US" sz="2800" b="1" dirty="0">
              <a:latin typeface="微软雅黑" panose="020B0503020204020204" pitchFamily="34" charset="-122"/>
              <a:ea typeface="微软雅黑" panose="020B0503020204020204" pitchFamily="34" charset="-122"/>
            </a:endParaRPr>
          </a:p>
        </p:txBody>
      </p:sp>
      <p:pic>
        <p:nvPicPr>
          <p:cNvPr id="21" name="图片 20">
            <a:hlinkClick r:id="rId10" action="ppaction://hlinksldjump"/>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163672786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42</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638175" y="939423"/>
                <a:ext cx="11052656" cy="3048142"/>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逻辑运算</a:t>
                </a:r>
                <a:r>
                  <a:rPr lang="zh-CN" altLang="en-US" sz="2800" b="1" dirty="0">
                    <a:latin typeface="微软雅黑" panose="020B0503020204020204" pitchFamily="34" charset="-122"/>
                    <a:ea typeface="微软雅黑" panose="020B0503020204020204" pitchFamily="34" charset="-122"/>
                  </a:rPr>
                  <a:t>中</a:t>
                </a:r>
                <a:r>
                  <a:rPr lang="zh-CN" altLang="en-US" sz="2800" b="1" dirty="0" smtClean="0">
                    <a:latin typeface="微软雅黑" panose="020B0503020204020204" pitchFamily="34" charset="-122"/>
                    <a:ea typeface="微软雅黑" panose="020B0503020204020204" pitchFamily="34" charset="-122"/>
                  </a:rPr>
                  <a:t>常用的规则：</a:t>
                </a:r>
                <a:r>
                  <a:rPr lang="zh-CN" altLang="en-US" sz="2800" b="1" dirty="0" smtClean="0">
                    <a:solidFill>
                      <a:srgbClr val="FF0000"/>
                    </a:solidFill>
                    <a:latin typeface="微软雅黑" panose="020B0503020204020204" pitchFamily="34" charset="-122"/>
                    <a:ea typeface="微软雅黑" panose="020B0503020204020204" pitchFamily="34" charset="-122"/>
                  </a:rPr>
                  <a:t>四条规则</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en-US" altLang="zh-CN" sz="2800" b="1" dirty="0" smtClean="0">
                    <a:solidFill>
                      <a:srgbClr val="0000FF"/>
                    </a:solidFill>
                    <a:latin typeface="微软雅黑" panose="020B0503020204020204" pitchFamily="34" charset="-122"/>
                    <a:ea typeface="微软雅黑" panose="020B0503020204020204" pitchFamily="34" charset="-122"/>
                  </a:rPr>
                  <a:t>1</a:t>
                </a:r>
                <a:r>
                  <a:rPr lang="zh-CN" altLang="en-US" sz="2800" b="1" dirty="0" smtClean="0">
                    <a:solidFill>
                      <a:srgbClr val="0000FF"/>
                    </a:solidFill>
                    <a:latin typeface="微软雅黑" panose="020B0503020204020204" pitchFamily="34" charset="-122"/>
                    <a:ea typeface="微软雅黑" panose="020B0503020204020204" pitchFamily="34" charset="-122"/>
                  </a:rPr>
                  <a:t>）代入规则：</a:t>
                </a:r>
                <a:r>
                  <a:rPr lang="zh-CN" altLang="en-US" sz="2800" b="1" dirty="0">
                    <a:solidFill>
                      <a:srgbClr val="FF0000"/>
                    </a:solidFill>
                    <a:latin typeface="微软雅黑" panose="020B0503020204020204" pitchFamily="34" charset="-122"/>
                    <a:ea typeface="微软雅黑" panose="020B0503020204020204" pitchFamily="34" charset="-122"/>
                  </a:rPr>
                  <a:t>用函数代替变量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任何</a:t>
                </a:r>
                <a:r>
                  <a:rPr lang="zh-CN" altLang="en-US" sz="2400" b="1" dirty="0">
                    <a:latin typeface="微软雅黑" panose="020B0503020204020204" pitchFamily="34" charset="-122"/>
                    <a:ea typeface="微软雅黑" panose="020B0503020204020204" pitchFamily="34" charset="-122"/>
                  </a:rPr>
                  <a:t>一个逻辑等式，如果将等式两边出现的所有同一变量都用某个函数替代，则等式仍然成立，这个规则称为代入规则</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例如：逻辑</a:t>
                </a:r>
                <a:r>
                  <a:rPr lang="zh-CN" altLang="en-US" sz="2400" b="1" dirty="0">
                    <a:latin typeface="微软雅黑" panose="020B0503020204020204" pitchFamily="34" charset="-122"/>
                    <a:ea typeface="微软雅黑" panose="020B0503020204020204" pitchFamily="34" charset="-122"/>
                  </a:rPr>
                  <a:t>等式 </a:t>
                </a:r>
                <a14:m>
                  <m:oMath xmlns:m="http://schemas.openxmlformats.org/officeDocument/2006/math">
                    <m:acc>
                      <m:accPr>
                        <m:chr m:val="̅"/>
                        <m:ctrlPr>
                          <a:rPr lang="zh-CN" altLang="en-US" sz="2400" b="1" i="1" smtClean="0">
                            <a:solidFill>
                              <a:srgbClr val="FF0000"/>
                            </a:solidFill>
                            <a:latin typeface="Cambria Math"/>
                          </a:rPr>
                        </m:ctrlPr>
                      </m:accPr>
                      <m:e>
                        <m:r>
                          <a:rPr lang="zh-CN" altLang="en-US" sz="2400" b="1" i="1">
                            <a:solidFill>
                              <a:srgbClr val="FF0000"/>
                            </a:solidFill>
                            <a:latin typeface="Cambria Math" panose="02040503050406030204" pitchFamily="18" charset="0"/>
                          </a:rPr>
                          <m:t>𝑨𝑩</m:t>
                        </m:r>
                      </m:e>
                    </m:acc>
                    <m:r>
                      <a:rPr lang="zh-CN" altLang="en-US" sz="2400" b="1" i="0">
                        <a:solidFill>
                          <a:srgbClr val="FF0000"/>
                        </a:solidFill>
                        <a:latin typeface="Cambria Math" panose="02040503050406030204" pitchFamily="18" charset="0"/>
                      </a:rPr>
                      <m:t>=</m:t>
                    </m:r>
                    <m:acc>
                      <m:accPr>
                        <m:chr m:val="̅"/>
                        <m:ctrlPr>
                          <a:rPr lang="zh-CN" altLang="en-US" sz="2400" b="1" i="1">
                            <a:solidFill>
                              <a:srgbClr val="FF0000"/>
                            </a:solidFill>
                            <a:latin typeface="Cambria Math"/>
                          </a:rPr>
                        </m:ctrlPr>
                      </m:accPr>
                      <m:e>
                        <m:r>
                          <a:rPr lang="zh-CN" altLang="en-US" sz="2400" b="1" i="1">
                            <a:solidFill>
                              <a:srgbClr val="FF0000"/>
                            </a:solidFill>
                            <a:latin typeface="Cambria Math" panose="02040503050406030204" pitchFamily="18" charset="0"/>
                          </a:rPr>
                          <m:t>𝑨</m:t>
                        </m:r>
                      </m:e>
                    </m:acc>
                    <m:r>
                      <a:rPr lang="zh-CN" altLang="en-US" sz="2400" b="1" i="0">
                        <a:solidFill>
                          <a:srgbClr val="FF0000"/>
                        </a:solidFill>
                        <a:latin typeface="Cambria Math" panose="02040503050406030204" pitchFamily="18" charset="0"/>
                      </a:rPr>
                      <m:t>+</m:t>
                    </m:r>
                    <m:acc>
                      <m:accPr>
                        <m:chr m:val="̅"/>
                        <m:ctrlPr>
                          <a:rPr lang="zh-CN" altLang="en-US" sz="2400" b="1" i="1">
                            <a:solidFill>
                              <a:srgbClr val="FF0000"/>
                            </a:solidFill>
                            <a:latin typeface="Cambria Math"/>
                          </a:rPr>
                        </m:ctrlPr>
                      </m:accPr>
                      <m:e>
                        <m:r>
                          <a:rPr lang="zh-CN" altLang="en-US" sz="2400" b="1" i="1">
                            <a:solidFill>
                              <a:srgbClr val="FF0000"/>
                            </a:solidFill>
                            <a:latin typeface="Cambria Math" panose="02040503050406030204" pitchFamily="18" charset="0"/>
                          </a:rPr>
                          <m:t>𝑩</m:t>
                        </m:r>
                      </m:e>
                    </m:acc>
                  </m:oMath>
                </a14:m>
                <a:r>
                  <a:rPr lang="zh-CN" altLang="en-US" sz="2400" b="1" dirty="0">
                    <a:latin typeface="微软雅黑" panose="020B0503020204020204" pitchFamily="34" charset="-122"/>
                    <a:ea typeface="微软雅黑" panose="020B0503020204020204" pitchFamily="34" charset="-122"/>
                  </a:rPr>
                  <a:t>，令 </a:t>
                </a:r>
                <a14:m>
                  <m:oMath xmlns:m="http://schemas.openxmlformats.org/officeDocument/2006/math">
                    <m:r>
                      <a:rPr lang="zh-CN" altLang="en-US" sz="2400" b="1" i="1" dirty="0" smtClean="0">
                        <a:solidFill>
                          <a:srgbClr val="FF0000"/>
                        </a:solidFill>
                        <a:latin typeface="Cambria Math" panose="02040503050406030204" pitchFamily="18" charset="0"/>
                      </a:rPr>
                      <m:t>𝑩</m:t>
                    </m:r>
                    <m:r>
                      <a:rPr lang="zh-CN" altLang="en-US" sz="2400" b="1" i="0"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𝑩𝑪</m:t>
                    </m:r>
                  </m:oMath>
                </a14:m>
                <a:r>
                  <a:rPr lang="zh-CN" altLang="en-US" sz="2400" b="1" dirty="0">
                    <a:latin typeface="微软雅黑" panose="020B0503020204020204" pitchFamily="34" charset="-122"/>
                    <a:ea typeface="微软雅黑" panose="020B0503020204020204" pitchFamily="34" charset="-122"/>
                  </a:rPr>
                  <a:t>，代入原式中，则 </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638175" y="939423"/>
                <a:ext cx="11052656" cy="3048142"/>
              </a:xfrm>
              <a:prstGeom prst="rect">
                <a:avLst/>
              </a:prstGeom>
              <a:blipFill rotWithShape="1">
                <a:blip r:embed="rId5"/>
                <a:stretch>
                  <a:fillRect l="-772" r="-3475" b="-160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逻辑代数规则</a:t>
            </a:r>
            <a:endParaRPr lang="zh-CN" altLang="en-US" dirty="0">
              <a:effectLst>
                <a:outerShdw blurRad="38100" dist="38100" dir="2700000" algn="tl">
                  <a:srgbClr val="000000">
                    <a:alpha val="43137"/>
                  </a:srgbClr>
                </a:outerShdw>
              </a:effectLst>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293010720"/>
              </p:ext>
            </p:extLst>
          </p:nvPr>
        </p:nvGraphicFramePr>
        <p:xfrm>
          <a:off x="1899156" y="3987565"/>
          <a:ext cx="5416044" cy="712261"/>
        </p:xfrm>
        <a:graphic>
          <a:graphicData uri="http://schemas.openxmlformats.org/presentationml/2006/ole">
            <mc:AlternateContent xmlns:mc="http://schemas.openxmlformats.org/markup-compatibility/2006">
              <mc:Choice xmlns:v="urn:schemas-microsoft-com:vml" Requires="v">
                <p:oleObj spid="_x0000_s34312" name="公式" r:id="rId6" imgW="1803240" imgH="241200" progId="Equation.3">
                  <p:embed/>
                </p:oleObj>
              </mc:Choice>
              <mc:Fallback>
                <p:oleObj name="公式" r:id="rId6" imgW="1803240" imgH="24120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9156" y="3987565"/>
                        <a:ext cx="5416044" cy="712261"/>
                      </a:xfrm>
                      <a:prstGeom prst="rect">
                        <a:avLst/>
                      </a:prstGeom>
                      <a:noFill/>
                    </p:spPr>
                  </p:pic>
                </p:oleObj>
              </mc:Fallback>
            </mc:AlternateContent>
          </a:graphicData>
        </a:graphic>
      </p:graphicFrame>
      <p:sp>
        <p:nvSpPr>
          <p:cNvPr id="11" name="矩形 10"/>
          <p:cNvSpPr/>
          <p:nvPr/>
        </p:nvSpPr>
        <p:spPr>
          <a:xfrm>
            <a:off x="1100837" y="4648511"/>
            <a:ext cx="5147563" cy="646331"/>
          </a:xfrm>
          <a:prstGeom prst="rect">
            <a:avLst/>
          </a:prstGeom>
        </p:spPr>
        <p:txBody>
          <a:bodyPr wrap="none">
            <a:spAutoFit/>
          </a:bodyPr>
          <a:lstStyle/>
          <a:p>
            <a:pPr marL="342900" indent="-342900" defTabSz="540000">
              <a:lnSpc>
                <a:spcPct val="150000"/>
              </a:lnSpc>
              <a:spcBef>
                <a:spcPct val="20000"/>
              </a:spcBef>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以此推广得到摩根律的一般</a:t>
            </a:r>
            <a:r>
              <a:rPr lang="zh-CN" altLang="en-US" sz="2400" b="1" dirty="0" smtClean="0">
                <a:latin typeface="微软雅黑" panose="020B0503020204020204" pitchFamily="34" charset="-122"/>
                <a:ea typeface="微软雅黑" panose="020B0503020204020204" pitchFamily="34" charset="-122"/>
              </a:rPr>
              <a:t>形式</a:t>
            </a:r>
            <a:r>
              <a:rPr lang="zh-CN" altLang="en-US" sz="2400" b="1" dirty="0">
                <a:latin typeface="微软雅黑" panose="020B0503020204020204" pitchFamily="34" charset="-122"/>
                <a:ea typeface="微软雅黑" panose="020B0503020204020204" pitchFamily="34" charset="-122"/>
              </a:rPr>
              <a:t>：</a:t>
            </a:r>
          </a:p>
        </p:txBody>
      </p:sp>
      <p:graphicFrame>
        <p:nvGraphicFramePr>
          <p:cNvPr id="12" name="对象 11"/>
          <p:cNvGraphicFramePr>
            <a:graphicFrameLocks noChangeAspect="1"/>
          </p:cNvGraphicFramePr>
          <p:nvPr>
            <p:extLst>
              <p:ext uri="{D42A27DB-BD31-4B8C-83A1-F6EECF244321}">
                <p14:modId xmlns:p14="http://schemas.microsoft.com/office/powerpoint/2010/main" val="208068086"/>
              </p:ext>
            </p:extLst>
          </p:nvPr>
        </p:nvGraphicFramePr>
        <p:xfrm>
          <a:off x="1938338" y="5284259"/>
          <a:ext cx="4895850" cy="584200"/>
        </p:xfrm>
        <a:graphic>
          <a:graphicData uri="http://schemas.openxmlformats.org/presentationml/2006/ole">
            <mc:AlternateContent xmlns:mc="http://schemas.openxmlformats.org/markup-compatibility/2006">
              <mc:Choice xmlns:v="urn:schemas-microsoft-com:vml" Requires="v">
                <p:oleObj spid="_x0000_s34313" name="Equation" r:id="rId8" imgW="2567880" imgH="279360" progId="Equation.3">
                  <p:embed/>
                </p:oleObj>
              </mc:Choice>
              <mc:Fallback>
                <p:oleObj name="Equation" r:id="rId8" imgW="2567880" imgH="279360" progId="Equation.3">
                  <p:embed/>
                  <p:pic>
                    <p:nvPicPr>
                      <p:cNvPr id="0" name="Object 10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8338" y="5284259"/>
                        <a:ext cx="4895850" cy="584200"/>
                      </a:xfrm>
                      <a:prstGeom prst="rect">
                        <a:avLst/>
                      </a:prstGeom>
                      <a:solidFill>
                        <a:schemeClr val="accent2">
                          <a:lumMod val="20000"/>
                          <a:lumOff val="80000"/>
                        </a:schemeClr>
                      </a:solidFill>
                      <a:ln>
                        <a:noFill/>
                      </a:ln>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970088044"/>
              </p:ext>
            </p:extLst>
          </p:nvPr>
        </p:nvGraphicFramePr>
        <p:xfrm>
          <a:off x="1938338" y="6003396"/>
          <a:ext cx="5710237" cy="598488"/>
        </p:xfrm>
        <a:graphic>
          <a:graphicData uri="http://schemas.openxmlformats.org/presentationml/2006/ole">
            <mc:AlternateContent xmlns:mc="http://schemas.openxmlformats.org/markup-compatibility/2006">
              <mc:Choice xmlns:v="urn:schemas-microsoft-com:vml" Requires="v">
                <p:oleObj spid="_x0000_s34314" name="Equation" r:id="rId10" imgW="2923920" imgH="279360" progId="Equation.3">
                  <p:embed/>
                </p:oleObj>
              </mc:Choice>
              <mc:Fallback>
                <p:oleObj name="Equation" r:id="rId10" imgW="2923920" imgH="279360" progId="Equation.3">
                  <p:embed/>
                  <p:pic>
                    <p:nvPicPr>
                      <p:cNvPr id="0" name="Object 10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38338" y="6003396"/>
                        <a:ext cx="5710237" cy="598488"/>
                      </a:xfrm>
                      <a:prstGeom prst="rect">
                        <a:avLst/>
                      </a:prstGeom>
                      <a:solidFill>
                        <a:schemeClr val="accent2">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143003376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43</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647700" y="939423"/>
                <a:ext cx="8886826" cy="4617161"/>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en-US" altLang="zh-CN" sz="2800" b="1" dirty="0" smtClean="0">
                    <a:solidFill>
                      <a:srgbClr val="0000FF"/>
                    </a:solidFill>
                    <a:latin typeface="微软雅黑" panose="020B0503020204020204" pitchFamily="34" charset="-122"/>
                    <a:ea typeface="微软雅黑" panose="020B0503020204020204" pitchFamily="34" charset="-122"/>
                  </a:rPr>
                  <a:t>2</a:t>
                </a:r>
                <a:r>
                  <a:rPr lang="zh-CN" altLang="en-US" sz="2800" b="1" dirty="0" smtClean="0">
                    <a:solidFill>
                      <a:srgbClr val="0000FF"/>
                    </a:solidFill>
                    <a:latin typeface="微软雅黑" panose="020B0503020204020204" pitchFamily="34" charset="-122"/>
                    <a:ea typeface="微软雅黑" panose="020B0503020204020204" pitchFamily="34" charset="-122"/>
                  </a:rPr>
                  <a:t>）反演规则：</a:t>
                </a:r>
                <a:r>
                  <a:rPr lang="zh-CN" altLang="en-US" sz="2800" b="1" dirty="0">
                    <a:solidFill>
                      <a:srgbClr val="FF0000"/>
                    </a:solidFill>
                    <a:latin typeface="微软雅黑" panose="020B0503020204020204" pitchFamily="34" charset="-122"/>
                    <a:ea typeface="微软雅黑" panose="020B0503020204020204" pitchFamily="34" charset="-122"/>
                  </a:rPr>
                  <a:t>用于求反函数</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即：</a:t>
                </a:r>
                <a14:m>
                  <m:oMath xmlns:m="http://schemas.openxmlformats.org/officeDocument/2006/math">
                    <m:r>
                      <m:rPr>
                        <m:nor/>
                      </m:rPr>
                      <a:rPr lang="zh-CN" altLang="en-US" sz="2400" b="1" dirty="0">
                        <a:latin typeface="微软雅黑" panose="020B0503020204020204" pitchFamily="34" charset="-122"/>
                        <a:ea typeface="微软雅黑" panose="020B0503020204020204" pitchFamily="34" charset="-122"/>
                      </a:rPr>
                      <m:t>由</m:t>
                    </m:r>
                    <m:r>
                      <a:rPr lang="zh-CN" altLang="en-US" sz="2400" b="1" i="1" dirty="0" smtClean="0">
                        <a:solidFill>
                          <a:srgbClr val="FF0000"/>
                        </a:solidFill>
                        <a:latin typeface="Cambria Math" panose="02040503050406030204" pitchFamily="18" charset="0"/>
                      </a:rPr>
                      <m:t>𝑭</m:t>
                    </m:r>
                    <m:d>
                      <m:dPr>
                        <m:ctrlPr>
                          <a:rPr lang="zh-CN" altLang="en-US" sz="2400" b="1" i="1" dirty="0">
                            <a:solidFill>
                              <a:srgbClr val="FF0000"/>
                            </a:solidFill>
                            <a:latin typeface="Cambria Math"/>
                          </a:rPr>
                        </m:ctrlPr>
                      </m:dPr>
                      <m:e>
                        <m:r>
                          <a:rPr lang="zh-CN" altLang="en-US" sz="2400" b="1" i="1" dirty="0">
                            <a:solidFill>
                              <a:srgbClr val="FF0000"/>
                            </a:solidFill>
                            <a:latin typeface="Cambria Math" panose="02040503050406030204" pitchFamily="18" charset="0"/>
                          </a:rPr>
                          <m:t>𝑨</m:t>
                        </m:r>
                        <m:r>
                          <a:rPr lang="zh-CN" altLang="en-US" sz="2400" b="1" i="0"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𝑩</m:t>
                        </m:r>
                        <m:r>
                          <a:rPr lang="zh-CN" altLang="en-US" sz="2400" b="1" i="0"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𝑪</m:t>
                        </m:r>
                        <m:r>
                          <a:rPr lang="en-US" altLang="zh-CN" sz="2400" b="1" i="1" dirty="0" smtClean="0">
                            <a:solidFill>
                              <a:srgbClr val="FF0000"/>
                            </a:solidFill>
                            <a:latin typeface="Cambria Math" panose="02040503050406030204" pitchFamily="18" charset="0"/>
                          </a:rPr>
                          <m:t>,…</m:t>
                        </m:r>
                      </m:e>
                    </m:d>
                  </m:oMath>
                </a14:m>
                <a:r>
                  <a:rPr lang="zh-CN" altLang="en-US" sz="2400" b="1" dirty="0">
                    <a:solidFill>
                      <a:srgbClr val="FF0000"/>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求 </a:t>
                </a:r>
                <a14:m>
                  <m:oMath xmlns:m="http://schemas.openxmlformats.org/officeDocument/2006/math">
                    <m:acc>
                      <m:accPr>
                        <m:chr m:val="̅"/>
                        <m:ctrlPr>
                          <a:rPr lang="zh-CN" altLang="en-US" sz="2400" b="1" i="1" dirty="0" smtClean="0">
                            <a:solidFill>
                              <a:srgbClr val="FF0000"/>
                            </a:solidFill>
                            <a:latin typeface="Cambria Math"/>
                          </a:rPr>
                        </m:ctrlPr>
                      </m:accPr>
                      <m:e>
                        <m:r>
                          <a:rPr lang="zh-CN" altLang="en-US" sz="2400" b="1" i="1" dirty="0">
                            <a:solidFill>
                              <a:srgbClr val="FF0000"/>
                            </a:solidFill>
                            <a:latin typeface="Cambria Math" panose="02040503050406030204" pitchFamily="18" charset="0"/>
                          </a:rPr>
                          <m:t>𝑭</m:t>
                        </m:r>
                      </m:e>
                    </m:acc>
                    <m:d>
                      <m:dPr>
                        <m:ctrlPr>
                          <a:rPr lang="zh-CN" altLang="en-US" sz="2400" b="1" i="1" dirty="0">
                            <a:solidFill>
                              <a:srgbClr val="FF0000"/>
                            </a:solidFill>
                            <a:latin typeface="Cambria Math"/>
                          </a:rPr>
                        </m:ctrlPr>
                      </m:dPr>
                      <m:e>
                        <m:r>
                          <a:rPr lang="zh-CN" altLang="en-US" sz="2400" b="1" i="1" dirty="0">
                            <a:solidFill>
                              <a:srgbClr val="FF0000"/>
                            </a:solidFill>
                            <a:latin typeface="Cambria Math" panose="02040503050406030204" pitchFamily="18" charset="0"/>
                          </a:rPr>
                          <m:t>𝑨</m:t>
                        </m:r>
                        <m:r>
                          <a:rPr lang="zh-CN" altLang="en-US" sz="2400" b="1" i="0"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𝑩</m:t>
                        </m:r>
                        <m:r>
                          <a:rPr lang="zh-CN" altLang="en-US" sz="2400" b="1" i="0"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𝑪</m:t>
                        </m:r>
                        <m:r>
                          <a:rPr lang="en-US" altLang="zh-CN" sz="2400" b="1" i="1" dirty="0" smtClean="0">
                            <a:solidFill>
                              <a:srgbClr val="FF0000"/>
                            </a:solidFill>
                            <a:latin typeface="Cambria Math" panose="02040503050406030204" pitchFamily="18" charset="0"/>
                          </a:rPr>
                          <m:t>,…</m:t>
                        </m:r>
                      </m:e>
                    </m:d>
                  </m:oMath>
                </a14:m>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如果将逻辑函数 </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 表达式中所有的“</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换成“</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换成“</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换成“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换成“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，原变量换成反变量，反变量换成原变量，并且保持原函数表达式运算顺序不变，得到另一个逻辑函数，且这个逻辑函数是原函数的反函数，记作</a:t>
                </a:r>
                <a14:m>
                  <m:oMath xmlns:m="http://schemas.openxmlformats.org/officeDocument/2006/math">
                    <m:acc>
                      <m:accPr>
                        <m:chr m:val="̅"/>
                        <m:ctrlPr>
                          <a:rPr lang="zh-CN" altLang="en-US" sz="2400" b="1" i="1" dirty="0">
                            <a:latin typeface="Cambria Math"/>
                          </a:rPr>
                        </m:ctrlPr>
                      </m:accPr>
                      <m:e>
                        <m:r>
                          <a:rPr lang="zh-CN" altLang="en-US" sz="2400" b="1" i="1" dirty="0">
                            <a:latin typeface="Cambria Math" panose="02040503050406030204" pitchFamily="18" charset="0"/>
                          </a:rPr>
                          <m:t>𝐹</m:t>
                        </m:r>
                      </m:e>
                    </m:acc>
                  </m:oMath>
                </a14:m>
                <a:r>
                  <a:rPr lang="zh-CN" altLang="en-US" sz="2400" b="1" dirty="0">
                    <a:latin typeface="微软雅黑" panose="020B0503020204020204" pitchFamily="34" charset="-122"/>
                    <a:ea typeface="微软雅黑" panose="020B0503020204020204" pitchFamily="34" charset="-122"/>
                  </a:rPr>
                  <a:t>，这个规则称为反演规则</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F </a:t>
                </a:r>
                <a:r>
                  <a:rPr lang="zh-CN" altLang="en-US" sz="2400" b="1" dirty="0">
                    <a:latin typeface="微软雅黑" panose="020B0503020204020204" pitchFamily="34" charset="-122"/>
                    <a:ea typeface="微软雅黑" panose="020B0503020204020204" pitchFamily="34" charset="-122"/>
                  </a:rPr>
                  <a:t>称为</a:t>
                </a:r>
                <a:r>
                  <a:rPr lang="zh-CN" altLang="en-US" sz="2400" b="1" dirty="0">
                    <a:solidFill>
                      <a:srgbClr val="FF0000"/>
                    </a:solidFill>
                    <a:latin typeface="微软雅黑" panose="020B0503020204020204" pitchFamily="34" charset="-122"/>
                    <a:ea typeface="微软雅黑" panose="020B0503020204020204" pitchFamily="34" charset="-122"/>
                  </a:rPr>
                  <a:t>原函数</a:t>
                </a:r>
                <a:r>
                  <a:rPr lang="zh-CN" altLang="en-US" sz="2400" b="1" dirty="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zh-CN" altLang="en-US" sz="2400" b="1" i="1" dirty="0" smtClean="0">
                            <a:solidFill>
                              <a:srgbClr val="FF0000"/>
                            </a:solidFill>
                            <a:latin typeface="Cambria Math"/>
                          </a:rPr>
                        </m:ctrlPr>
                      </m:accPr>
                      <m:e>
                        <m:r>
                          <a:rPr lang="zh-CN" altLang="en-US" sz="2400" b="1" i="1" dirty="0">
                            <a:solidFill>
                              <a:srgbClr val="FF0000"/>
                            </a:solidFill>
                            <a:latin typeface="Cambria Math" panose="02040503050406030204" pitchFamily="18" charset="0"/>
                          </a:rPr>
                          <m:t>𝑭</m:t>
                        </m:r>
                      </m:e>
                    </m:acc>
                  </m:oMath>
                </a14:m>
                <a:r>
                  <a:rPr lang="zh-CN" altLang="en-US" sz="2400" b="1" dirty="0">
                    <a:latin typeface="微软雅黑" panose="020B0503020204020204" pitchFamily="34" charset="-122"/>
                    <a:ea typeface="微软雅黑" panose="020B0503020204020204" pitchFamily="34" charset="-122"/>
                  </a:rPr>
                  <a:t>称为 </a:t>
                </a:r>
                <a:r>
                  <a:rPr lang="en-US" altLang="zh-CN" sz="2400" b="1" dirty="0">
                    <a:latin typeface="微软雅黑" panose="020B0503020204020204" pitchFamily="34" charset="-122"/>
                    <a:ea typeface="微软雅黑" panose="020B0503020204020204" pitchFamily="34" charset="-122"/>
                  </a:rPr>
                  <a:t>F </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FF0000"/>
                    </a:solidFill>
                    <a:latin typeface="微软雅黑" panose="020B0503020204020204" pitchFamily="34" charset="-122"/>
                    <a:ea typeface="微软雅黑" panose="020B0503020204020204" pitchFamily="34" charset="-122"/>
                  </a:rPr>
                  <a:t>反函数</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647700" y="939423"/>
                <a:ext cx="8886826" cy="4617161"/>
              </a:xfrm>
              <a:prstGeom prst="rect">
                <a:avLst/>
              </a:prstGeom>
              <a:blipFill rotWithShape="1">
                <a:blip r:embed="rId3"/>
                <a:stretch>
                  <a:fillRect l="-892" r="-1235" b="-66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逻辑代数规则</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1" name="TextBox 10"/>
              <p:cNvSpPr txBox="1"/>
              <p:nvPr/>
            </p:nvSpPr>
            <p:spPr>
              <a:xfrm>
                <a:off x="9534526" y="1919641"/>
                <a:ext cx="2393604" cy="3970318"/>
              </a:xfrm>
              <a:prstGeom prst="rect">
                <a:avLst/>
              </a:prstGeom>
              <a:solidFill>
                <a:srgbClr val="CCFFFF"/>
              </a:solidFill>
              <a:ln>
                <a:solidFill>
                  <a:srgbClr val="FF0000"/>
                </a:solidFill>
              </a:ln>
            </p:spPr>
            <p:txBody>
              <a:bodyPr wrap="none" rtlCol="0">
                <a:spAutoFit/>
              </a:bodyPr>
              <a:lstStyle/>
              <a:p>
                <a:pPr>
                  <a:lnSpc>
                    <a:spcPct val="150000"/>
                  </a:lnSpc>
                </a:pPr>
                <a:r>
                  <a:rPr lang="en-US" altLang="zh-CN" sz="2800" b="1" dirty="0" smtClean="0">
                    <a:solidFill>
                      <a:srgbClr val="FF0000"/>
                    </a:solidFill>
                    <a:latin typeface="+mn-ea"/>
                  </a:rPr>
                  <a:t>0	</a:t>
                </a:r>
                <a:r>
                  <a:rPr lang="zh-CN" altLang="en-US" sz="2800" b="1" dirty="0" smtClean="0">
                    <a:solidFill>
                      <a:srgbClr val="FF0000"/>
                    </a:solidFill>
                    <a:latin typeface="+mn-ea"/>
                  </a:rPr>
                  <a:t>→</a:t>
                </a:r>
                <a:r>
                  <a:rPr lang="en-US" altLang="zh-CN" sz="2800" b="1" dirty="0" smtClean="0">
                    <a:solidFill>
                      <a:srgbClr val="FF0000"/>
                    </a:solidFill>
                    <a:latin typeface="+mn-ea"/>
                  </a:rPr>
                  <a:t>	1</a:t>
                </a:r>
              </a:p>
              <a:p>
                <a:pPr>
                  <a:lnSpc>
                    <a:spcPct val="150000"/>
                  </a:lnSpc>
                </a:pPr>
                <a:r>
                  <a:rPr lang="en-US" altLang="zh-CN" sz="2800" b="1" dirty="0" smtClean="0">
                    <a:solidFill>
                      <a:srgbClr val="FF0000"/>
                    </a:solidFill>
                    <a:latin typeface="+mn-ea"/>
                  </a:rPr>
                  <a:t>1	</a:t>
                </a:r>
                <a:r>
                  <a:rPr lang="zh-CN" altLang="en-US" sz="2800" b="1" dirty="0" smtClean="0">
                    <a:solidFill>
                      <a:srgbClr val="FF0000"/>
                    </a:solidFill>
                    <a:latin typeface="+mn-ea"/>
                  </a:rPr>
                  <a:t>→</a:t>
                </a:r>
                <a:r>
                  <a:rPr lang="en-US" altLang="zh-CN" sz="2800" b="1" dirty="0" smtClean="0">
                    <a:solidFill>
                      <a:srgbClr val="FF0000"/>
                    </a:solidFill>
                    <a:latin typeface="+mn-ea"/>
                  </a:rPr>
                  <a:t>	0</a:t>
                </a:r>
              </a:p>
              <a:p>
                <a:pPr>
                  <a:lnSpc>
                    <a:spcPct val="150000"/>
                  </a:lnSpc>
                </a:pPr>
                <a:r>
                  <a:rPr lang="en-US" altLang="zh-CN" sz="2800" b="1" dirty="0" smtClean="0">
                    <a:solidFill>
                      <a:srgbClr val="FF0000"/>
                    </a:solidFill>
                    <a:latin typeface="+mn-ea"/>
                  </a:rPr>
                  <a:t>•	</a:t>
                </a:r>
                <a:r>
                  <a:rPr lang="zh-CN" altLang="en-US" sz="2800" b="1" dirty="0" smtClean="0">
                    <a:solidFill>
                      <a:srgbClr val="FF0000"/>
                    </a:solidFill>
                    <a:latin typeface="+mn-ea"/>
                  </a:rPr>
                  <a:t>→</a:t>
                </a:r>
                <a:r>
                  <a:rPr lang="en-US" altLang="zh-CN" sz="2800" b="1" dirty="0" smtClean="0">
                    <a:solidFill>
                      <a:srgbClr val="FF0000"/>
                    </a:solidFill>
                    <a:latin typeface="+mn-ea"/>
                  </a:rPr>
                  <a:t>	+</a:t>
                </a:r>
              </a:p>
              <a:p>
                <a:pPr>
                  <a:lnSpc>
                    <a:spcPct val="150000"/>
                  </a:lnSpc>
                </a:pPr>
                <a:r>
                  <a:rPr lang="en-US" altLang="zh-CN" sz="2800" b="1" dirty="0" smtClean="0">
                    <a:solidFill>
                      <a:srgbClr val="FF0000"/>
                    </a:solidFill>
                    <a:latin typeface="+mn-ea"/>
                  </a:rPr>
                  <a:t>+	</a:t>
                </a:r>
                <a:r>
                  <a:rPr lang="zh-CN" altLang="en-US" sz="2800" b="1" dirty="0" smtClean="0">
                    <a:solidFill>
                      <a:srgbClr val="FF0000"/>
                    </a:solidFill>
                    <a:latin typeface="+mn-ea"/>
                  </a:rPr>
                  <a:t>→</a:t>
                </a:r>
                <a:r>
                  <a:rPr lang="en-US" altLang="zh-CN" sz="2800" b="1" dirty="0" smtClean="0">
                    <a:solidFill>
                      <a:srgbClr val="FF0000"/>
                    </a:solidFill>
                    <a:latin typeface="+mn-ea"/>
                  </a:rPr>
                  <a:t>	• </a:t>
                </a:r>
                <a:endParaRPr lang="zh-CN" altLang="en-US" sz="2800" b="1" dirty="0">
                  <a:solidFill>
                    <a:srgbClr val="FF0000"/>
                  </a:solidFill>
                  <a:latin typeface="+mn-ea"/>
                </a:endParaRPr>
              </a:p>
              <a:p>
                <a:pPr>
                  <a:lnSpc>
                    <a:spcPct val="150000"/>
                  </a:lnSpc>
                </a:pPr>
                <a14:m>
                  <m:oMath xmlns:m="http://schemas.openxmlformats.org/officeDocument/2006/math">
                    <m:r>
                      <a:rPr lang="en-US" altLang="zh-CN" sz="2800" b="1" i="1">
                        <a:solidFill>
                          <a:srgbClr val="FF0000"/>
                        </a:solidFill>
                        <a:latin typeface="Cambria Math"/>
                      </a:rPr>
                      <m:t>𝑨</m:t>
                    </m:r>
                  </m:oMath>
                </a14:m>
                <a:r>
                  <a:rPr lang="en-US" altLang="zh-CN" sz="2800" b="1" dirty="0" smtClean="0">
                    <a:solidFill>
                      <a:srgbClr val="FF0000"/>
                    </a:solidFill>
                    <a:latin typeface="+mn-ea"/>
                  </a:rPr>
                  <a:t>	</a:t>
                </a:r>
                <a:r>
                  <a:rPr lang="zh-CN" altLang="en-US" sz="2800" b="1" dirty="0">
                    <a:solidFill>
                      <a:srgbClr val="FF0000"/>
                    </a:solidFill>
                    <a:latin typeface="+mn-ea"/>
                  </a:rPr>
                  <a:t>→</a:t>
                </a:r>
                <a:r>
                  <a:rPr lang="en-US" altLang="zh-CN" sz="2800" b="1" dirty="0" smtClean="0">
                    <a:solidFill>
                      <a:srgbClr val="FF0000"/>
                    </a:solidFill>
                    <a:latin typeface="+mn-ea"/>
                  </a:rPr>
                  <a:t>	</a:t>
                </a:r>
                <a14:m>
                  <m:oMath xmlns:m="http://schemas.openxmlformats.org/officeDocument/2006/math">
                    <m:acc>
                      <m:accPr>
                        <m:chr m:val="̅"/>
                        <m:ctrlPr>
                          <a:rPr lang="en-US" altLang="zh-CN" sz="2800" b="1" i="1" smtClean="0">
                            <a:solidFill>
                              <a:srgbClr val="FF0000"/>
                            </a:solidFill>
                            <a:latin typeface="Cambria Math"/>
                          </a:rPr>
                        </m:ctrlPr>
                      </m:accPr>
                      <m:e>
                        <m:r>
                          <a:rPr lang="en-US" altLang="zh-CN" sz="2800" b="1" i="1" smtClean="0">
                            <a:solidFill>
                              <a:srgbClr val="FF0000"/>
                            </a:solidFill>
                            <a:latin typeface="Cambria Math"/>
                          </a:rPr>
                          <m:t>𝑨</m:t>
                        </m:r>
                      </m:e>
                    </m:acc>
                  </m:oMath>
                </a14:m>
                <a:endParaRPr lang="en-US" altLang="zh-CN" sz="2800" b="1" dirty="0" smtClean="0">
                  <a:solidFill>
                    <a:srgbClr val="FF0000"/>
                  </a:solidFill>
                  <a:latin typeface="+mn-ea"/>
                </a:endParaRPr>
              </a:p>
              <a:p>
                <a:pPr>
                  <a:lnSpc>
                    <a:spcPct val="150000"/>
                  </a:lnSpc>
                </a:pPr>
                <a14:m>
                  <m:oMath xmlns:m="http://schemas.openxmlformats.org/officeDocument/2006/math">
                    <m:acc>
                      <m:accPr>
                        <m:chr m:val="̅"/>
                        <m:ctrlPr>
                          <a:rPr lang="en-US" altLang="zh-CN" sz="2800" b="1" i="1">
                            <a:solidFill>
                              <a:srgbClr val="FF0000"/>
                            </a:solidFill>
                            <a:latin typeface="Cambria Math"/>
                          </a:rPr>
                        </m:ctrlPr>
                      </m:accPr>
                      <m:e>
                        <m:r>
                          <a:rPr lang="en-US" altLang="zh-CN" sz="2800" b="1" i="1">
                            <a:solidFill>
                              <a:srgbClr val="FF0000"/>
                            </a:solidFill>
                            <a:latin typeface="Cambria Math"/>
                          </a:rPr>
                          <m:t>𝑨</m:t>
                        </m:r>
                      </m:e>
                    </m:acc>
                    <m:r>
                      <a:rPr lang="en-US" altLang="zh-CN" sz="2800" b="1" i="1">
                        <a:solidFill>
                          <a:srgbClr val="FF0000"/>
                        </a:solidFill>
                        <a:latin typeface="Cambria Math"/>
                      </a:rPr>
                      <m:t> </m:t>
                    </m:r>
                  </m:oMath>
                </a14:m>
                <a:r>
                  <a:rPr lang="en-US" altLang="zh-CN" sz="2800" b="1" dirty="0" smtClean="0">
                    <a:solidFill>
                      <a:srgbClr val="FF0000"/>
                    </a:solidFill>
                    <a:latin typeface="+mn-ea"/>
                  </a:rPr>
                  <a:t>	</a:t>
                </a:r>
                <a:r>
                  <a:rPr lang="zh-CN" altLang="en-US" sz="2800" b="1" dirty="0" smtClean="0">
                    <a:solidFill>
                      <a:srgbClr val="FF0000"/>
                    </a:solidFill>
                    <a:latin typeface="+mn-ea"/>
                  </a:rPr>
                  <a:t>→</a:t>
                </a:r>
                <a:r>
                  <a:rPr lang="en-US" altLang="zh-CN" sz="2800" b="1" dirty="0" smtClean="0">
                    <a:solidFill>
                      <a:srgbClr val="FF0000"/>
                    </a:solidFill>
                    <a:latin typeface="+mn-ea"/>
                  </a:rPr>
                  <a:t>	</a:t>
                </a:r>
                <a14:m>
                  <m:oMath xmlns:m="http://schemas.openxmlformats.org/officeDocument/2006/math">
                    <m:r>
                      <a:rPr lang="en-US" altLang="zh-CN" sz="2800" b="1" i="1">
                        <a:solidFill>
                          <a:srgbClr val="FF0000"/>
                        </a:solidFill>
                        <a:latin typeface="Cambria Math"/>
                      </a:rPr>
                      <m:t>𝑨</m:t>
                    </m:r>
                  </m:oMath>
                </a14:m>
                <a:endParaRPr lang="en-US" altLang="zh-CN" sz="2800" b="1" dirty="0" smtClean="0">
                  <a:solidFill>
                    <a:srgbClr val="FF0000"/>
                  </a:solidFill>
                  <a:latin typeface="+mn-ea"/>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9534526" y="1919641"/>
                <a:ext cx="2393604" cy="3970318"/>
              </a:xfrm>
              <a:prstGeom prst="rect">
                <a:avLst/>
              </a:prstGeom>
              <a:blipFill rotWithShape="1">
                <a:blip r:embed="rId4"/>
                <a:stretch>
                  <a:fillRect l="-4810" r="-4051" b="-766"/>
                </a:stretch>
              </a:blipFill>
              <a:ln>
                <a:solidFill>
                  <a:srgbClr val="FF0000"/>
                </a:solidFill>
              </a:ln>
            </p:spPr>
            <p:txBody>
              <a:bodyPr/>
              <a:lstStyle/>
              <a:p>
                <a:r>
                  <a:rPr lang="zh-CN" altLang="en-US">
                    <a:noFill/>
                  </a:rPr>
                  <a:t> </a:t>
                </a:r>
              </a:p>
            </p:txBody>
          </p:sp>
        </mc:Fallback>
      </mc:AlternateContent>
      <p:sp>
        <p:nvSpPr>
          <p:cNvPr id="14" name="矩形 13"/>
          <p:cNvSpPr/>
          <p:nvPr/>
        </p:nvSpPr>
        <p:spPr>
          <a:xfrm>
            <a:off x="9550556" y="1239620"/>
            <a:ext cx="2377574" cy="646331"/>
          </a:xfrm>
          <a:prstGeom prst="rect">
            <a:avLst/>
          </a:prstGeom>
        </p:spPr>
        <p:txBody>
          <a:bodyPr wrap="non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反演替换规则</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584610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44</a:t>
            </a:fld>
            <a:endParaRPr lang="zh-CN" altLang="en-US"/>
          </a:p>
        </p:txBody>
      </p:sp>
      <p:sp>
        <p:nvSpPr>
          <p:cNvPr id="53" name="文本框 52"/>
          <p:cNvSpPr txBox="1"/>
          <p:nvPr/>
        </p:nvSpPr>
        <p:spPr>
          <a:xfrm>
            <a:off x="788308" y="4448076"/>
            <a:ext cx="8546192" cy="1754326"/>
          </a:xfrm>
          <a:prstGeom prst="rect">
            <a:avLst/>
          </a:prstGeom>
          <a:noFill/>
        </p:spPr>
        <p:txBody>
          <a:bodyPr wrap="square" rtlCol="0">
            <a:spAutoFit/>
          </a:bodyPr>
          <a:lstStyle/>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反演</a:t>
            </a:r>
            <a:r>
              <a:rPr lang="zh-CN" altLang="en-US" sz="2400" b="1" dirty="0">
                <a:latin typeface="微软雅黑" panose="020B0503020204020204" pitchFamily="34" charset="-122"/>
                <a:ea typeface="微软雅黑" panose="020B0503020204020204" pitchFamily="34" charset="-122"/>
              </a:rPr>
              <a:t>规则的属性：</a:t>
            </a: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反演</a:t>
            </a:r>
            <a:r>
              <a:rPr lang="zh-CN" altLang="en-US" sz="2400" b="1" dirty="0">
                <a:latin typeface="微软雅黑" panose="020B0503020204020204" pitchFamily="34" charset="-122"/>
                <a:ea typeface="微软雅黑" panose="020B0503020204020204" pitchFamily="34" charset="-122"/>
              </a:rPr>
              <a:t>规则实际上是摩根律的推广；</a:t>
            </a: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B050"/>
                </a:solidFill>
                <a:latin typeface="微软雅黑" panose="020B0503020204020204" pitchFamily="34" charset="-122"/>
                <a:ea typeface="微软雅黑" panose="020B0503020204020204" pitchFamily="34" charset="-122"/>
              </a:rPr>
              <a:t>若</a:t>
            </a:r>
            <a:r>
              <a:rPr lang="zh-CN" altLang="en-US" sz="2400" b="1" dirty="0">
                <a:solidFill>
                  <a:srgbClr val="00B050"/>
                </a:solidFill>
                <a:latin typeface="微软雅黑" panose="020B0503020204020204" pitchFamily="34" charset="-122"/>
                <a:ea typeface="微软雅黑" panose="020B0503020204020204" pitchFamily="34" charset="-122"/>
              </a:rPr>
              <a:t>两个逻辑函数相等，则它们的反函数也相等</a:t>
            </a:r>
            <a:r>
              <a:rPr lang="zh-CN" altLang="en-US" sz="2400" b="1" dirty="0" smtClean="0">
                <a:solidFill>
                  <a:srgbClr val="00B050"/>
                </a:solidFill>
                <a:latin typeface="微软雅黑" panose="020B0503020204020204" pitchFamily="34" charset="-122"/>
                <a:ea typeface="微软雅黑" panose="020B0503020204020204" pitchFamily="34" charset="-122"/>
              </a:rPr>
              <a:t>。</a:t>
            </a:r>
            <a:endParaRPr lang="zh-CN" altLang="en-US" sz="2400" b="1" dirty="0">
              <a:solidFill>
                <a:srgbClr val="00B050"/>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逻辑代数规则</a:t>
            </a:r>
            <a:endParaRPr lang="zh-CN" altLang="en-US" dirty="0">
              <a:effectLst>
                <a:outerShdw blurRad="38100" dist="38100" dir="2700000" algn="tl">
                  <a:srgbClr val="000000">
                    <a:alpha val="43137"/>
                  </a:srgbClr>
                </a:outerShdw>
              </a:effectLst>
            </a:endParaRPr>
          </a:p>
        </p:txBody>
      </p:sp>
      <p:sp>
        <p:nvSpPr>
          <p:cNvPr id="16" name="文本框 52"/>
          <p:cNvSpPr txBox="1"/>
          <p:nvPr/>
        </p:nvSpPr>
        <p:spPr>
          <a:xfrm>
            <a:off x="647699" y="939423"/>
            <a:ext cx="11043131" cy="3508653"/>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en-US" altLang="zh-CN" sz="2800" b="1" dirty="0" smtClean="0">
                <a:solidFill>
                  <a:srgbClr val="0000FF"/>
                </a:solidFill>
                <a:latin typeface="微软雅黑" panose="020B0503020204020204" pitchFamily="34" charset="-122"/>
                <a:ea typeface="微软雅黑" panose="020B0503020204020204" pitchFamily="34" charset="-122"/>
              </a:rPr>
              <a:t>2</a:t>
            </a:r>
            <a:r>
              <a:rPr lang="zh-CN" altLang="en-US" sz="2800" b="1" dirty="0" smtClean="0">
                <a:solidFill>
                  <a:srgbClr val="0000FF"/>
                </a:solidFill>
                <a:latin typeface="微软雅黑" panose="020B0503020204020204" pitchFamily="34" charset="-122"/>
                <a:ea typeface="微软雅黑" panose="020B0503020204020204" pitchFamily="34" charset="-122"/>
              </a:rPr>
              <a:t>）反演规则：</a:t>
            </a:r>
            <a:r>
              <a:rPr lang="zh-CN" altLang="en-US" sz="2800" b="1" dirty="0">
                <a:solidFill>
                  <a:srgbClr val="FF0000"/>
                </a:solidFill>
                <a:latin typeface="微软雅黑" panose="020B0503020204020204" pitchFamily="34" charset="-122"/>
                <a:ea typeface="微软雅黑" panose="020B0503020204020204" pitchFamily="34" charset="-122"/>
              </a:rPr>
              <a:t>用于求</a:t>
            </a:r>
            <a:r>
              <a:rPr lang="zh-CN" altLang="en-US" sz="2800" b="1" dirty="0" smtClean="0">
                <a:solidFill>
                  <a:srgbClr val="FF0000"/>
                </a:solidFill>
                <a:latin typeface="微软雅黑" panose="020B0503020204020204" pitchFamily="34" charset="-122"/>
                <a:ea typeface="微软雅黑" panose="020B0503020204020204" pitchFamily="34" charset="-122"/>
              </a:rPr>
              <a:t>反函数</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反演规则应用方法：</a:t>
            </a:r>
            <a:endParaRPr lang="en-US" altLang="zh-CN" sz="2400" b="1" dirty="0" smtClean="0">
              <a:latin typeface="微软雅黑" panose="020B0503020204020204" pitchFamily="34" charset="-122"/>
              <a:ea typeface="微软雅黑" panose="020B0503020204020204" pitchFamily="34" charset="-122"/>
            </a:endParaRPr>
          </a:p>
          <a:p>
            <a:pPr marL="1371600" lvl="2" indent="-457200" defTabSz="540000">
              <a:lnSpc>
                <a:spcPct val="150000"/>
              </a:lnSpc>
              <a:buClr>
                <a:srgbClr val="235EB8"/>
              </a:buClr>
              <a:buSzPct val="100000"/>
              <a:buFont typeface="+mj-ea"/>
              <a:buAutoNum type="circleNumDbPlain"/>
            </a:pPr>
            <a:r>
              <a:rPr lang="zh-CN" altLang="en-US" sz="2400" b="1" dirty="0" smtClean="0">
                <a:solidFill>
                  <a:srgbClr val="FF0000"/>
                </a:solidFill>
                <a:latin typeface="微软雅黑" panose="020B0503020204020204" pitchFamily="34" charset="-122"/>
                <a:ea typeface="微软雅黑" panose="020B0503020204020204" pitchFamily="34" charset="-122"/>
              </a:rPr>
              <a:t>保持</a:t>
            </a:r>
            <a:r>
              <a:rPr lang="zh-CN" altLang="en-US" sz="2400" b="1" dirty="0">
                <a:solidFill>
                  <a:srgbClr val="FF0000"/>
                </a:solidFill>
                <a:latin typeface="微软雅黑" panose="020B0503020204020204" pitchFamily="34" charset="-122"/>
                <a:ea typeface="微软雅黑" panose="020B0503020204020204" pitchFamily="34" charset="-122"/>
              </a:rPr>
              <a:t>原有运算顺序不变</a:t>
            </a:r>
            <a:r>
              <a:rPr lang="zh-CN" altLang="en-US" sz="2400" b="1" dirty="0">
                <a:latin typeface="微软雅黑" panose="020B0503020204020204" pitchFamily="34" charset="-122"/>
                <a:ea typeface="微软雅黑" panose="020B0503020204020204" pitchFamily="34" charset="-122"/>
              </a:rPr>
              <a:t>，必要时可以添加括号；</a:t>
            </a:r>
          </a:p>
          <a:p>
            <a:pPr marL="1371600" lvl="2" indent="-457200" defTabSz="540000">
              <a:lnSpc>
                <a:spcPct val="150000"/>
              </a:lnSpc>
              <a:buClr>
                <a:srgbClr val="235EB8"/>
              </a:buClr>
              <a:buSzPct val="100000"/>
              <a:buFont typeface="+mj-ea"/>
              <a:buAutoNum type="circleNumDbPlain"/>
            </a:pPr>
            <a:r>
              <a:rPr lang="zh-CN" altLang="en-US" sz="2400" b="1" dirty="0" smtClean="0">
                <a:solidFill>
                  <a:srgbClr val="FF0000"/>
                </a:solidFill>
                <a:latin typeface="微软雅黑" panose="020B0503020204020204" pitchFamily="34" charset="-122"/>
                <a:ea typeface="微软雅黑" panose="020B0503020204020204" pitchFamily="34" charset="-122"/>
              </a:rPr>
              <a:t>不</a:t>
            </a:r>
            <a:r>
              <a:rPr lang="zh-CN" altLang="en-US" sz="2400" b="1" dirty="0">
                <a:solidFill>
                  <a:srgbClr val="FF0000"/>
                </a:solidFill>
                <a:latin typeface="微软雅黑" panose="020B0503020204020204" pitchFamily="34" charset="-122"/>
                <a:ea typeface="微软雅黑" panose="020B0503020204020204" pitchFamily="34" charset="-122"/>
              </a:rPr>
              <a:t>属于单个变量的非号须保留</a:t>
            </a:r>
            <a:r>
              <a:rPr lang="zh-CN" altLang="en-US" sz="2400" b="1" dirty="0">
                <a:latin typeface="微软雅黑" panose="020B0503020204020204" pitchFamily="34" charset="-122"/>
                <a:ea typeface="微软雅黑" panose="020B0503020204020204" pitchFamily="34" charset="-122"/>
              </a:rPr>
              <a:t>，即在非号下有两个及以上变量时，非号须保留，该</a:t>
            </a:r>
            <a:r>
              <a:rPr lang="zh-CN" altLang="en-US" sz="2400" b="1" dirty="0">
                <a:solidFill>
                  <a:srgbClr val="FF0000"/>
                </a:solidFill>
                <a:latin typeface="微软雅黑" panose="020B0503020204020204" pitchFamily="34" charset="-122"/>
                <a:ea typeface="微软雅黑" panose="020B0503020204020204" pitchFamily="34" charset="-122"/>
              </a:rPr>
              <a:t>非号下面</a:t>
            </a:r>
            <a:r>
              <a:rPr lang="zh-CN" altLang="en-US" sz="2400" b="1" dirty="0">
                <a:latin typeface="微软雅黑" panose="020B0503020204020204" pitchFamily="34" charset="-122"/>
                <a:ea typeface="微软雅黑" panose="020B0503020204020204" pitchFamily="34" charset="-122"/>
              </a:rPr>
              <a:t>的逻辑函数表达式</a:t>
            </a:r>
            <a:r>
              <a:rPr lang="zh-CN" altLang="en-US" sz="2400" b="1" dirty="0">
                <a:solidFill>
                  <a:srgbClr val="FF0000"/>
                </a:solidFill>
                <a:latin typeface="微软雅黑" panose="020B0503020204020204" pitchFamily="34" charset="-122"/>
                <a:ea typeface="微软雅黑" panose="020B0503020204020204" pitchFamily="34" charset="-122"/>
              </a:rPr>
              <a:t>按反演规则变换</a:t>
            </a:r>
            <a:r>
              <a:rPr lang="zh-CN" altLang="en-US" sz="2400" b="1" dirty="0">
                <a:latin typeface="微软雅黑" panose="020B0503020204020204" pitchFamily="34" charset="-122"/>
                <a:ea typeface="微软雅黑" panose="020B0503020204020204" pitchFamily="34" charset="-122"/>
              </a:rPr>
              <a:t>；</a:t>
            </a:r>
          </a:p>
          <a:p>
            <a:pPr marL="1371600" lvl="2" indent="-457200" defTabSz="540000">
              <a:lnSpc>
                <a:spcPct val="150000"/>
              </a:lnSpc>
              <a:buClr>
                <a:srgbClr val="235EB8"/>
              </a:buClr>
              <a:buSzPct val="100000"/>
              <a:buFont typeface="+mj-ea"/>
              <a:buAutoNum type="circleNumDbPlain"/>
            </a:pPr>
            <a:r>
              <a:rPr lang="zh-CN" altLang="en-US" sz="2400" b="1" dirty="0" smtClean="0">
                <a:latin typeface="微软雅黑" panose="020B0503020204020204" pitchFamily="34" charset="-122"/>
                <a:ea typeface="微软雅黑" panose="020B0503020204020204" pitchFamily="34" charset="-122"/>
              </a:rPr>
              <a:t>替换</a:t>
            </a:r>
            <a:r>
              <a:rPr lang="zh-CN" altLang="en-US" sz="2400" b="1" dirty="0">
                <a:latin typeface="微软雅黑" panose="020B0503020204020204" pitchFamily="34" charset="-122"/>
                <a:ea typeface="微软雅黑" panose="020B0503020204020204" pitchFamily="34" charset="-122"/>
              </a:rPr>
              <a:t>时顺序可以采用先括号，再与，后或，最后非的顺序</a:t>
            </a:r>
            <a:r>
              <a:rPr lang="zh-CN" altLang="en-US" sz="2400" b="1" dirty="0" smtClean="0">
                <a:latin typeface="微软雅黑" panose="020B0503020204020204" pitchFamily="34" charset="-122"/>
                <a:ea typeface="微软雅黑" panose="020B0503020204020204" pitchFamily="34" charset="-122"/>
              </a:rPr>
              <a:t>；</a:t>
            </a:r>
            <a:endParaRPr lang="en-US" altLang="zh-CN" sz="28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002294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45</a:t>
            </a:fld>
            <a:endParaRPr lang="zh-CN" altLang="en-US"/>
          </a:p>
        </p:txBody>
      </p:sp>
      <p:sp>
        <p:nvSpPr>
          <p:cNvPr id="53" name="文本框 52"/>
          <p:cNvSpPr txBox="1"/>
          <p:nvPr/>
        </p:nvSpPr>
        <p:spPr>
          <a:xfrm>
            <a:off x="311206" y="1221812"/>
            <a:ext cx="11567884" cy="581057"/>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2.4】	</a:t>
            </a:r>
            <a:r>
              <a:rPr lang="zh-CN" altLang="en-US" sz="2400" b="1" dirty="0">
                <a:latin typeface="微软雅黑" panose="020B0503020204020204" pitchFamily="34" charset="-122"/>
                <a:ea typeface="微软雅黑" panose="020B0503020204020204" pitchFamily="34" charset="-122"/>
              </a:rPr>
              <a:t>求</a:t>
            </a:r>
            <a:r>
              <a:rPr lang="zh-CN" altLang="en-US" sz="2400" b="1" dirty="0" smtClean="0">
                <a:latin typeface="微软雅黑" panose="020B0503020204020204" pitchFamily="34" charset="-122"/>
                <a:ea typeface="微软雅黑" panose="020B0503020204020204" pitchFamily="34" charset="-122"/>
              </a:rPr>
              <a:t>逻辑函数                                            的</a:t>
            </a:r>
            <a:r>
              <a:rPr lang="zh-CN" altLang="en-US" sz="2400" b="1" dirty="0">
                <a:latin typeface="微软雅黑" panose="020B0503020204020204" pitchFamily="34" charset="-122"/>
                <a:ea typeface="微软雅黑" panose="020B0503020204020204" pitchFamily="34" charset="-122"/>
              </a:rPr>
              <a:t>反函数</a:t>
            </a:r>
            <a:r>
              <a:rPr lang="zh-CN" altLang="en-US" sz="2400" b="1" dirty="0" smtClean="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逻辑代数规则</a:t>
            </a:r>
            <a:endParaRPr lang="zh-CN" altLang="en-US" dirty="0">
              <a:effectLst>
                <a:outerShdw blurRad="38100" dist="38100" dir="2700000" algn="tl">
                  <a:srgbClr val="000000">
                    <a:alpha val="43137"/>
                  </a:srgbClr>
                </a:outerShdw>
              </a:effectLst>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2553277953"/>
              </p:ext>
            </p:extLst>
          </p:nvPr>
        </p:nvGraphicFramePr>
        <p:xfrm>
          <a:off x="4152140" y="1165471"/>
          <a:ext cx="3887720" cy="693738"/>
        </p:xfrm>
        <a:graphic>
          <a:graphicData uri="http://schemas.openxmlformats.org/presentationml/2006/ole">
            <mc:AlternateContent xmlns:mc="http://schemas.openxmlformats.org/markup-compatibility/2006">
              <mc:Choice xmlns:v="urn:schemas-microsoft-com:vml" Requires="v">
                <p:oleObj spid="_x0000_s35444" name="公式" r:id="rId4" imgW="1320480" imgH="241200" progId="Equation.3">
                  <p:embed/>
                </p:oleObj>
              </mc:Choice>
              <mc:Fallback>
                <p:oleObj name="公式" r:id="rId4" imgW="1320480" imgH="2412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140" y="1165471"/>
                        <a:ext cx="3887720" cy="693738"/>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48391988"/>
              </p:ext>
            </p:extLst>
          </p:nvPr>
        </p:nvGraphicFramePr>
        <p:xfrm>
          <a:off x="3803650" y="1955800"/>
          <a:ext cx="2835689" cy="629951"/>
        </p:xfrm>
        <a:graphic>
          <a:graphicData uri="http://schemas.openxmlformats.org/presentationml/2006/ole">
            <mc:AlternateContent xmlns:mc="http://schemas.openxmlformats.org/markup-compatibility/2006">
              <mc:Choice xmlns:v="urn:schemas-microsoft-com:vml" Requires="v">
                <p:oleObj spid="_x0000_s35445" name="Equation" r:id="rId6" imgW="1218960" imgH="241200" progId="Equation.DSMT4">
                  <p:embed/>
                </p:oleObj>
              </mc:Choice>
              <mc:Fallback>
                <p:oleObj name="Equation" r:id="rId6" imgW="1218960" imgH="241200" progId="Equation.DSMT4">
                  <p:embed/>
                  <p:pic>
                    <p:nvPicPr>
                      <p:cNvPr id="0" name="Object 36"/>
                      <p:cNvPicPr>
                        <a:picLocks noChangeAspect="1" noChangeArrowheads="1"/>
                      </p:cNvPicPr>
                      <p:nvPr/>
                    </p:nvPicPr>
                    <p:blipFill>
                      <a:blip r:embed="rId7"/>
                      <a:srcRect/>
                      <a:stretch>
                        <a:fillRect/>
                      </a:stretch>
                    </p:blipFill>
                    <p:spPr bwMode="auto">
                      <a:xfrm>
                        <a:off x="3803650" y="1955800"/>
                        <a:ext cx="2835689" cy="629951"/>
                      </a:xfrm>
                      <a:prstGeom prst="rect">
                        <a:avLst/>
                      </a:prstGeom>
                      <a:solidFill>
                        <a:srgbClr val="CCFFFF"/>
                      </a:solidFill>
                      <a:ln>
                        <a:noFill/>
                      </a:ln>
                    </p:spPr>
                  </p:pic>
                </p:oleObj>
              </mc:Fallback>
            </mc:AlternateContent>
          </a:graphicData>
        </a:graphic>
      </p:graphicFrame>
      <p:sp>
        <p:nvSpPr>
          <p:cNvPr id="23" name="文本框 52"/>
          <p:cNvSpPr txBox="1"/>
          <p:nvPr/>
        </p:nvSpPr>
        <p:spPr>
          <a:xfrm>
            <a:off x="311206" y="2802962"/>
            <a:ext cx="7718369" cy="230832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2.5】	</a:t>
            </a:r>
            <a:r>
              <a:rPr lang="zh-CN" altLang="en-US" sz="2400" b="1" dirty="0">
                <a:latin typeface="微软雅黑" panose="020B0503020204020204" pitchFamily="34" charset="-122"/>
                <a:ea typeface="微软雅黑" panose="020B0503020204020204" pitchFamily="34" charset="-122"/>
              </a:rPr>
              <a:t>求逻辑函数 </a:t>
            </a:r>
            <a:r>
              <a:rPr lang="zh-CN" altLang="en-US" sz="2400" b="1" dirty="0" smtClean="0">
                <a:latin typeface="微软雅黑" panose="020B0503020204020204" pitchFamily="34" charset="-122"/>
                <a:ea typeface="微软雅黑" panose="020B0503020204020204" pitchFamily="34" charset="-122"/>
              </a:rPr>
              <a:t>                     的</a:t>
            </a:r>
            <a:r>
              <a:rPr lang="zh-CN" altLang="en-US" sz="2400" b="1" dirty="0">
                <a:latin typeface="微软雅黑" panose="020B0503020204020204" pitchFamily="34" charset="-122"/>
                <a:ea typeface="微软雅黑" panose="020B0503020204020204" pitchFamily="34" charset="-122"/>
              </a:rPr>
              <a:t>反函数</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采用</a:t>
            </a:r>
            <a:r>
              <a:rPr lang="zh-CN" altLang="en-US" sz="2400" b="1" dirty="0">
                <a:latin typeface="微软雅黑" panose="020B0503020204020204" pitchFamily="34" charset="-122"/>
                <a:ea typeface="微软雅黑" panose="020B0503020204020204" pitchFamily="34" charset="-122"/>
              </a:rPr>
              <a:t>复原律</a:t>
            </a:r>
            <a:r>
              <a:rPr lang="zh-CN" altLang="en-US" sz="2400" b="1" dirty="0" smtClean="0">
                <a:latin typeface="微软雅黑" panose="020B0503020204020204" pitchFamily="34" charset="-122"/>
                <a:ea typeface="微软雅黑" panose="020B0503020204020204" pitchFamily="34" charset="-122"/>
              </a:rPr>
              <a:t>得到</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采用</a:t>
            </a:r>
            <a:r>
              <a:rPr lang="zh-CN" altLang="en-US" sz="2400" b="1" dirty="0">
                <a:latin typeface="微软雅黑" panose="020B0503020204020204" pitchFamily="34" charset="-122"/>
                <a:ea typeface="微软雅黑" panose="020B0503020204020204" pitchFamily="34" charset="-122"/>
              </a:rPr>
              <a:t>摩根律 </a:t>
            </a:r>
            <a:endParaRPr lang="en-US" altLang="zh-CN" sz="2400" b="1" dirty="0" smtClean="0">
              <a:latin typeface="微软雅黑" panose="020B0503020204020204" pitchFamily="34" charset="-122"/>
              <a:ea typeface="微软雅黑" panose="020B0503020204020204" pitchFamily="34" charset="-122"/>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1050361283"/>
              </p:ext>
            </p:extLst>
          </p:nvPr>
        </p:nvGraphicFramePr>
        <p:xfrm>
          <a:off x="4187090" y="2802962"/>
          <a:ext cx="1732977" cy="578224"/>
        </p:xfrm>
        <a:graphic>
          <a:graphicData uri="http://schemas.openxmlformats.org/presentationml/2006/ole">
            <mc:AlternateContent xmlns:mc="http://schemas.openxmlformats.org/markup-compatibility/2006">
              <mc:Choice xmlns:v="urn:schemas-microsoft-com:vml" Requires="v">
                <p:oleObj spid="_x0000_s35446" name="公式" r:id="rId8" imgW="761760" imgH="241200" progId="Equation.3">
                  <p:embed/>
                </p:oleObj>
              </mc:Choice>
              <mc:Fallback>
                <p:oleObj name="公式" r:id="rId8" imgW="76176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87090" y="2802962"/>
                        <a:ext cx="1732977" cy="578224"/>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1495059244"/>
              </p:ext>
            </p:extLst>
          </p:nvPr>
        </p:nvGraphicFramePr>
        <p:xfrm>
          <a:off x="3635324" y="3436131"/>
          <a:ext cx="2089201" cy="604999"/>
        </p:xfrm>
        <a:graphic>
          <a:graphicData uri="http://schemas.openxmlformats.org/presentationml/2006/ole">
            <mc:AlternateContent xmlns:mc="http://schemas.openxmlformats.org/markup-compatibility/2006">
              <mc:Choice xmlns:v="urn:schemas-microsoft-com:vml" Requires="v">
                <p:oleObj spid="_x0000_s35447" name="公式" r:id="rId10" imgW="761760" imgH="215640" progId="Equation.3">
                  <p:embed/>
                </p:oleObj>
              </mc:Choice>
              <mc:Fallback>
                <p:oleObj name="公式" r:id="rId10" imgW="76176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35324" y="3436131"/>
                        <a:ext cx="2089201" cy="604999"/>
                      </a:xfrm>
                      <a:prstGeom prst="rect">
                        <a:avLst/>
                      </a:prstGeom>
                      <a:solidFill>
                        <a:srgbClr val="CCFFFF"/>
                      </a:solidFill>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287082305"/>
              </p:ext>
            </p:extLst>
          </p:nvPr>
        </p:nvGraphicFramePr>
        <p:xfrm>
          <a:off x="3073400" y="4262438"/>
          <a:ext cx="4117975" cy="1507383"/>
        </p:xfrm>
        <a:graphic>
          <a:graphicData uri="http://schemas.openxmlformats.org/presentationml/2006/ole">
            <mc:AlternateContent xmlns:mc="http://schemas.openxmlformats.org/markup-compatibility/2006">
              <mc:Choice xmlns:v="urn:schemas-microsoft-com:vml" Requires="v">
                <p:oleObj spid="_x0000_s35448" name="Equation" r:id="rId12" imgW="1523880" imgH="558720" progId="Equation.DSMT4">
                  <p:embed/>
                </p:oleObj>
              </mc:Choice>
              <mc:Fallback>
                <p:oleObj name="Equation" r:id="rId12" imgW="1523880" imgH="558720" progId="Equation.DSMT4">
                  <p:embed/>
                  <p:pic>
                    <p:nvPicPr>
                      <p:cNvPr id="0" name=""/>
                      <p:cNvPicPr>
                        <a:picLocks noChangeAspect="1" noChangeArrowheads="1"/>
                      </p:cNvPicPr>
                      <p:nvPr/>
                    </p:nvPicPr>
                    <p:blipFill>
                      <a:blip r:embed="rId13"/>
                      <a:srcRect/>
                      <a:stretch>
                        <a:fillRect/>
                      </a:stretch>
                    </p:blipFill>
                    <p:spPr bwMode="auto">
                      <a:xfrm>
                        <a:off x="3073400" y="4262438"/>
                        <a:ext cx="4117975" cy="1507383"/>
                      </a:xfrm>
                      <a:prstGeom prst="rect">
                        <a:avLst/>
                      </a:prstGeom>
                      <a:solidFill>
                        <a:srgbClr val="CCFFFF"/>
                      </a:solidFill>
                    </p:spPr>
                  </p:pic>
                </p:oleObj>
              </mc:Fallback>
            </mc:AlternateContent>
          </a:graphicData>
        </a:graphic>
      </p:graphicFrame>
      <mc:AlternateContent xmlns:mc="http://schemas.openxmlformats.org/markup-compatibility/2006" xmlns:a14="http://schemas.microsoft.com/office/drawing/2010/main">
        <mc:Choice Requires="a14">
          <p:sp>
            <p:nvSpPr>
              <p:cNvPr id="31" name="文本框 52"/>
              <p:cNvSpPr txBox="1"/>
              <p:nvPr/>
            </p:nvSpPr>
            <p:spPr>
              <a:xfrm>
                <a:off x="7496175" y="3486368"/>
                <a:ext cx="4600575" cy="1754326"/>
              </a:xfrm>
              <a:prstGeom prst="rect">
                <a:avLst/>
              </a:prstGeom>
              <a:solidFill>
                <a:schemeClr val="accent2">
                  <a:lumMod val="20000"/>
                  <a:lumOff val="80000"/>
                </a:schemeClr>
              </a:solid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练习：</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已知：</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求</a:t>
                </a:r>
                <a14:m>
                  <m:oMath xmlns:m="http://schemas.openxmlformats.org/officeDocument/2006/math">
                    <m:acc>
                      <m:accPr>
                        <m:chr m:val="̅"/>
                        <m:ctrlPr>
                          <a:rPr lang="zh-CN" altLang="en-US" sz="2400" b="1" i="1" smtClean="0">
                            <a:latin typeface="Cambria Math"/>
                            <a:ea typeface="微软雅黑" panose="020B0503020204020204" pitchFamily="34" charset="-122"/>
                          </a:rPr>
                        </m:ctrlPr>
                      </m:accPr>
                      <m:e>
                        <m:r>
                          <a:rPr lang="en-US" altLang="zh-CN" sz="2400" b="1" i="1" smtClean="0">
                            <a:latin typeface="Cambria Math"/>
                            <a:ea typeface="微软雅黑" panose="020B0503020204020204" pitchFamily="34" charset="-122"/>
                          </a:rPr>
                          <m:t>𝑭</m:t>
                        </m:r>
                      </m:e>
                    </m:acc>
                  </m:oMath>
                </a14:m>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31" name="文本框 52"/>
              <p:cNvSpPr txBox="1">
                <a:spLocks noRot="1" noChangeAspect="1" noMove="1" noResize="1" noEditPoints="1" noAdjustHandles="1" noChangeArrowheads="1" noChangeShapeType="1" noTextEdit="1"/>
              </p:cNvSpPr>
              <p:nvPr/>
            </p:nvSpPr>
            <p:spPr>
              <a:xfrm>
                <a:off x="7496175" y="3486368"/>
                <a:ext cx="4600575" cy="1754326"/>
              </a:xfrm>
              <a:prstGeom prst="rect">
                <a:avLst/>
              </a:prstGeom>
              <a:blipFill rotWithShape="1">
                <a:blip r:embed="rId14"/>
                <a:stretch>
                  <a:fillRect l="-1194" b="-3472"/>
                </a:stretch>
              </a:blipFill>
            </p:spPr>
            <p:txBody>
              <a:bodyPr/>
              <a:lstStyle/>
              <a:p>
                <a:r>
                  <a:rPr lang="zh-CN" altLang="en-US">
                    <a:noFill/>
                  </a:rPr>
                  <a:t> </a:t>
                </a:r>
              </a:p>
            </p:txBody>
          </p:sp>
        </mc:Fallback>
      </mc:AlternateContent>
      <p:graphicFrame>
        <p:nvGraphicFramePr>
          <p:cNvPr id="14" name="对象 13"/>
          <p:cNvGraphicFramePr>
            <a:graphicFrameLocks noChangeAspect="1"/>
          </p:cNvGraphicFramePr>
          <p:nvPr>
            <p:extLst>
              <p:ext uri="{D42A27DB-BD31-4B8C-83A1-F6EECF244321}">
                <p14:modId xmlns:p14="http://schemas.microsoft.com/office/powerpoint/2010/main" val="839372675"/>
              </p:ext>
            </p:extLst>
          </p:nvPr>
        </p:nvGraphicFramePr>
        <p:xfrm>
          <a:off x="9252800" y="4075400"/>
          <a:ext cx="2879725" cy="576262"/>
        </p:xfrm>
        <a:graphic>
          <a:graphicData uri="http://schemas.openxmlformats.org/presentationml/2006/ole">
            <mc:AlternateContent xmlns:mc="http://schemas.openxmlformats.org/markup-compatibility/2006">
              <mc:Choice xmlns:v="urn:schemas-microsoft-com:vml" Requires="v">
                <p:oleObj spid="_x0000_s35449" name="公式" r:id="rId15" imgW="1601640" imgH="304560" progId="Equation.3">
                  <p:embed/>
                </p:oleObj>
              </mc:Choice>
              <mc:Fallback>
                <p:oleObj name="公式" r:id="rId15" imgW="1601640" imgH="304560" progId="Equation.3">
                  <p:embed/>
                  <p:pic>
                    <p:nvPicPr>
                      <p:cNvPr id="0" name="Object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52800" y="4075400"/>
                        <a:ext cx="28797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060539961"/>
              </p:ext>
            </p:extLst>
          </p:nvPr>
        </p:nvGraphicFramePr>
        <p:xfrm>
          <a:off x="8029575" y="5440363"/>
          <a:ext cx="3240087" cy="598487"/>
        </p:xfrm>
        <a:graphic>
          <a:graphicData uri="http://schemas.openxmlformats.org/presentationml/2006/ole">
            <mc:AlternateContent xmlns:mc="http://schemas.openxmlformats.org/markup-compatibility/2006">
              <mc:Choice xmlns:v="urn:schemas-microsoft-com:vml" Requires="v">
                <p:oleObj spid="_x0000_s35450" name="公式" r:id="rId17" imgW="1729080" imgH="304560" progId="Equation.3">
                  <p:embed/>
                </p:oleObj>
              </mc:Choice>
              <mc:Fallback>
                <p:oleObj name="公式" r:id="rId17" imgW="1729080" imgH="304560" progId="Equation.3">
                  <p:embed/>
                  <p:pic>
                    <p:nvPicPr>
                      <p:cNvPr id="0" name="Object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29575" y="5440363"/>
                        <a:ext cx="3240087" cy="59848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7434647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0-#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46</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742950" y="939423"/>
                <a:ext cx="8591550" cy="5172506"/>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en-US" altLang="zh-CN" sz="2800" b="1" dirty="0" smtClean="0">
                    <a:solidFill>
                      <a:srgbClr val="0000FF"/>
                    </a:solidFill>
                    <a:latin typeface="微软雅黑" panose="020B0503020204020204" pitchFamily="34" charset="-122"/>
                    <a:ea typeface="微软雅黑" panose="020B0503020204020204" pitchFamily="34" charset="-122"/>
                  </a:rPr>
                  <a:t>3</a:t>
                </a:r>
                <a:r>
                  <a:rPr lang="zh-CN" altLang="en-US" sz="2800" b="1" dirty="0" smtClean="0">
                    <a:solidFill>
                      <a:srgbClr val="0000FF"/>
                    </a:solidFill>
                    <a:latin typeface="微软雅黑" panose="020B0503020204020204" pitchFamily="34" charset="-122"/>
                    <a:ea typeface="微软雅黑" panose="020B0503020204020204" pitchFamily="34" charset="-122"/>
                  </a:rPr>
                  <a:t>）对偶规则</a:t>
                </a:r>
                <a:r>
                  <a:rPr lang="zh-CN" altLang="en-US"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用于</a:t>
                </a:r>
                <a:r>
                  <a:rPr lang="zh-CN" altLang="en-US" sz="2800" b="1" dirty="0" smtClean="0">
                    <a:solidFill>
                      <a:srgbClr val="FF0000"/>
                    </a:solidFill>
                    <a:latin typeface="微软雅黑" panose="020B0503020204020204" pitchFamily="34" charset="-122"/>
                    <a:ea typeface="微软雅黑" panose="020B0503020204020204" pitchFamily="34" charset="-122"/>
                  </a:rPr>
                  <a:t>求对</a:t>
                </a:r>
                <a:r>
                  <a:rPr lang="zh-CN" altLang="en-US" sz="2800" b="1" dirty="0">
                    <a:solidFill>
                      <a:srgbClr val="FF0000"/>
                    </a:solidFill>
                    <a:latin typeface="微软雅黑" panose="020B0503020204020204" pitchFamily="34" charset="-122"/>
                    <a:ea typeface="微软雅黑" panose="020B0503020204020204" pitchFamily="34" charset="-122"/>
                  </a:rPr>
                  <a:t>偶函数</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即</a:t>
                </a:r>
                <a:r>
                  <a:rPr lang="zh-CN" altLang="en-US" sz="2400" b="1" dirty="0">
                    <a:latin typeface="微软雅黑" panose="020B0503020204020204" pitchFamily="34" charset="-122"/>
                    <a:ea typeface="微软雅黑" panose="020B0503020204020204" pitchFamily="34" charset="-122"/>
                  </a:rPr>
                  <a:t>：</a:t>
                </a:r>
                <a14:m>
                  <m:oMath xmlns:m="http://schemas.openxmlformats.org/officeDocument/2006/math">
                    <m:r>
                      <a:rPr lang="zh-CN" altLang="en-US" sz="2400" b="1" i="1" dirty="0" smtClean="0">
                        <a:solidFill>
                          <a:srgbClr val="FF0000"/>
                        </a:solidFill>
                        <a:latin typeface="Cambria Math" panose="02040503050406030204" pitchFamily="18" charset="0"/>
                      </a:rPr>
                      <m:t>𝑭</m:t>
                    </m:r>
                    <m:d>
                      <m:dPr>
                        <m:ctrlPr>
                          <a:rPr lang="zh-CN" altLang="en-US" sz="2400" b="1" i="1" dirty="0">
                            <a:solidFill>
                              <a:srgbClr val="FF0000"/>
                            </a:solidFill>
                            <a:latin typeface="Cambria Math"/>
                          </a:rPr>
                        </m:ctrlPr>
                      </m:dPr>
                      <m:e>
                        <m:r>
                          <a:rPr lang="zh-CN" altLang="en-US" sz="2400" b="1" i="1" dirty="0">
                            <a:solidFill>
                              <a:srgbClr val="FF0000"/>
                            </a:solidFill>
                            <a:latin typeface="Cambria Math" panose="02040503050406030204" pitchFamily="18" charset="0"/>
                          </a:rPr>
                          <m:t>𝑨</m:t>
                        </m:r>
                        <m:r>
                          <a:rPr lang="zh-CN" altLang="en-US" sz="2400" b="1"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𝑩</m:t>
                        </m:r>
                        <m:r>
                          <a:rPr lang="zh-CN" altLang="en-US" sz="2400" b="1"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𝑪</m:t>
                        </m:r>
                        <m:r>
                          <a:rPr lang="en-US" altLang="zh-CN" sz="2400" b="1" i="1" dirty="0">
                            <a:solidFill>
                              <a:srgbClr val="FF0000"/>
                            </a:solidFill>
                            <a:latin typeface="Cambria Math" panose="02040503050406030204" pitchFamily="18" charset="0"/>
                          </a:rPr>
                          <m:t>,…</m:t>
                        </m:r>
                      </m:e>
                    </m:d>
                  </m:oMath>
                </a14:m>
                <a:r>
                  <a:rPr lang="zh-CN" altLang="en-US" sz="2400" b="1" dirty="0">
                    <a:latin typeface="微软雅黑" panose="020B0503020204020204" pitchFamily="34" charset="-122"/>
                    <a:ea typeface="微软雅黑" panose="020B0503020204020204" pitchFamily="34" charset="-122"/>
                  </a:rPr>
                  <a:t>由 </a:t>
                </a:r>
                <a14:m>
                  <m:oMath xmlns:m="http://schemas.openxmlformats.org/officeDocument/2006/math">
                    <m:sSup>
                      <m:sSupPr>
                        <m:ctrlPr>
                          <a:rPr lang="zh-CN" altLang="en-US" sz="2400" b="1" i="1" dirty="0" smtClean="0">
                            <a:solidFill>
                              <a:srgbClr val="FF0000"/>
                            </a:solidFill>
                            <a:latin typeface="Cambria Math"/>
                          </a:rPr>
                        </m:ctrlPr>
                      </m:sSupPr>
                      <m:e>
                        <m:r>
                          <m:rPr>
                            <m:nor/>
                          </m:rPr>
                          <a:rPr lang="zh-CN" altLang="en-US" sz="2400" b="1" dirty="0">
                            <a:latin typeface="微软雅黑" panose="020B0503020204020204" pitchFamily="34" charset="-122"/>
                            <a:ea typeface="微软雅黑" panose="020B0503020204020204" pitchFamily="34" charset="-122"/>
                          </a:rPr>
                          <m:t>求</m:t>
                        </m:r>
                        <m:r>
                          <a:rPr lang="zh-CN" altLang="en-US" sz="2400" b="1" i="1" dirty="0">
                            <a:solidFill>
                              <a:srgbClr val="FF0000"/>
                            </a:solidFill>
                            <a:latin typeface="Cambria Math" panose="02040503050406030204" pitchFamily="18" charset="0"/>
                          </a:rPr>
                          <m:t>𝑭</m:t>
                        </m:r>
                      </m:e>
                      <m:sup>
                        <m:r>
                          <a:rPr lang="zh-CN" altLang="en-US" sz="2400" b="1" i="0" dirty="0">
                            <a:solidFill>
                              <a:srgbClr val="FF0000"/>
                            </a:solidFill>
                            <a:latin typeface="Cambria Math" panose="02040503050406030204" pitchFamily="18" charset="0"/>
                          </a:rPr>
                          <m:t>′</m:t>
                        </m:r>
                      </m:sup>
                    </m:sSup>
                    <m:d>
                      <m:dPr>
                        <m:ctrlPr>
                          <a:rPr lang="zh-CN" altLang="en-US" sz="2400" b="1" i="1" dirty="0">
                            <a:solidFill>
                              <a:srgbClr val="FF0000"/>
                            </a:solidFill>
                            <a:latin typeface="Cambria Math"/>
                          </a:rPr>
                        </m:ctrlPr>
                      </m:dPr>
                      <m:e>
                        <m:r>
                          <a:rPr lang="zh-CN" altLang="en-US" sz="2400" b="1" i="1" dirty="0">
                            <a:solidFill>
                              <a:srgbClr val="FF0000"/>
                            </a:solidFill>
                            <a:latin typeface="Cambria Math" panose="02040503050406030204" pitchFamily="18" charset="0"/>
                          </a:rPr>
                          <m:t>𝑨</m:t>
                        </m:r>
                        <m:r>
                          <a:rPr lang="zh-CN" altLang="en-US" sz="2400" b="1" i="0"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𝑩</m:t>
                        </m:r>
                        <m:r>
                          <a:rPr lang="zh-CN" altLang="en-US" sz="2400" b="1" i="0" dirty="0">
                            <a:solidFill>
                              <a:srgbClr val="FF0000"/>
                            </a:solidFill>
                            <a:latin typeface="Cambria Math" panose="02040503050406030204" pitchFamily="18" charset="0"/>
                          </a:rPr>
                          <m:t>,</m:t>
                        </m:r>
                        <m:r>
                          <a:rPr lang="zh-CN" altLang="en-US" sz="2400" b="1" i="1" dirty="0">
                            <a:solidFill>
                              <a:srgbClr val="FF0000"/>
                            </a:solidFill>
                            <a:latin typeface="Cambria Math" panose="02040503050406030204" pitchFamily="18" charset="0"/>
                          </a:rPr>
                          <m:t>𝑪</m:t>
                        </m:r>
                      </m:e>
                    </m:d>
                  </m:oMath>
                </a14:m>
                <a:r>
                  <a:rPr lang="zh-CN" altLang="en-US"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如果</a:t>
                </a:r>
                <a:r>
                  <a:rPr lang="zh-CN" altLang="en-US" sz="2400" b="1" dirty="0">
                    <a:latin typeface="微软雅黑" panose="020B0503020204020204" pitchFamily="34" charset="-122"/>
                    <a:ea typeface="微软雅黑" panose="020B0503020204020204" pitchFamily="34" charset="-122"/>
                  </a:rPr>
                  <a:t>将</a:t>
                </a:r>
                <a:r>
                  <a:rPr lang="zh-CN" altLang="en-US" sz="2400" b="1" dirty="0" smtClean="0">
                    <a:latin typeface="微软雅黑" panose="020B0503020204020204" pitchFamily="34" charset="-122"/>
                    <a:ea typeface="微软雅黑" panose="020B0503020204020204" pitchFamily="34" charset="-122"/>
                  </a:rPr>
                  <a:t>逻辑函数 </a:t>
                </a:r>
                <a:r>
                  <a:rPr lang="en-US" altLang="zh-CN" sz="2400" b="1" dirty="0" smtClean="0">
                    <a:latin typeface="微软雅黑" panose="020B0503020204020204" pitchFamily="34" charset="-122"/>
                    <a:ea typeface="微软雅黑" panose="020B0503020204020204" pitchFamily="34" charset="-122"/>
                  </a:rPr>
                  <a:t>F </a:t>
                </a:r>
                <a:r>
                  <a:rPr lang="zh-CN" altLang="en-US" sz="2400" b="1" dirty="0" smtClean="0">
                    <a:latin typeface="微软雅黑" panose="020B0503020204020204" pitchFamily="34" charset="-122"/>
                    <a:ea typeface="微软雅黑" panose="020B0503020204020204" pitchFamily="34" charset="-122"/>
                  </a:rPr>
                  <a:t>表达式</a:t>
                </a:r>
                <a:r>
                  <a:rPr lang="zh-CN" altLang="en-US" sz="2400" b="1" dirty="0">
                    <a:latin typeface="微软雅黑" panose="020B0503020204020204" pitchFamily="34" charset="-122"/>
                    <a:ea typeface="微软雅黑" panose="020B0503020204020204" pitchFamily="34" charset="-122"/>
                  </a:rPr>
                  <a:t>中所有的“</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换成“</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换成“</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换成“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换成“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，并且保持原函数表达式运算顺序不变，则得到另一个逻辑函数，且这个逻辑函数是原函数的对偶函数，记</a:t>
                </a:r>
                <a:r>
                  <a:rPr lang="zh-CN" altLang="en-US" sz="2400" b="1" dirty="0" smtClean="0">
                    <a:latin typeface="微软雅黑" panose="020B0503020204020204" pitchFamily="34" charset="-122"/>
                    <a:ea typeface="微软雅黑" panose="020B0503020204020204" pitchFamily="34" charset="-122"/>
                  </a:rPr>
                  <a:t>作 </a:t>
                </a:r>
                <a14:m>
                  <m:oMath xmlns:m="http://schemas.openxmlformats.org/officeDocument/2006/math">
                    <m:sSup>
                      <m:sSupPr>
                        <m:ctrlPr>
                          <a:rPr lang="zh-CN" altLang="en-US" sz="2400" b="1" i="1" dirty="0">
                            <a:latin typeface="Cambria Math"/>
                          </a:rPr>
                        </m:ctrlPr>
                      </m:sSupPr>
                      <m:e>
                        <m:r>
                          <a:rPr lang="zh-CN" altLang="en-US" sz="2400" b="1" i="1" dirty="0">
                            <a:latin typeface="Cambria Math" panose="02040503050406030204" pitchFamily="18" charset="0"/>
                          </a:rPr>
                          <m:t>𝐹</m:t>
                        </m:r>
                      </m:e>
                      <m:sup>
                        <m:r>
                          <a:rPr lang="zh-CN" altLang="en-US" sz="2400" b="1" dirty="0">
                            <a:latin typeface="Cambria Math" panose="02040503050406030204" pitchFamily="18" charset="0"/>
                          </a:rPr>
                          <m:t>′</m:t>
                        </m:r>
                      </m:sup>
                    </m:sSup>
                  </m:oMath>
                </a14:m>
                <a:r>
                  <a:rPr lang="zh-CN" altLang="en-US" sz="2400" b="1" dirty="0">
                    <a:latin typeface="微软雅黑" panose="020B0503020204020204" pitchFamily="34" charset="-122"/>
                    <a:ea typeface="微软雅黑" panose="020B0503020204020204" pitchFamily="34" charset="-122"/>
                  </a:rPr>
                  <a:t>，这个规则称为对偶规则</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F</a:t>
                </a: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称为</a:t>
                </a:r>
                <a:r>
                  <a:rPr lang="zh-CN" altLang="en-US" sz="2400" b="1" dirty="0">
                    <a:solidFill>
                      <a:srgbClr val="FF0000"/>
                    </a:solidFill>
                    <a:latin typeface="微软雅黑" panose="020B0503020204020204" pitchFamily="34" charset="-122"/>
                    <a:ea typeface="微软雅黑" panose="020B0503020204020204" pitchFamily="34" charset="-122"/>
                  </a:rPr>
                  <a:t>原函数</a:t>
                </a:r>
                <a:r>
                  <a:rPr lang="zh-CN" altLang="en-US" sz="2400" b="1" dirty="0">
                    <a:latin typeface="微软雅黑" panose="020B0503020204020204" pitchFamily="34" charset="-122"/>
                    <a:ea typeface="微软雅黑" panose="020B0503020204020204" pitchFamily="34" charset="-122"/>
                  </a:rPr>
                  <a:t>，</a:t>
                </a:r>
                <a14:m>
                  <m:oMath xmlns:m="http://schemas.openxmlformats.org/officeDocument/2006/math">
                    <m:sSup>
                      <m:sSupPr>
                        <m:ctrlPr>
                          <a:rPr lang="zh-CN" altLang="en-US" sz="2400" b="1" i="1" dirty="0">
                            <a:latin typeface="Cambria Math"/>
                          </a:rPr>
                        </m:ctrlPr>
                      </m:sSupPr>
                      <m:e>
                        <m:r>
                          <a:rPr lang="zh-CN" altLang="en-US" sz="2400" b="1" i="1" dirty="0">
                            <a:latin typeface="Cambria Math" panose="02040503050406030204" pitchFamily="18" charset="0"/>
                          </a:rPr>
                          <m:t>𝐹</m:t>
                        </m:r>
                      </m:e>
                      <m:sup>
                        <m:r>
                          <a:rPr lang="zh-CN" altLang="en-US" sz="2400" b="1" dirty="0">
                            <a:latin typeface="Cambria Math" panose="02040503050406030204" pitchFamily="18" charset="0"/>
                          </a:rPr>
                          <m:t>′</m:t>
                        </m:r>
                      </m:sup>
                    </m:sSup>
                  </m:oMath>
                </a14:m>
                <a:r>
                  <a:rPr lang="zh-CN" altLang="en-US"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称为</a:t>
                </a:r>
                <a:r>
                  <a:rPr lang="en-US" altLang="zh-CN" sz="2400" b="1" dirty="0" smtClean="0">
                    <a:latin typeface="微软雅黑" panose="020B0503020204020204" pitchFamily="34" charset="-122"/>
                    <a:ea typeface="微软雅黑" panose="020B0503020204020204" pitchFamily="34" charset="-122"/>
                  </a:rPr>
                  <a:t>F</a:t>
                </a: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FF0000"/>
                    </a:solidFill>
                    <a:latin typeface="微软雅黑" panose="020B0503020204020204" pitchFamily="34" charset="-122"/>
                    <a:ea typeface="微软雅黑" panose="020B0503020204020204" pitchFamily="34" charset="-122"/>
                  </a:rPr>
                  <a:t>对偶函数</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原有运算顺序要保持不变；</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742950" y="939423"/>
                <a:ext cx="8591550" cy="5172506"/>
              </a:xfrm>
              <a:prstGeom prst="rect">
                <a:avLst/>
              </a:prstGeom>
              <a:blipFill rotWithShape="1">
                <a:blip r:embed="rId3"/>
                <a:stretch>
                  <a:fillRect l="-994" r="-4613" b="-47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逻辑代数规则</a:t>
            </a:r>
            <a:endParaRPr lang="zh-CN" altLang="en-US" dirty="0">
              <a:effectLst>
                <a:outerShdw blurRad="38100" dist="38100" dir="2700000" algn="tl">
                  <a:srgbClr val="000000">
                    <a:alpha val="43137"/>
                  </a:srgbClr>
                </a:outerShdw>
              </a:effectLst>
            </a:endParaRPr>
          </a:p>
        </p:txBody>
      </p:sp>
      <p:sp>
        <p:nvSpPr>
          <p:cNvPr id="16" name="TextBox 15"/>
          <p:cNvSpPr txBox="1"/>
          <p:nvPr/>
        </p:nvSpPr>
        <p:spPr>
          <a:xfrm>
            <a:off x="9534526" y="3234091"/>
            <a:ext cx="2393604" cy="2677656"/>
          </a:xfrm>
          <a:prstGeom prst="rect">
            <a:avLst/>
          </a:prstGeom>
          <a:solidFill>
            <a:srgbClr val="CCFFFF"/>
          </a:solidFill>
          <a:ln>
            <a:solidFill>
              <a:srgbClr val="FF0000"/>
            </a:solidFill>
          </a:ln>
        </p:spPr>
        <p:txBody>
          <a:bodyPr wrap="none" rtlCol="0">
            <a:spAutoFit/>
          </a:bodyPr>
          <a:lstStyle/>
          <a:p>
            <a:pPr>
              <a:lnSpc>
                <a:spcPct val="150000"/>
              </a:lnSpc>
            </a:pPr>
            <a:r>
              <a:rPr lang="en-US" altLang="zh-CN" sz="2800" b="1" dirty="0" smtClean="0">
                <a:solidFill>
                  <a:srgbClr val="FF0000"/>
                </a:solidFill>
                <a:latin typeface="+mn-ea"/>
              </a:rPr>
              <a:t>0	</a:t>
            </a:r>
            <a:r>
              <a:rPr lang="zh-CN" altLang="en-US" sz="2800" b="1" dirty="0" smtClean="0">
                <a:solidFill>
                  <a:srgbClr val="FF0000"/>
                </a:solidFill>
                <a:latin typeface="+mn-ea"/>
              </a:rPr>
              <a:t>→</a:t>
            </a:r>
            <a:r>
              <a:rPr lang="en-US" altLang="zh-CN" sz="2800" b="1" dirty="0" smtClean="0">
                <a:solidFill>
                  <a:srgbClr val="FF0000"/>
                </a:solidFill>
                <a:latin typeface="+mn-ea"/>
              </a:rPr>
              <a:t>	1</a:t>
            </a:r>
          </a:p>
          <a:p>
            <a:pPr>
              <a:lnSpc>
                <a:spcPct val="150000"/>
              </a:lnSpc>
            </a:pPr>
            <a:r>
              <a:rPr lang="en-US" altLang="zh-CN" sz="2800" b="1" dirty="0" smtClean="0">
                <a:solidFill>
                  <a:srgbClr val="FF0000"/>
                </a:solidFill>
                <a:latin typeface="+mn-ea"/>
              </a:rPr>
              <a:t>1	</a:t>
            </a:r>
            <a:r>
              <a:rPr lang="zh-CN" altLang="en-US" sz="2800" b="1" dirty="0" smtClean="0">
                <a:solidFill>
                  <a:srgbClr val="FF0000"/>
                </a:solidFill>
                <a:latin typeface="+mn-ea"/>
              </a:rPr>
              <a:t>→</a:t>
            </a:r>
            <a:r>
              <a:rPr lang="en-US" altLang="zh-CN" sz="2800" b="1" dirty="0" smtClean="0">
                <a:solidFill>
                  <a:srgbClr val="FF0000"/>
                </a:solidFill>
                <a:latin typeface="+mn-ea"/>
              </a:rPr>
              <a:t>	0</a:t>
            </a:r>
          </a:p>
          <a:p>
            <a:pPr>
              <a:lnSpc>
                <a:spcPct val="150000"/>
              </a:lnSpc>
            </a:pPr>
            <a:r>
              <a:rPr lang="en-US" altLang="zh-CN" sz="2800" b="1" dirty="0" smtClean="0">
                <a:solidFill>
                  <a:srgbClr val="FF0000"/>
                </a:solidFill>
                <a:latin typeface="+mn-ea"/>
              </a:rPr>
              <a:t>•	</a:t>
            </a:r>
            <a:r>
              <a:rPr lang="zh-CN" altLang="en-US" sz="2800" b="1" dirty="0" smtClean="0">
                <a:solidFill>
                  <a:srgbClr val="FF0000"/>
                </a:solidFill>
                <a:latin typeface="+mn-ea"/>
              </a:rPr>
              <a:t>→</a:t>
            </a:r>
            <a:r>
              <a:rPr lang="en-US" altLang="zh-CN" sz="2800" b="1" dirty="0" smtClean="0">
                <a:solidFill>
                  <a:srgbClr val="FF0000"/>
                </a:solidFill>
                <a:latin typeface="+mn-ea"/>
              </a:rPr>
              <a:t>	+</a:t>
            </a:r>
          </a:p>
          <a:p>
            <a:pPr>
              <a:lnSpc>
                <a:spcPct val="150000"/>
              </a:lnSpc>
            </a:pPr>
            <a:r>
              <a:rPr lang="en-US" altLang="zh-CN" sz="2800" b="1" dirty="0" smtClean="0">
                <a:solidFill>
                  <a:srgbClr val="FF0000"/>
                </a:solidFill>
                <a:latin typeface="+mn-ea"/>
              </a:rPr>
              <a:t>+	</a:t>
            </a:r>
            <a:r>
              <a:rPr lang="zh-CN" altLang="en-US" sz="2800" b="1" dirty="0" smtClean="0">
                <a:solidFill>
                  <a:srgbClr val="FF0000"/>
                </a:solidFill>
                <a:latin typeface="+mn-ea"/>
              </a:rPr>
              <a:t>→</a:t>
            </a:r>
            <a:r>
              <a:rPr lang="en-US" altLang="zh-CN" sz="2800" b="1" dirty="0" smtClean="0">
                <a:solidFill>
                  <a:srgbClr val="FF0000"/>
                </a:solidFill>
                <a:latin typeface="+mn-ea"/>
              </a:rPr>
              <a:t>	• </a:t>
            </a:r>
            <a:endParaRPr lang="zh-CN" altLang="en-US" sz="2800" b="1" dirty="0">
              <a:solidFill>
                <a:srgbClr val="FF0000"/>
              </a:solidFill>
              <a:latin typeface="+mn-ea"/>
            </a:endParaRPr>
          </a:p>
        </p:txBody>
      </p:sp>
      <p:sp>
        <p:nvSpPr>
          <p:cNvPr id="18" name="矩形 17"/>
          <p:cNvSpPr/>
          <p:nvPr/>
        </p:nvSpPr>
        <p:spPr>
          <a:xfrm>
            <a:off x="9534526" y="2543860"/>
            <a:ext cx="2377574" cy="646331"/>
          </a:xfrm>
          <a:prstGeom prst="rect">
            <a:avLst/>
          </a:prstGeom>
        </p:spPr>
        <p:txBody>
          <a:bodyPr wrap="non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对偶</a:t>
            </a:r>
            <a:r>
              <a:rPr lang="zh-CN" altLang="en-US" sz="2400" b="1" dirty="0" smtClean="0">
                <a:solidFill>
                  <a:srgbClr val="0000FF"/>
                </a:solidFill>
                <a:latin typeface="微软雅黑" panose="020B0503020204020204" pitchFamily="34" charset="-122"/>
                <a:ea typeface="微软雅黑" panose="020B0503020204020204" pitchFamily="34" charset="-122"/>
              </a:rPr>
              <a:t>替换规则</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632541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47</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逻辑代数规则</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8" name="文本框 52"/>
              <p:cNvSpPr txBox="1"/>
              <p:nvPr/>
            </p:nvSpPr>
            <p:spPr>
              <a:xfrm>
                <a:off x="742950" y="1091823"/>
                <a:ext cx="10877550" cy="2954655"/>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en-US" altLang="zh-CN" sz="2800" b="1" dirty="0" smtClean="0">
                    <a:solidFill>
                      <a:srgbClr val="0000FF"/>
                    </a:solidFill>
                    <a:latin typeface="微软雅黑" panose="020B0503020204020204" pitchFamily="34" charset="-122"/>
                    <a:ea typeface="微软雅黑" panose="020B0503020204020204" pitchFamily="34" charset="-122"/>
                  </a:rPr>
                  <a:t>3</a:t>
                </a:r>
                <a:r>
                  <a:rPr lang="zh-CN" altLang="en-US" sz="2800" b="1" dirty="0" smtClean="0">
                    <a:solidFill>
                      <a:srgbClr val="0000FF"/>
                    </a:solidFill>
                    <a:latin typeface="微软雅黑" panose="020B0503020204020204" pitchFamily="34" charset="-122"/>
                    <a:ea typeface="微软雅黑" panose="020B0503020204020204" pitchFamily="34" charset="-122"/>
                  </a:rPr>
                  <a:t>）对偶规则</a:t>
                </a:r>
                <a:r>
                  <a:rPr lang="zh-CN" altLang="en-US"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用于</a:t>
                </a:r>
                <a:r>
                  <a:rPr lang="zh-CN" altLang="en-US" sz="2800" b="1" dirty="0" smtClean="0">
                    <a:solidFill>
                      <a:srgbClr val="FF0000"/>
                    </a:solidFill>
                    <a:latin typeface="微软雅黑" panose="020B0503020204020204" pitchFamily="34" charset="-122"/>
                    <a:ea typeface="微软雅黑" panose="020B0503020204020204" pitchFamily="34" charset="-122"/>
                  </a:rPr>
                  <a:t>求对</a:t>
                </a:r>
                <a:r>
                  <a:rPr lang="zh-CN" altLang="en-US" sz="2800" b="1" dirty="0">
                    <a:solidFill>
                      <a:srgbClr val="FF0000"/>
                    </a:solidFill>
                    <a:latin typeface="微软雅黑" panose="020B0503020204020204" pitchFamily="34" charset="-122"/>
                    <a:ea typeface="微软雅黑" panose="020B0503020204020204" pitchFamily="34" charset="-122"/>
                  </a:rPr>
                  <a:t>偶函数</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对偶规则的属性：</a:t>
                </a:r>
              </a:p>
              <a:p>
                <a:pPr marL="1371600" lvl="2" indent="-457200" defTabSz="540000">
                  <a:lnSpc>
                    <a:spcPct val="150000"/>
                  </a:lnSpc>
                  <a:buClr>
                    <a:srgbClr val="235EB8"/>
                  </a:buClr>
                  <a:buSzPct val="100000"/>
                  <a:buFont typeface="+mj-ea"/>
                  <a:buAutoNum type="circleNumDbPlain"/>
                </a:pPr>
                <a:r>
                  <a:rPr lang="zh-CN" altLang="en-US" sz="2400" b="1" dirty="0" smtClean="0">
                    <a:latin typeface="微软雅黑" panose="020B0503020204020204" pitchFamily="34" charset="-122"/>
                    <a:ea typeface="微软雅黑" panose="020B0503020204020204" pitchFamily="34" charset="-122"/>
                  </a:rPr>
                  <a:t>如果</a:t>
                </a:r>
                <a:r>
                  <a:rPr lang="zh-CN" altLang="en-US" sz="2400" b="1" dirty="0">
                    <a:latin typeface="微软雅黑" panose="020B0503020204020204" pitchFamily="34" charset="-122"/>
                    <a:ea typeface="微软雅黑" panose="020B0503020204020204" pitchFamily="34" charset="-122"/>
                  </a:rPr>
                  <a:t>两个函数相等，那么它们的对偶函数也相等；</a:t>
                </a:r>
              </a:p>
              <a:p>
                <a:pPr marL="1371600" lvl="2" indent="-457200" defTabSz="540000">
                  <a:lnSpc>
                    <a:spcPct val="150000"/>
                  </a:lnSpc>
                  <a:buClr>
                    <a:srgbClr val="235EB8"/>
                  </a:buClr>
                  <a:buSzPct val="100000"/>
                  <a:buFont typeface="+mj-ea"/>
                  <a:buAutoNum type="circleNumDbPlain"/>
                </a:pPr>
                <a:r>
                  <a:rPr lang="zh-CN" altLang="en-US" sz="2400" b="1" dirty="0" smtClean="0">
                    <a:solidFill>
                      <a:srgbClr val="00B050"/>
                    </a:solidFill>
                    <a:latin typeface="微软雅黑" panose="020B0503020204020204" pitchFamily="34" charset="-122"/>
                    <a:ea typeface="微软雅黑" panose="020B0503020204020204" pitchFamily="34" charset="-122"/>
                  </a:rPr>
                  <a:t>若</a:t>
                </a:r>
                <a:r>
                  <a:rPr lang="zh-CN" altLang="en-US" sz="2400" b="1" dirty="0">
                    <a:solidFill>
                      <a:srgbClr val="00B050"/>
                    </a:solidFill>
                    <a:latin typeface="微软雅黑" panose="020B0503020204020204" pitchFamily="34" charset="-122"/>
                    <a:ea typeface="微软雅黑" panose="020B0503020204020204" pitchFamily="34" charset="-122"/>
                  </a:rPr>
                  <a:t>一个定律是正确的，则其对偶式也一定正确</a:t>
                </a:r>
                <a:r>
                  <a:rPr lang="zh-CN" altLang="en-US" sz="2400" b="1" dirty="0">
                    <a:latin typeface="微软雅黑" panose="020B0503020204020204" pitchFamily="34" charset="-122"/>
                    <a:ea typeface="微软雅黑" panose="020B0503020204020204" pitchFamily="34" charset="-122"/>
                  </a:rPr>
                  <a:t>；</a:t>
                </a:r>
              </a:p>
              <a:p>
                <a:pPr marL="1371600" lvl="2" indent="-457200" defTabSz="540000">
                  <a:lnSpc>
                    <a:spcPct val="150000"/>
                  </a:lnSpc>
                  <a:buClr>
                    <a:srgbClr val="235EB8"/>
                  </a:buClr>
                  <a:buSzPct val="100000"/>
                  <a:buFont typeface="+mj-ea"/>
                  <a:buAutoNum type="circleNumDbPlain"/>
                </a:pPr>
                <a:r>
                  <a:rPr lang="zh-CN" altLang="en-US" sz="2400" b="1" dirty="0" smtClean="0">
                    <a:latin typeface="微软雅黑" panose="020B0503020204020204" pitchFamily="34" charset="-122"/>
                    <a:ea typeface="微软雅黑" panose="020B0503020204020204" pitchFamily="34" charset="-122"/>
                  </a:rPr>
                  <a:t>对对</a:t>
                </a:r>
                <a:r>
                  <a:rPr lang="zh-CN" altLang="en-US" sz="2400" b="1" dirty="0">
                    <a:latin typeface="微软雅黑" panose="020B0503020204020204" pitchFamily="34" charset="-122"/>
                    <a:ea typeface="微软雅黑" panose="020B0503020204020204" pitchFamily="34" charset="-122"/>
                  </a:rPr>
                  <a:t>偶函数再求对偶，得到原函数本身，</a:t>
                </a:r>
                <a:r>
                  <a:rPr lang="zh-CN" altLang="en-US" sz="2400" b="1" dirty="0" smtClean="0">
                    <a:latin typeface="微软雅黑" panose="020B0503020204020204" pitchFamily="34" charset="-122"/>
                    <a:ea typeface="微软雅黑" panose="020B0503020204020204" pitchFamily="34" charset="-122"/>
                  </a:rPr>
                  <a:t>即</a:t>
                </a:r>
                <a14:m>
                  <m:oMath xmlns:m="http://schemas.openxmlformats.org/officeDocument/2006/math">
                    <m:r>
                      <a:rPr lang="en-US" altLang="zh-CN" sz="2400" b="1" i="1" smtClean="0">
                        <a:solidFill>
                          <a:srgbClr val="FF0000"/>
                        </a:solidFill>
                        <a:latin typeface="Cambria Math"/>
                        <a:ea typeface="微软雅黑" panose="020B0503020204020204" pitchFamily="34" charset="-122"/>
                      </a:rPr>
                      <m:t>𝑭</m:t>
                    </m:r>
                  </m:oMath>
                </a14:m>
                <a:r>
                  <a:rPr lang="zh-CN" altLang="en-US" sz="2400" b="1" dirty="0" smtClean="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和 </a:t>
                </a:r>
                <a14:m>
                  <m:oMath xmlns:m="http://schemas.openxmlformats.org/officeDocument/2006/math">
                    <m:r>
                      <a:rPr lang="en-US" altLang="zh-CN" sz="2400" b="1" i="1" smtClean="0">
                        <a:solidFill>
                          <a:srgbClr val="FF0000"/>
                        </a:solidFill>
                        <a:latin typeface="Cambria Math"/>
                        <a:ea typeface="微软雅黑" panose="020B0503020204020204" pitchFamily="34" charset="-122"/>
                      </a:rPr>
                      <m:t>𝑭</m:t>
                    </m:r>
                    <m:r>
                      <a:rPr lang="en-US" altLang="zh-CN" sz="2400" b="1" i="1" smtClean="0">
                        <a:solidFill>
                          <a:srgbClr val="FF0000"/>
                        </a:solidFill>
                        <a:latin typeface="Cambria Math"/>
                        <a:ea typeface="微软雅黑" panose="020B0503020204020204" pitchFamily="34" charset="-122"/>
                      </a:rPr>
                      <m:t>′</m:t>
                    </m:r>
                  </m:oMath>
                </a14:m>
                <a:r>
                  <a:rPr lang="zh-CN" altLang="en-US" sz="2400" b="1" dirty="0" smtClean="0">
                    <a:solidFill>
                      <a:srgbClr val="FF0000"/>
                    </a:solidFill>
                    <a:latin typeface="微软雅黑" panose="020B0503020204020204" pitchFamily="34" charset="-122"/>
                    <a:ea typeface="微软雅黑" panose="020B0503020204020204" pitchFamily="34" charset="-122"/>
                  </a:rPr>
                  <a:t>互</a:t>
                </a:r>
                <a:r>
                  <a:rPr lang="zh-CN" altLang="en-US" sz="2400" b="1" dirty="0">
                    <a:solidFill>
                      <a:srgbClr val="FF0000"/>
                    </a:solidFill>
                    <a:latin typeface="微软雅黑" panose="020B0503020204020204" pitchFamily="34" charset="-122"/>
                    <a:ea typeface="微软雅黑" panose="020B0503020204020204" pitchFamily="34" charset="-122"/>
                  </a:rPr>
                  <a:t>为对偶函数</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8" name="文本框 52"/>
              <p:cNvSpPr txBox="1">
                <a:spLocks noRot="1" noChangeAspect="1" noMove="1" noResize="1" noEditPoints="1" noAdjustHandles="1" noChangeArrowheads="1" noChangeShapeType="1" noTextEdit="1"/>
              </p:cNvSpPr>
              <p:nvPr/>
            </p:nvSpPr>
            <p:spPr>
              <a:xfrm>
                <a:off x="742950" y="1091823"/>
                <a:ext cx="10877550" cy="2954655"/>
              </a:xfrm>
              <a:prstGeom prst="rect">
                <a:avLst/>
              </a:prstGeom>
              <a:blipFill rotWithShape="1">
                <a:blip r:embed="rId3"/>
                <a:stretch>
                  <a:fillRect l="-785" b="-24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961090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48</a:t>
            </a:fld>
            <a:endParaRPr lang="zh-CN" altLang="en-US"/>
          </a:p>
        </p:txBody>
      </p:sp>
      <p:sp>
        <p:nvSpPr>
          <p:cNvPr id="53" name="文本框 52"/>
          <p:cNvSpPr txBox="1"/>
          <p:nvPr/>
        </p:nvSpPr>
        <p:spPr>
          <a:xfrm>
            <a:off x="695324" y="1221812"/>
            <a:ext cx="10953751" cy="1754326"/>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2.6</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求逻辑函数                                 的</a:t>
            </a:r>
            <a:r>
              <a:rPr lang="zh-CN" altLang="en-US" sz="2400" b="1" dirty="0">
                <a:latin typeface="微软雅黑" panose="020B0503020204020204" pitchFamily="34" charset="-122"/>
                <a:ea typeface="微软雅黑" panose="020B0503020204020204" pitchFamily="34" charset="-122"/>
              </a:rPr>
              <a:t>对偶函数，并求对偶函数的对偶函数</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endParaRPr lang="en-US" altLang="zh-CN" sz="2400" b="1" i="1" dirty="0" smtClean="0">
              <a:latin typeface="Cambria Math"/>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逻辑代数规则</a:t>
            </a:r>
            <a:endParaRPr lang="zh-CN" altLang="en-US" dirty="0">
              <a:effectLst>
                <a:outerShdw blurRad="38100" dist="38100" dir="2700000" algn="tl">
                  <a:srgbClr val="000000">
                    <a:alpha val="43137"/>
                  </a:srgbClr>
                </a:outerShdw>
              </a:effectLst>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573544776"/>
              </p:ext>
            </p:extLst>
          </p:nvPr>
        </p:nvGraphicFramePr>
        <p:xfrm>
          <a:off x="4170985" y="1288487"/>
          <a:ext cx="2748066" cy="564776"/>
        </p:xfrm>
        <a:graphic>
          <a:graphicData uri="http://schemas.openxmlformats.org/presentationml/2006/ole">
            <mc:AlternateContent xmlns:mc="http://schemas.openxmlformats.org/markup-compatibility/2006">
              <mc:Choice xmlns:v="urn:schemas-microsoft-com:vml" Requires="v">
                <p:oleObj spid="_x0000_s39663" name="公式" r:id="rId5" imgW="1155600" imgH="241200" progId="Equation.3">
                  <p:embed/>
                </p:oleObj>
              </mc:Choice>
              <mc:Fallback>
                <p:oleObj name="公式" r:id="rId5" imgW="1155600" imgH="2412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0985" y="1288487"/>
                        <a:ext cx="2748066" cy="564776"/>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747948148"/>
              </p:ext>
            </p:extLst>
          </p:nvPr>
        </p:nvGraphicFramePr>
        <p:xfrm>
          <a:off x="2250928" y="2295849"/>
          <a:ext cx="4031504" cy="680289"/>
        </p:xfrm>
        <a:graphic>
          <a:graphicData uri="http://schemas.openxmlformats.org/presentationml/2006/ole">
            <mc:AlternateContent xmlns:mc="http://schemas.openxmlformats.org/markup-compatibility/2006">
              <mc:Choice xmlns:v="urn:schemas-microsoft-com:vml" Requires="v">
                <p:oleObj spid="_x0000_s39664" name="公式" r:id="rId7" imgW="1396800" imgH="241200" progId="Equation.3">
                  <p:embed/>
                </p:oleObj>
              </mc:Choice>
              <mc:Fallback>
                <p:oleObj name="公式" r:id="rId7" imgW="1396800" imgH="2412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0928" y="2295849"/>
                        <a:ext cx="4031504" cy="68028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2" name="矩形 11"/>
              <p:cNvSpPr/>
              <p:nvPr/>
            </p:nvSpPr>
            <p:spPr>
              <a:xfrm>
                <a:off x="2184253" y="3091289"/>
                <a:ext cx="1598322" cy="830997"/>
              </a:xfrm>
              <a:prstGeom prst="rect">
                <a:avLst/>
              </a:prstGeom>
            </p:spPr>
            <p:txBody>
              <a:bodyPr wrap="none">
                <a:spAutoFit/>
              </a:bodyPr>
              <a:lstStyle/>
              <a:p>
                <a:pPr lvl="0" defTabSz="540000">
                  <a:lnSpc>
                    <a:spcPct val="150000"/>
                  </a:lnSpc>
                  <a:buClr>
                    <a:srgbClr val="235EB8"/>
                  </a:buClr>
                  <a:buSzPct val="85000"/>
                </a:pPr>
                <a14:m>
                  <m:oMathPara xmlns:m="http://schemas.openxmlformats.org/officeDocument/2006/math">
                    <m:oMathParaPr>
                      <m:jc m:val="centerGroup"/>
                    </m:oMathParaPr>
                    <m:oMath xmlns:m="http://schemas.openxmlformats.org/officeDocument/2006/math">
                      <m:sSup>
                        <m:sSupPr>
                          <m:ctrlPr>
                            <a:rPr lang="en-US" altLang="zh-CN" sz="3200" b="1" i="1">
                              <a:solidFill>
                                <a:prstClr val="black"/>
                              </a:solidFill>
                              <a:latin typeface="Cambria Math"/>
                              <a:ea typeface="微软雅黑" panose="020B0503020204020204" pitchFamily="34" charset="-122"/>
                            </a:rPr>
                          </m:ctrlPr>
                        </m:sSupPr>
                        <m:e>
                          <m:r>
                            <a:rPr lang="en-US" altLang="zh-CN" sz="3200" b="1" i="1">
                              <a:solidFill>
                                <a:prstClr val="black"/>
                              </a:solidFill>
                              <a:latin typeface="Cambria Math"/>
                              <a:ea typeface="微软雅黑" panose="020B0503020204020204" pitchFamily="34" charset="-122"/>
                            </a:rPr>
                            <m:t>𝑭</m:t>
                          </m:r>
                        </m:e>
                        <m:sup>
                          <m:r>
                            <a:rPr lang="en-US" altLang="zh-CN" sz="3200" b="1" i="1">
                              <a:solidFill>
                                <a:prstClr val="black"/>
                              </a:solidFill>
                              <a:latin typeface="Cambria Math"/>
                              <a:ea typeface="微软雅黑" panose="020B0503020204020204" pitchFamily="34" charset="-122"/>
                            </a:rPr>
                            <m:t>′′</m:t>
                          </m:r>
                        </m:sup>
                      </m:sSup>
                      <m:r>
                        <a:rPr lang="en-US" altLang="zh-CN" sz="3200" b="1" i="1">
                          <a:solidFill>
                            <a:prstClr val="black"/>
                          </a:solidFill>
                          <a:latin typeface="Cambria Math"/>
                          <a:ea typeface="微软雅黑" panose="020B0503020204020204" pitchFamily="34" charset="-122"/>
                        </a:rPr>
                        <m:t>=</m:t>
                      </m:r>
                      <m:r>
                        <a:rPr lang="en-US" altLang="zh-CN" sz="3200" b="1" i="1">
                          <a:solidFill>
                            <a:prstClr val="black"/>
                          </a:solidFill>
                          <a:latin typeface="Cambria Math"/>
                          <a:ea typeface="微软雅黑" panose="020B0503020204020204" pitchFamily="34" charset="-122"/>
                        </a:rPr>
                        <m:t>𝑭</m:t>
                      </m:r>
                    </m:oMath>
                  </m:oMathPara>
                </a14:m>
                <a:endParaRPr lang="zh-CN" altLang="en-US" sz="32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2184253" y="3091289"/>
                <a:ext cx="1598322" cy="830997"/>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52"/>
              <p:cNvSpPr txBox="1"/>
              <p:nvPr/>
            </p:nvSpPr>
            <p:spPr>
              <a:xfrm>
                <a:off x="695324" y="3922286"/>
                <a:ext cx="10953751"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Cambria Math"/>
                    <a:ea typeface="微软雅黑" panose="020B0503020204020204" pitchFamily="34" charset="-122"/>
                  </a:rPr>
                  <a:t>课堂练习：求</a:t>
                </a:r>
                <a14:m>
                  <m:oMath xmlns:m="http://schemas.openxmlformats.org/officeDocument/2006/math">
                    <m:sSup>
                      <m:sSupPr>
                        <m:ctrlPr>
                          <a:rPr lang="en-US" altLang="zh-CN" sz="2400" b="1" i="1">
                            <a:solidFill>
                              <a:prstClr val="black"/>
                            </a:solidFill>
                            <a:latin typeface="Cambria Math"/>
                            <a:ea typeface="微软雅黑" panose="020B0503020204020204" pitchFamily="34" charset="-122"/>
                          </a:rPr>
                        </m:ctrlPr>
                      </m:sSupPr>
                      <m:e>
                        <m:r>
                          <a:rPr lang="en-US" altLang="zh-CN" sz="2400" b="1" i="1">
                            <a:solidFill>
                              <a:prstClr val="black"/>
                            </a:solidFill>
                            <a:latin typeface="Cambria Math"/>
                            <a:ea typeface="微软雅黑" panose="020B0503020204020204" pitchFamily="34" charset="-122"/>
                          </a:rPr>
                          <m:t>𝑭</m:t>
                        </m:r>
                      </m:e>
                      <m:sup>
                        <m:r>
                          <a:rPr lang="en-US" altLang="zh-CN" sz="2400" b="1" i="1">
                            <a:solidFill>
                              <a:prstClr val="black"/>
                            </a:solidFill>
                            <a:latin typeface="Cambria Math"/>
                            <a:ea typeface="微软雅黑" panose="020B0503020204020204" pitchFamily="34" charset="-122"/>
                          </a:rPr>
                          <m:t>′</m:t>
                        </m:r>
                      </m:sup>
                    </m:sSup>
                  </m:oMath>
                </a14:m>
                <a:endParaRPr lang="en-US" altLang="zh-CN" sz="2400" b="1" dirty="0" smtClean="0">
                  <a:latin typeface="Cambria Math"/>
                  <a:ea typeface="微软雅黑" panose="020B0503020204020204" pitchFamily="34" charset="-122"/>
                </a:endParaRPr>
              </a:p>
            </p:txBody>
          </p:sp>
        </mc:Choice>
        <mc:Fallback xmlns="">
          <p:sp>
            <p:nvSpPr>
              <p:cNvPr id="27" name="文本框 52"/>
              <p:cNvSpPr txBox="1">
                <a:spLocks noRot="1" noChangeAspect="1" noMove="1" noResize="1" noEditPoints="1" noAdjustHandles="1" noChangeArrowheads="1" noChangeShapeType="1" noTextEdit="1"/>
              </p:cNvSpPr>
              <p:nvPr/>
            </p:nvSpPr>
            <p:spPr>
              <a:xfrm>
                <a:off x="695324" y="3922286"/>
                <a:ext cx="10953751" cy="646331"/>
              </a:xfrm>
              <a:prstGeom prst="rect">
                <a:avLst/>
              </a:prstGeom>
              <a:blipFill rotWithShape="1">
                <a:blip r:embed="rId10"/>
                <a:stretch>
                  <a:fillRect l="-445" b="-11321"/>
                </a:stretch>
              </a:blipFill>
            </p:spPr>
            <p:txBody>
              <a:bodyPr/>
              <a:lstStyle/>
              <a:p>
                <a:r>
                  <a:rPr lang="zh-CN" altLang="en-US">
                    <a:noFill/>
                  </a:rPr>
                  <a:t> </a:t>
                </a:r>
              </a:p>
            </p:txBody>
          </p:sp>
        </mc:Fallback>
      </mc:AlternateContent>
      <p:graphicFrame>
        <p:nvGraphicFramePr>
          <p:cNvPr id="20" name="对象 19"/>
          <p:cNvGraphicFramePr>
            <a:graphicFrameLocks noChangeAspect="1"/>
          </p:cNvGraphicFramePr>
          <p:nvPr>
            <p:extLst>
              <p:ext uri="{D42A27DB-BD31-4B8C-83A1-F6EECF244321}">
                <p14:modId xmlns:p14="http://schemas.microsoft.com/office/powerpoint/2010/main" val="3301112825"/>
              </p:ext>
            </p:extLst>
          </p:nvPr>
        </p:nvGraphicFramePr>
        <p:xfrm>
          <a:off x="1506538" y="4675188"/>
          <a:ext cx="2416175" cy="654050"/>
        </p:xfrm>
        <a:graphic>
          <a:graphicData uri="http://schemas.openxmlformats.org/presentationml/2006/ole">
            <mc:AlternateContent xmlns:mc="http://schemas.openxmlformats.org/markup-compatibility/2006">
              <mc:Choice xmlns:v="urn:schemas-microsoft-com:vml" Requires="v">
                <p:oleObj spid="_x0000_s39665" name="Equation" r:id="rId11" imgW="1118880" imgH="279360" progId="Equation.DSMT4">
                  <p:embed/>
                </p:oleObj>
              </mc:Choice>
              <mc:Fallback>
                <p:oleObj name="Equation" r:id="rId11" imgW="1118880" imgH="279360" progId="Equation.DSMT4">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6538" y="4675188"/>
                        <a:ext cx="24161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520219820"/>
              </p:ext>
            </p:extLst>
          </p:nvPr>
        </p:nvGraphicFramePr>
        <p:xfrm>
          <a:off x="1527175" y="5637213"/>
          <a:ext cx="2762250" cy="622300"/>
        </p:xfrm>
        <a:graphic>
          <a:graphicData uri="http://schemas.openxmlformats.org/presentationml/2006/ole">
            <mc:AlternateContent xmlns:mc="http://schemas.openxmlformats.org/markup-compatibility/2006">
              <mc:Choice xmlns:v="urn:schemas-microsoft-com:vml" Requires="v">
                <p:oleObj spid="_x0000_s39666" name="Equation" r:id="rId13" imgW="1271160" imgH="253800" progId="Equation.DSMT4">
                  <p:embed/>
                </p:oleObj>
              </mc:Choice>
              <mc:Fallback>
                <p:oleObj name="Equation" r:id="rId13" imgW="1271160" imgH="253800" progId="Equation.DSMT4">
                  <p:embed/>
                  <p:pic>
                    <p:nvPicPr>
                      <p:cNvPr id="0" name="Object 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7175" y="5637213"/>
                        <a:ext cx="27622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460920006"/>
              </p:ext>
            </p:extLst>
          </p:nvPr>
        </p:nvGraphicFramePr>
        <p:xfrm>
          <a:off x="5392738" y="4675188"/>
          <a:ext cx="3695700" cy="719137"/>
        </p:xfrm>
        <a:graphic>
          <a:graphicData uri="http://schemas.openxmlformats.org/presentationml/2006/ole">
            <mc:AlternateContent xmlns:mc="http://schemas.openxmlformats.org/markup-compatibility/2006">
              <mc:Choice xmlns:v="urn:schemas-microsoft-com:vml" Requires="v">
                <p:oleObj spid="_x0000_s39667" name="Equation" r:id="rId15" imgW="1665360" imgH="291960" progId="Equation.DSMT4">
                  <p:embed/>
                </p:oleObj>
              </mc:Choice>
              <mc:Fallback>
                <p:oleObj name="Equation" r:id="rId15" imgW="1665360" imgH="291960" progId="Equation.DSMT4">
                  <p:embed/>
                  <p:pic>
                    <p:nvPicPr>
                      <p:cNvPr id="0" name="Object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92738" y="4675188"/>
                        <a:ext cx="36957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2620743195"/>
              </p:ext>
            </p:extLst>
          </p:nvPr>
        </p:nvGraphicFramePr>
        <p:xfrm>
          <a:off x="5321300" y="5610225"/>
          <a:ext cx="4457700" cy="720725"/>
        </p:xfrm>
        <a:graphic>
          <a:graphicData uri="http://schemas.openxmlformats.org/presentationml/2006/ole">
            <mc:AlternateContent xmlns:mc="http://schemas.openxmlformats.org/markup-compatibility/2006">
              <mc:Choice xmlns:v="urn:schemas-microsoft-com:vml" Requires="v">
                <p:oleObj spid="_x0000_s39668" name="Equation" r:id="rId17" imgW="2008440" imgH="291960" progId="Equation.DSMT4">
                  <p:embed/>
                </p:oleObj>
              </mc:Choice>
              <mc:Fallback>
                <p:oleObj name="Equation" r:id="rId17" imgW="2008440" imgH="291960" progId="Equation.DSMT4">
                  <p:embed/>
                  <p:pic>
                    <p:nvPicPr>
                      <p:cNvPr id="0" name="Object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21300" y="5610225"/>
                        <a:ext cx="44577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0643321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par>
                                <p:cTn id="26" presetID="22" presetClass="entr" presetSubtype="4"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4" name="whoosh.wav"/>
                                        </p:tgtEl>
                                      </p:cMediaNode>
                                    </p:audio>
                                  </p:sub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49</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619124" y="1253748"/>
                <a:ext cx="11101159" cy="406265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en-US" altLang="zh-CN" sz="2800" b="1" dirty="0" smtClean="0">
                    <a:solidFill>
                      <a:srgbClr val="0000FF"/>
                    </a:solidFill>
                    <a:latin typeface="微软雅黑" panose="020B0503020204020204" pitchFamily="34" charset="-122"/>
                    <a:ea typeface="微软雅黑" panose="020B0503020204020204" pitchFamily="34" charset="-122"/>
                  </a:rPr>
                  <a:t>4</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展开</a:t>
                </a:r>
                <a:r>
                  <a:rPr lang="zh-CN" altLang="en-US" sz="2800" b="1" dirty="0" smtClean="0">
                    <a:solidFill>
                      <a:srgbClr val="0000FF"/>
                    </a:solidFill>
                    <a:latin typeface="微软雅黑" panose="020B0503020204020204" pitchFamily="34" charset="-122"/>
                    <a:ea typeface="微软雅黑" panose="020B0503020204020204" pitchFamily="34" charset="-122"/>
                  </a:rPr>
                  <a:t>规则</a:t>
                </a:r>
                <a:r>
                  <a:rPr lang="zh-CN" altLang="en-US" sz="2800" b="1" dirty="0">
                    <a:solidFill>
                      <a:srgbClr val="0000FF"/>
                    </a:solidFill>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用于变换形式</a:t>
                </a:r>
                <a:endParaRPr lang="zh-CN" altLang="en-US" sz="2800" b="1" dirty="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对于任何一个逻辑函数</a:t>
                </a:r>
                <a14:m>
                  <m:oMath xmlns:m="http://schemas.openxmlformats.org/officeDocument/2006/math">
                    <m:r>
                      <a:rPr lang="zh-CN" altLang="en-US" sz="2400" b="1" i="1" dirty="0">
                        <a:latin typeface="Cambria Math" panose="02040503050406030204" pitchFamily="18" charset="0"/>
                      </a:rPr>
                      <m:t>𝑭</m:t>
                    </m:r>
                    <m:r>
                      <a:rPr lang="zh-CN" altLang="en-US" sz="2400" b="1" dirty="0">
                        <a:latin typeface="Cambria Math" panose="02040503050406030204" pitchFamily="18" charset="0"/>
                      </a:rPr>
                      <m:t>=</m:t>
                    </m:r>
                    <m:r>
                      <a:rPr lang="zh-CN" altLang="en-US" sz="2400" b="1" i="1" dirty="0">
                        <a:latin typeface="Cambria Math" panose="02040503050406030204" pitchFamily="18" charset="0"/>
                      </a:rPr>
                      <m:t>𝒇</m:t>
                    </m:r>
                    <m:d>
                      <m:dPr>
                        <m:ctrlPr>
                          <a:rPr lang="zh-CN" altLang="en-US" sz="2400" b="1" i="1" dirty="0">
                            <a:latin typeface="Cambria Math"/>
                          </a:rPr>
                        </m:ctrlPr>
                      </m:dPr>
                      <m:e>
                        <m:sSub>
                          <m:sSubPr>
                            <m:ctrlPr>
                              <a:rPr lang="zh-CN" altLang="en-US" sz="2400" b="1" i="1" dirty="0">
                                <a:latin typeface="Cambria Math"/>
                              </a:rPr>
                            </m:ctrlPr>
                          </m:sSubPr>
                          <m:e>
                            <m:r>
                              <a:rPr lang="en-US" altLang="zh-CN" sz="2400" b="1" i="1" dirty="0">
                                <a:latin typeface="Cambria Math" panose="02040503050406030204" pitchFamily="18" charset="0"/>
                              </a:rPr>
                              <m:t>𝑿</m:t>
                            </m:r>
                          </m:e>
                          <m:sub>
                            <m:r>
                              <a:rPr lang="zh-CN" altLang="en-US" sz="2400" b="1" i="1" dirty="0">
                                <a:latin typeface="Cambria Math" panose="02040503050406030204" pitchFamily="18" charset="0"/>
                              </a:rPr>
                              <m:t>𝟏</m:t>
                            </m:r>
                          </m:sub>
                        </m:sSub>
                        <m:r>
                          <a:rPr lang="zh-CN" altLang="en-US" sz="2400" b="1" dirty="0">
                            <a:latin typeface="Cambria Math" panose="02040503050406030204" pitchFamily="18" charset="0"/>
                          </a:rPr>
                          <m:t>,</m:t>
                        </m:r>
                        <m:sSub>
                          <m:sSubPr>
                            <m:ctrlPr>
                              <a:rPr lang="zh-CN" altLang="en-US" sz="2400" b="1" i="1" dirty="0">
                                <a:latin typeface="Cambria Math"/>
                              </a:rPr>
                            </m:ctrlPr>
                          </m:sSubPr>
                          <m:e>
                            <m:r>
                              <a:rPr lang="en-US" altLang="zh-CN" sz="2400" b="1" i="1" dirty="0">
                                <a:latin typeface="Cambria Math" panose="02040503050406030204" pitchFamily="18" charset="0"/>
                              </a:rPr>
                              <m:t>𝑿</m:t>
                            </m:r>
                          </m:e>
                          <m:sub>
                            <m:r>
                              <a:rPr lang="zh-CN" altLang="en-US" sz="2400" b="1" i="1" dirty="0">
                                <a:latin typeface="Cambria Math" panose="02040503050406030204" pitchFamily="18" charset="0"/>
                              </a:rPr>
                              <m:t>𝟐</m:t>
                            </m:r>
                          </m:sub>
                        </m:sSub>
                        <m:r>
                          <a:rPr lang="zh-CN" altLang="en-US" sz="2400" b="1" dirty="0">
                            <a:latin typeface="Cambria Math" panose="02040503050406030204" pitchFamily="18" charset="0"/>
                          </a:rPr>
                          <m:t>,</m:t>
                        </m:r>
                        <m:sSub>
                          <m:sSubPr>
                            <m:ctrlPr>
                              <a:rPr lang="zh-CN" altLang="en-US" sz="2400" b="1" i="1" dirty="0">
                                <a:latin typeface="Cambria Math"/>
                              </a:rPr>
                            </m:ctrlPr>
                          </m:sSubPr>
                          <m:e>
                            <m:r>
                              <a:rPr lang="en-US" altLang="zh-CN" sz="2400" b="1" i="1" dirty="0">
                                <a:latin typeface="Cambria Math" panose="02040503050406030204" pitchFamily="18" charset="0"/>
                              </a:rPr>
                              <m:t>𝑿</m:t>
                            </m:r>
                          </m:e>
                          <m:sub>
                            <m:r>
                              <a:rPr lang="zh-CN" altLang="en-US" sz="2400" b="1" i="1" dirty="0">
                                <a:latin typeface="Cambria Math" panose="02040503050406030204" pitchFamily="18" charset="0"/>
                              </a:rPr>
                              <m:t>𝟑</m:t>
                            </m:r>
                          </m:sub>
                        </m:sSub>
                        <m:r>
                          <a:rPr lang="en-US" altLang="zh-CN" sz="2400" b="1" i="1" dirty="0">
                            <a:latin typeface="Cambria Math" panose="02040503050406030204" pitchFamily="18" charset="0"/>
                          </a:rPr>
                          <m:t>,…,</m:t>
                        </m:r>
                        <m:r>
                          <a:rPr lang="en-US" altLang="zh-CN" sz="2400" b="1" i="1" dirty="0" smtClean="0">
                            <a:latin typeface="Cambria Math" panose="02040503050406030204" pitchFamily="18" charset="0"/>
                          </a:rPr>
                          <m:t> </m:t>
                        </m:r>
                        <m:sSub>
                          <m:sSubPr>
                            <m:ctrlPr>
                              <a:rPr lang="en-US" altLang="zh-CN" sz="2400" b="1" i="1" dirty="0" smtClean="0">
                                <a:latin typeface="Cambria Math"/>
                              </a:rPr>
                            </m:ctrlPr>
                          </m:sSubPr>
                          <m:e>
                            <m:r>
                              <a:rPr lang="en-US" altLang="zh-CN" sz="2400" b="1" i="1" dirty="0">
                                <a:latin typeface="Cambria Math" panose="02040503050406030204" pitchFamily="18" charset="0"/>
                              </a:rPr>
                              <m:t>𝑿</m:t>
                            </m:r>
                          </m:e>
                          <m:sub>
                            <m:r>
                              <a:rPr lang="en-US" altLang="zh-CN" sz="2400" b="1" i="1" dirty="0" smtClean="0">
                                <a:latin typeface="Cambria Math"/>
                              </a:rPr>
                              <m:t>𝒏</m:t>
                            </m:r>
                          </m:sub>
                        </m:sSub>
                      </m:e>
                    </m:d>
                  </m:oMath>
                </a14:m>
                <a:r>
                  <a:rPr lang="zh-CN" altLang="en-US" sz="2400" b="1" dirty="0">
                    <a:latin typeface="微软雅黑" panose="020B0503020204020204" pitchFamily="34" charset="-122"/>
                    <a:ea typeface="微软雅黑" panose="020B0503020204020204" pitchFamily="34" charset="-122"/>
                  </a:rPr>
                  <a:t> ，可以将其中任一个输入变量 </a:t>
                </a:r>
                <a14:m>
                  <m:oMath xmlns:m="http://schemas.openxmlformats.org/officeDocument/2006/math">
                    <m:sSub>
                      <m:sSubPr>
                        <m:ctrlPr>
                          <a:rPr lang="zh-CN" altLang="en-US" sz="2400" b="1" i="1" dirty="0">
                            <a:latin typeface="Cambria Math"/>
                          </a:rPr>
                        </m:ctrlPr>
                      </m:sSubPr>
                      <m:e>
                        <m:r>
                          <a:rPr lang="en-US" altLang="zh-CN" sz="2400" b="1" i="1" dirty="0">
                            <a:latin typeface="Cambria Math" panose="02040503050406030204" pitchFamily="18" charset="0"/>
                          </a:rPr>
                          <m:t>𝑿</m:t>
                        </m:r>
                      </m:e>
                      <m:sub>
                        <m:r>
                          <a:rPr lang="en-US" altLang="zh-CN" sz="2400" b="1" i="1" dirty="0" smtClean="0">
                            <a:latin typeface="Cambria Math"/>
                          </a:rPr>
                          <m:t>𝒊</m:t>
                        </m:r>
                      </m:sub>
                    </m:sSub>
                  </m:oMath>
                </a14:m>
                <a:r>
                  <a:rPr lang="zh-CN" altLang="en-US" sz="2400" b="1" dirty="0">
                    <a:latin typeface="微软雅黑" panose="020B0503020204020204" pitchFamily="34" charset="-122"/>
                    <a:ea typeface="微软雅黑" panose="020B0503020204020204" pitchFamily="34" charset="-122"/>
                  </a:rPr>
                  <a:t>分离出来，并展开成</a:t>
                </a:r>
              </a:p>
              <a:p>
                <a:pPr marL="800100" lvl="1" indent="-342900" defTabSz="540000">
                  <a:lnSpc>
                    <a:spcPct val="150000"/>
                  </a:lnSpc>
                  <a:buClr>
                    <a:srgbClr val="235EB8"/>
                  </a:buClr>
                  <a:buSzPct val="85000"/>
                  <a:buFont typeface="Wingdings" panose="05000000000000000000" pitchFamily="2" charset="2"/>
                  <a:buChar char="n"/>
                </a:pPr>
                <a:endParaRPr lang="zh-CN" altLang="en-US" sz="2400" b="1" dirty="0">
                  <a:latin typeface="微软雅黑" panose="020B0503020204020204" pitchFamily="34" charset="-122"/>
                  <a:ea typeface="微软雅黑" panose="020B0503020204020204" pitchFamily="34" charset="-122"/>
                </a:endParaRPr>
              </a:p>
              <a:p>
                <a:pPr lvl="1" defTabSz="540000">
                  <a:lnSpc>
                    <a:spcPct val="150000"/>
                  </a:lnSpc>
                  <a:buClr>
                    <a:srgbClr val="235EB8"/>
                  </a:buClr>
                  <a:buSzPct val="85000"/>
                </a:pPr>
                <a:endParaRPr lang="en-US" altLang="zh-CN" sz="2400" b="1" dirty="0" smtClean="0">
                  <a:latin typeface="微软雅黑" panose="020B0503020204020204" pitchFamily="34" charset="-122"/>
                  <a:ea typeface="微软雅黑" panose="020B0503020204020204" pitchFamily="34" charset="-122"/>
                </a:endParaRPr>
              </a:p>
              <a:p>
                <a:pPr lvl="1" defTabSz="540000">
                  <a:lnSpc>
                    <a:spcPct val="150000"/>
                  </a:lnSpc>
                  <a:buClr>
                    <a:srgbClr val="235EB8"/>
                  </a:buClr>
                  <a:buSzPct val="85000"/>
                </a:pPr>
                <a:r>
                  <a:rPr lang="zh-CN" altLang="en-US" sz="2400" b="1" dirty="0" smtClean="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展开</a:t>
                </a:r>
                <a:r>
                  <a:rPr lang="zh-CN" altLang="en-US" sz="2400" b="1" dirty="0">
                    <a:latin typeface="微软雅黑" panose="020B0503020204020204" pitchFamily="34" charset="-122"/>
                    <a:ea typeface="微软雅黑" panose="020B0503020204020204" pitchFamily="34" charset="-122"/>
                  </a:rPr>
                  <a:t>规则特别适用于化简形如                                 的逻辑函数</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619124" y="1253748"/>
                <a:ext cx="11101159" cy="4062651"/>
              </a:xfrm>
              <a:prstGeom prst="rect">
                <a:avLst/>
              </a:prstGeom>
              <a:blipFill rotWithShape="1">
                <a:blip r:embed="rId4"/>
                <a:stretch>
                  <a:fillRect l="-769" b="-105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逻辑代数规则</a:t>
            </a:r>
            <a:endParaRPr lang="zh-CN" altLang="en-US" dirty="0">
              <a:effectLst>
                <a:outerShdw blurRad="38100" dist="38100" dir="2700000" algn="tl">
                  <a:srgbClr val="000000">
                    <a:alpha val="43137"/>
                  </a:srgbClr>
                </a:outerShdw>
              </a:effectLst>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827023308"/>
              </p:ext>
            </p:extLst>
          </p:nvPr>
        </p:nvGraphicFramePr>
        <p:xfrm>
          <a:off x="2142264" y="3729080"/>
          <a:ext cx="8212272" cy="663989"/>
        </p:xfrm>
        <a:graphic>
          <a:graphicData uri="http://schemas.openxmlformats.org/presentationml/2006/ole">
            <mc:AlternateContent xmlns:mc="http://schemas.openxmlformats.org/markup-compatibility/2006">
              <mc:Choice xmlns:v="urn:schemas-microsoft-com:vml" Requires="v">
                <p:oleObj spid="_x0000_s40410" name="公式" r:id="rId5" imgW="3200400" imgH="253800" progId="Equation.3">
                  <p:embed/>
                </p:oleObj>
              </mc:Choice>
              <mc:Fallback>
                <p:oleObj name="公式" r:id="rId5" imgW="3200400" imgH="2538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2264" y="3729080"/>
                        <a:ext cx="8212272" cy="663989"/>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393941628"/>
              </p:ext>
            </p:extLst>
          </p:nvPr>
        </p:nvGraphicFramePr>
        <p:xfrm>
          <a:off x="2193531" y="3086101"/>
          <a:ext cx="8293493" cy="604310"/>
        </p:xfrm>
        <a:graphic>
          <a:graphicData uri="http://schemas.openxmlformats.org/presentationml/2006/ole">
            <mc:AlternateContent xmlns:mc="http://schemas.openxmlformats.org/markup-compatibility/2006">
              <mc:Choice xmlns:v="urn:schemas-microsoft-com:vml" Requires="v">
                <p:oleObj spid="_x0000_s40411" name="公式" r:id="rId7" imgW="3543120" imgH="253800" progId="Equation.3">
                  <p:embed/>
                </p:oleObj>
              </mc:Choice>
              <mc:Fallback>
                <p:oleObj name="公式" r:id="rId7" imgW="3543120" imgH="2538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3531" y="3086101"/>
                        <a:ext cx="8293493" cy="604310"/>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046132377"/>
              </p:ext>
            </p:extLst>
          </p:nvPr>
        </p:nvGraphicFramePr>
        <p:xfrm>
          <a:off x="5544117" y="4746811"/>
          <a:ext cx="2923608" cy="436269"/>
        </p:xfrm>
        <a:graphic>
          <a:graphicData uri="http://schemas.openxmlformats.org/presentationml/2006/ole">
            <mc:AlternateContent xmlns:mc="http://schemas.openxmlformats.org/markup-compatibility/2006">
              <mc:Choice xmlns:v="urn:schemas-microsoft-com:vml" Requires="v">
                <p:oleObj spid="_x0000_s40412" name="公式" r:id="rId9" imgW="1536480" imgH="228600" progId="Equation.3">
                  <p:embed/>
                </p:oleObj>
              </mc:Choice>
              <mc:Fallback>
                <p:oleObj name="公式" r:id="rId9" imgW="1536480" imgH="2286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44117" y="4746811"/>
                        <a:ext cx="2923608" cy="436269"/>
                      </a:xfrm>
                      <a:prstGeom prst="rect">
                        <a:avLst/>
                      </a:prstGeom>
                      <a:noFill/>
                    </p:spPr>
                  </p:pic>
                </p:oleObj>
              </mc:Fallback>
            </mc:AlternateContent>
          </a:graphicData>
        </a:graphic>
      </p:graphicFrame>
    </p:spTree>
    <p:extLst>
      <p:ext uri="{BB962C8B-B14F-4D97-AF65-F5344CB8AC3E}">
        <p14:creationId xmlns:p14="http://schemas.microsoft.com/office/powerpoint/2010/main" val="260427019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11551920" y="6299835"/>
            <a:ext cx="568960" cy="365125"/>
          </a:xfrm>
        </p:spPr>
        <p:txBody>
          <a:bodyPr/>
          <a:lstStyle/>
          <a:p>
            <a:fld id="{B6D9C768-8413-45FA-BDC7-53DA68035736}" type="slidenum">
              <a:rPr lang="zh-CN" altLang="en-US" smtClean="0"/>
              <a:t>5</a:t>
            </a:fld>
            <a:endParaRPr lang="zh-CN" altLang="en-US"/>
          </a:p>
        </p:txBody>
      </p:sp>
      <p:sp>
        <p:nvSpPr>
          <p:cNvPr id="53" name="文本框 52"/>
          <p:cNvSpPr txBox="1"/>
          <p:nvPr/>
        </p:nvSpPr>
        <p:spPr>
          <a:xfrm>
            <a:off x="391887" y="939423"/>
            <a:ext cx="11567884" cy="5170646"/>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1</a:t>
            </a:r>
            <a:r>
              <a:rPr lang="zh-CN" altLang="en-US" sz="2800" b="1" dirty="0" smtClean="0">
                <a:solidFill>
                  <a:srgbClr val="FF0000"/>
                </a:solidFill>
                <a:latin typeface="微软雅黑" panose="020B0503020204020204" pitchFamily="34" charset="-122"/>
                <a:ea typeface="微软雅黑" panose="020B0503020204020204" pitchFamily="34" charset="-122"/>
              </a:rPr>
              <a:t>）逻辑常量</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solidFill>
                  <a:srgbClr val="3859CD"/>
                </a:solidFill>
                <a:latin typeface="微软雅黑" panose="020B0503020204020204" pitchFamily="34" charset="-122"/>
                <a:ea typeface="微软雅黑" panose="020B0503020204020204" pitchFamily="34" charset="-122"/>
              </a:rPr>
              <a:t>定义：</a:t>
            </a:r>
            <a:r>
              <a:rPr lang="zh-CN" altLang="en-US" sz="2400" b="1" dirty="0" smtClean="0">
                <a:latin typeface="微软雅黑" panose="020B0503020204020204" pitchFamily="34" charset="-122"/>
                <a:ea typeface="微软雅黑" panose="020B0503020204020204" pitchFamily="34" charset="-122"/>
              </a:rPr>
              <a:t>表达了两</a:t>
            </a:r>
            <a:r>
              <a:rPr lang="zh-CN" altLang="en-US" sz="2400" b="1" dirty="0">
                <a:latin typeface="微软雅黑" panose="020B0503020204020204" pitchFamily="34" charset="-122"/>
                <a:ea typeface="微软雅黑" panose="020B0503020204020204" pitchFamily="34" charset="-122"/>
              </a:rPr>
              <a:t>个对立的逻辑状态，即逻辑“真”（</a:t>
            </a:r>
            <a:r>
              <a:rPr lang="en-US" altLang="zh-CN" sz="2400" b="1" dirty="0">
                <a:latin typeface="微软雅黑" panose="020B0503020204020204" pitchFamily="34" charset="-122"/>
                <a:ea typeface="微软雅黑" panose="020B0503020204020204" pitchFamily="34" charset="-122"/>
              </a:rPr>
              <a:t>true</a:t>
            </a:r>
            <a:r>
              <a:rPr lang="zh-CN" altLang="en-US" sz="2400" b="1" dirty="0">
                <a:latin typeface="微软雅黑" panose="020B0503020204020204" pitchFamily="34" charset="-122"/>
                <a:ea typeface="微软雅黑" panose="020B0503020204020204" pitchFamily="34" charset="-122"/>
              </a:rPr>
              <a:t>）和逻辑“假”（</a:t>
            </a:r>
            <a:r>
              <a:rPr lang="en-US" altLang="zh-CN" sz="2400" b="1" dirty="0">
                <a:latin typeface="微软雅黑" panose="020B0503020204020204" pitchFamily="34" charset="-122"/>
                <a:ea typeface="微软雅黑" panose="020B0503020204020204" pitchFamily="34" charset="-122"/>
              </a:rPr>
              <a:t>false</a:t>
            </a:r>
            <a:r>
              <a:rPr lang="zh-CN" altLang="en-US" sz="2400" b="1" dirty="0">
                <a:latin typeface="微软雅黑" panose="020B0503020204020204" pitchFamily="34" charset="-122"/>
                <a:ea typeface="微软雅黑" panose="020B0503020204020204" pitchFamily="34" charset="-122"/>
              </a:rPr>
              <a:t>），用</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表示</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en-US" altLang="zh-CN" sz="2400" b="1" dirty="0" smtClean="0">
                <a:solidFill>
                  <a:srgbClr val="3859CD"/>
                </a:solidFill>
                <a:latin typeface="微软雅黑" panose="020B0503020204020204" pitchFamily="34" charset="-122"/>
                <a:ea typeface="微软雅黑" panose="020B0503020204020204" pitchFamily="34" charset="-122"/>
              </a:rPr>
              <a:t>0</a:t>
            </a:r>
            <a:r>
              <a:rPr lang="zh-CN" altLang="en-US" sz="2400" b="1" dirty="0">
                <a:solidFill>
                  <a:srgbClr val="3859CD"/>
                </a:solidFill>
                <a:latin typeface="微软雅黑" panose="020B0503020204020204" pitchFamily="34" charset="-122"/>
                <a:ea typeface="微软雅黑" panose="020B0503020204020204" pitchFamily="34" charset="-122"/>
              </a:rPr>
              <a:t>和</a:t>
            </a:r>
            <a:r>
              <a:rPr lang="en-US" altLang="zh-CN" sz="2400" b="1" dirty="0" smtClean="0">
                <a:solidFill>
                  <a:srgbClr val="3859CD"/>
                </a:solidFill>
                <a:latin typeface="微软雅黑" panose="020B0503020204020204" pitchFamily="34" charset="-122"/>
                <a:ea typeface="微软雅黑" panose="020B0503020204020204" pitchFamily="34" charset="-122"/>
              </a:rPr>
              <a:t>1</a:t>
            </a:r>
            <a:r>
              <a:rPr lang="zh-CN" altLang="en-US" sz="2400" b="1" dirty="0" smtClean="0">
                <a:solidFill>
                  <a:srgbClr val="3859CD"/>
                </a:solidFill>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不</a:t>
            </a:r>
            <a:r>
              <a:rPr lang="zh-CN" altLang="en-US" sz="2400" b="1" dirty="0">
                <a:latin typeface="微软雅黑" panose="020B0503020204020204" pitchFamily="34" charset="-122"/>
                <a:ea typeface="微软雅黑" panose="020B0503020204020204" pitchFamily="34" charset="-122"/>
              </a:rPr>
              <a:t>表示数的大小，仅表示两种不同的逻辑状态，没有量的概念，用来表达矛盾的双方，是一种形式上的符号。如晶体管输出的高电平与低电平，脉冲信号的有无等等，都可以用</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来表示。</a:t>
            </a: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solidFill>
                  <a:srgbClr val="3859CD"/>
                </a:solidFill>
                <a:latin typeface="微软雅黑" panose="020B0503020204020204" pitchFamily="34" charset="-122"/>
                <a:ea typeface="微软雅黑" panose="020B0503020204020204" pitchFamily="34" charset="-122"/>
              </a:rPr>
              <a:t>正</a:t>
            </a:r>
            <a:r>
              <a:rPr lang="zh-CN" altLang="en-US" sz="2400" b="1" dirty="0">
                <a:solidFill>
                  <a:srgbClr val="3859CD"/>
                </a:solidFill>
                <a:latin typeface="微软雅黑" panose="020B0503020204020204" pitchFamily="34" charset="-122"/>
                <a:ea typeface="微软雅黑" panose="020B0503020204020204" pitchFamily="34" charset="-122"/>
              </a:rPr>
              <a:t>、负</a:t>
            </a:r>
            <a:r>
              <a:rPr lang="zh-CN" altLang="en-US" sz="2400" b="1" dirty="0" smtClean="0">
                <a:solidFill>
                  <a:srgbClr val="3859CD"/>
                </a:solidFill>
                <a:latin typeface="微软雅黑" panose="020B0503020204020204" pitchFamily="34" charset="-122"/>
                <a:ea typeface="微软雅黑" panose="020B0503020204020204" pitchFamily="34" charset="-122"/>
              </a:rPr>
              <a:t>逻辑：</a:t>
            </a:r>
            <a:endParaRPr lang="zh-CN" altLang="en-US" sz="2400" b="1" dirty="0">
              <a:solidFill>
                <a:srgbClr val="3859CD"/>
              </a:solidFill>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正逻辑：高</a:t>
            </a:r>
            <a:r>
              <a:rPr lang="zh-CN" altLang="en-US" sz="2400" b="1" dirty="0">
                <a:latin typeface="微软雅黑" panose="020B0503020204020204" pitchFamily="34" charset="-122"/>
                <a:ea typeface="微软雅黑" panose="020B0503020204020204" pitchFamily="34" charset="-122"/>
              </a:rPr>
              <a:t>电平为逻辑</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，低电平为逻辑</a:t>
            </a:r>
            <a:r>
              <a:rPr lang="en-US" altLang="zh-CN" sz="2400" b="1" dirty="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负逻辑：低</a:t>
            </a:r>
            <a:r>
              <a:rPr lang="zh-CN" altLang="en-US" sz="2400" b="1" dirty="0">
                <a:latin typeface="微软雅黑" panose="020B0503020204020204" pitchFamily="34" charset="-122"/>
                <a:ea typeface="微软雅黑" panose="020B0503020204020204" pitchFamily="34" charset="-122"/>
              </a:rPr>
              <a:t>电平为逻辑</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，高电平为逻辑</a:t>
            </a:r>
            <a:r>
              <a:rPr lang="en-US" altLang="zh-CN" sz="2400" b="1" dirty="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1" name="平行四边形 10"/>
          <p:cNvSpPr/>
          <p:nvPr/>
        </p:nvSpPr>
        <p:spPr>
          <a:xfrm>
            <a:off x="304512" y="129448"/>
            <a:ext cx="1752888"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标题 2"/>
          <p:cNvSpPr>
            <a:spLocks noGrp="1"/>
          </p:cNvSpPr>
          <p:nvPr>
            <p:ph type="title"/>
          </p:nvPr>
        </p:nvSpPr>
        <p:spPr>
          <a:xfrm>
            <a:off x="2268367" y="97943"/>
            <a:ext cx="5120575" cy="732155"/>
          </a:xfrm>
        </p:spPr>
        <p:txBody>
          <a:bodyPr>
            <a:normAutofit fontScale="90000"/>
          </a:bodyPr>
          <a:lstStyle/>
          <a:p>
            <a:r>
              <a:rPr lang="zh-CN" altLang="en-US" dirty="0" smtClean="0">
                <a:effectLst>
                  <a:outerShdw blurRad="38100" dist="38100" dir="2700000" algn="tl">
                    <a:srgbClr val="000000">
                      <a:alpha val="43137"/>
                    </a:srgbClr>
                  </a:outerShdw>
                </a:effectLst>
              </a:rPr>
              <a:t>逻辑变量、常量与逻辑函数</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533256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50</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逻辑代数规则</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9" name="文本框 52"/>
              <p:cNvSpPr txBox="1"/>
              <p:nvPr/>
            </p:nvSpPr>
            <p:spPr>
              <a:xfrm>
                <a:off x="619124" y="1253748"/>
                <a:ext cx="11101159" cy="3880549"/>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en-US" altLang="zh-CN" sz="2800" b="1" dirty="0" smtClean="0">
                    <a:solidFill>
                      <a:srgbClr val="0000FF"/>
                    </a:solidFill>
                    <a:latin typeface="微软雅黑" panose="020B0503020204020204" pitchFamily="34" charset="-122"/>
                    <a:ea typeface="微软雅黑" panose="020B0503020204020204" pitchFamily="34" charset="-122"/>
                  </a:rPr>
                  <a:t>4</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展开</a:t>
                </a:r>
                <a:r>
                  <a:rPr lang="zh-CN" altLang="en-US" sz="2800" b="1" dirty="0" smtClean="0">
                    <a:solidFill>
                      <a:srgbClr val="0000FF"/>
                    </a:solidFill>
                    <a:latin typeface="微软雅黑" panose="020B0503020204020204" pitchFamily="34" charset="-122"/>
                    <a:ea typeface="微软雅黑" panose="020B0503020204020204" pitchFamily="34" charset="-122"/>
                  </a:rPr>
                  <a:t>规则</a:t>
                </a:r>
                <a:r>
                  <a:rPr lang="zh-CN" altLang="en-US" sz="2800" b="1" dirty="0">
                    <a:solidFill>
                      <a:srgbClr val="0000FF"/>
                    </a:solidFill>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用于变换形式</a:t>
                </a:r>
                <a:endParaRPr lang="zh-CN" altLang="en-US" sz="2800" b="1" dirty="0">
                  <a:solidFill>
                    <a:srgbClr val="FF0000"/>
                  </a:solidFill>
                  <a:latin typeface="微软雅黑" panose="020B0503020204020204" pitchFamily="34" charset="-122"/>
                  <a:ea typeface="微软雅黑" panose="020B0503020204020204" pitchFamily="34" charset="-122"/>
                </a:endParaRPr>
              </a:p>
              <a:p>
                <a:pPr marL="800100" lvl="1" indent="-342900" defTabSz="540000" fontAlgn="base">
                  <a:lnSpc>
                    <a:spcPct val="150000"/>
                  </a:lnSpc>
                  <a:spcBef>
                    <a:spcPct val="20000"/>
                  </a:spcBef>
                  <a:spcAft>
                    <a:spcPct val="0"/>
                  </a:spcAft>
                  <a:buClr>
                    <a:srgbClr val="235EB8"/>
                  </a:buClr>
                  <a:buSzPct val="85000"/>
                  <a:buFont typeface="Wingdings" panose="05000000000000000000" pitchFamily="2" charset="2"/>
                  <a:buChar char="n"/>
                </a:pPr>
                <a:r>
                  <a:rPr lang="zh-CN" altLang="en-US" sz="2400" b="1" dirty="0">
                    <a:ea typeface="微软雅黑" panose="020B0503020204020204" pitchFamily="34" charset="-122"/>
                  </a:rPr>
                  <a:t>对</a:t>
                </a:r>
                <a14:m>
                  <m:oMath xmlns:m="http://schemas.openxmlformats.org/officeDocument/2006/math">
                    <m:r>
                      <a:rPr lang="en-US" altLang="zh-CN" sz="2400" b="1">
                        <a:latin typeface="Cambria Math"/>
                        <a:ea typeface="微软雅黑" panose="020B0503020204020204" pitchFamily="34" charset="-122"/>
                      </a:rPr>
                      <m:t>𝑭</m:t>
                    </m:r>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𝒇</m:t>
                    </m:r>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𝟏</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𝟐</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𝒏</m:t>
                        </m:r>
                      </m:sub>
                    </m:sSub>
                    <m:r>
                      <a:rPr lang="en-US" altLang="zh-CN" sz="2400" b="1">
                        <a:latin typeface="Cambria Math"/>
                        <a:ea typeface="微软雅黑" panose="020B0503020204020204" pitchFamily="34" charset="-122"/>
                      </a:rPr>
                      <m:t>)=</m:t>
                    </m:r>
                    <m:acc>
                      <m:accPr>
                        <m:chr m:val="̅"/>
                        <m:ctrlPr>
                          <a:rPr lang="en-US" altLang="zh-CN" sz="2400" b="1" i="1">
                            <a:latin typeface="Cambria Math"/>
                            <a:ea typeface="微软雅黑" panose="020B0503020204020204" pitchFamily="34" charset="-122"/>
                          </a:rPr>
                        </m:ctrlPr>
                      </m:accPr>
                      <m:e>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𝟏</m:t>
                            </m:r>
                          </m:sub>
                        </m:sSub>
                      </m:e>
                    </m:acc>
                    <m:r>
                      <a:rPr lang="en-US" altLang="zh-CN" sz="2400" b="1">
                        <a:latin typeface="Cambria Math"/>
                        <a:ea typeface="微软雅黑" panose="020B0503020204020204" pitchFamily="34" charset="-122"/>
                      </a:rPr>
                      <m:t>𝒇</m:t>
                    </m:r>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𝟎</m:t>
                    </m:r>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𝟐</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𝒏</m:t>
                        </m:r>
                      </m:sub>
                    </m:sSub>
                    <m:r>
                      <a:rPr lang="en-US" altLang="zh-CN" sz="2400" b="1">
                        <a:latin typeface="Cambria Math"/>
                        <a:ea typeface="微软雅黑" panose="020B0503020204020204" pitchFamily="34" charset="-122"/>
                      </a:rPr>
                      <m:t>)</m:t>
                    </m:r>
                    <m:r>
                      <m:rPr>
                        <m:nor/>
                      </m:rPr>
                      <a:rPr lang="en-US" altLang="zh-CN" sz="2400" b="1" dirty="0">
                        <a:latin typeface="微软雅黑" panose="020B0503020204020204" pitchFamily="34" charset="-122"/>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𝟏</m:t>
                        </m:r>
                      </m:sub>
                    </m:sSub>
                    <m:r>
                      <a:rPr lang="en-US" altLang="zh-CN" sz="2400" b="1">
                        <a:latin typeface="Cambria Math"/>
                        <a:ea typeface="微软雅黑" panose="020B0503020204020204" pitchFamily="34" charset="-122"/>
                      </a:rPr>
                      <m:t>𝒇</m:t>
                    </m:r>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𝟏</m:t>
                    </m:r>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𝟐</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𝒏</m:t>
                        </m:r>
                      </m:sub>
                    </m:sSub>
                    <m:r>
                      <a:rPr lang="en-US" altLang="zh-CN" sz="2400" b="1">
                        <a:latin typeface="Cambria Math"/>
                        <a:ea typeface="微软雅黑" panose="020B0503020204020204" pitchFamily="34" charset="-122"/>
                      </a:rPr>
                      <m:t>)</m:t>
                    </m:r>
                  </m:oMath>
                </a14:m>
                <a:r>
                  <a:rPr lang="zh-CN" altLang="en-US" sz="2400" b="1" dirty="0" smtClean="0">
                    <a:latin typeface="微软雅黑" panose="020B0503020204020204" pitchFamily="34" charset="-122"/>
                    <a:ea typeface="微软雅黑" panose="020B0503020204020204" pitchFamily="34" charset="-122"/>
                  </a:rPr>
                  <a:t>进行证明：</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fontAlgn="base">
                  <a:lnSpc>
                    <a:spcPct val="150000"/>
                  </a:lnSpc>
                  <a:spcBef>
                    <a:spcPct val="20000"/>
                  </a:spcBef>
                  <a:spcAft>
                    <a:spcPct val="0"/>
                  </a:spcAft>
                  <a:buClr>
                    <a:srgbClr val="235EB8"/>
                  </a:buClr>
                  <a:buSzPct val="85000"/>
                  <a:buFont typeface="Wingdings" panose="05000000000000000000" pitchFamily="2" charset="2"/>
                  <a:buChar char="n"/>
                </a:pPr>
                <a14:m>
                  <m:oMath xmlns:m="http://schemas.openxmlformats.org/officeDocument/2006/math">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𝟏</m:t>
                        </m:r>
                      </m:sub>
                    </m:sSub>
                  </m:oMath>
                </a14:m>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，则左边</a:t>
                </a:r>
                <a:r>
                  <a:rPr lang="en-US" altLang="zh-CN" sz="24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a:latin typeface="Cambria Math"/>
                        <a:ea typeface="微软雅黑" panose="020B0503020204020204" pitchFamily="34" charset="-122"/>
                      </a:rPr>
                      <m:t>𝒇</m:t>
                    </m:r>
                    <m:d>
                      <m:dPr>
                        <m:ctrlPr>
                          <a:rPr lang="en-US" altLang="zh-CN" sz="2400" b="1" i="1">
                            <a:latin typeface="Cambria Math"/>
                            <a:ea typeface="微软雅黑" panose="020B0503020204020204" pitchFamily="34" charset="-122"/>
                          </a:rPr>
                        </m:ctrlPr>
                      </m:dPr>
                      <m:e>
                        <m:r>
                          <a:rPr lang="en-US" altLang="zh-CN" sz="2400" b="1">
                            <a:latin typeface="Cambria Math"/>
                            <a:ea typeface="微软雅黑" panose="020B0503020204020204" pitchFamily="34" charset="-122"/>
                          </a:rPr>
                          <m:t>𝟎</m:t>
                        </m:r>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𝟐</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𝒏</m:t>
                            </m:r>
                          </m:sub>
                        </m:sSub>
                      </m:e>
                    </m:d>
                  </m:oMath>
                </a14:m>
                <a:endParaRPr lang="en-US" altLang="zh-CN" sz="2400" b="1" dirty="0" smtClean="0">
                  <a:latin typeface="微软雅黑" panose="020B0503020204020204" pitchFamily="34" charset="-122"/>
                  <a:ea typeface="微软雅黑" panose="020B0503020204020204" pitchFamily="34" charset="-122"/>
                </a:endParaRPr>
              </a:p>
              <a:p>
                <a:pPr lvl="1" defTabSz="540000" fontAlgn="base">
                  <a:lnSpc>
                    <a:spcPct val="150000"/>
                  </a:lnSpc>
                  <a:spcBef>
                    <a:spcPct val="20000"/>
                  </a:spcBef>
                  <a:spcAft>
                    <a:spcPct val="0"/>
                  </a:spcAft>
                  <a:buClr>
                    <a:srgbClr val="235EB8"/>
                  </a:buClr>
                  <a:buSzPct val="85000"/>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右边</a:t>
                </a:r>
                <a:r>
                  <a:rPr lang="en-US" altLang="zh-CN" sz="2400" b="1" dirty="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en-US" altLang="zh-CN" sz="2400" b="1" i="1">
                            <a:latin typeface="Cambria Math"/>
                            <a:ea typeface="微软雅黑" panose="020B0503020204020204" pitchFamily="34" charset="-122"/>
                          </a:rPr>
                        </m:ctrlPr>
                      </m:accPr>
                      <m:e>
                        <m:r>
                          <a:rPr lang="en-US" altLang="zh-CN" sz="2400" b="1">
                            <a:latin typeface="Cambria Math"/>
                            <a:ea typeface="微软雅黑" panose="020B0503020204020204" pitchFamily="34" charset="-122"/>
                          </a:rPr>
                          <m:t>𝟎</m:t>
                        </m:r>
                      </m:e>
                    </m:acc>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𝒇</m:t>
                    </m:r>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𝟎</m:t>
                    </m:r>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𝟐</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𝒏</m:t>
                        </m:r>
                      </m:sub>
                    </m:sSub>
                    <m:r>
                      <a:rPr lang="en-US" altLang="zh-CN" sz="2400" b="1">
                        <a:latin typeface="Cambria Math"/>
                        <a:ea typeface="微软雅黑" panose="020B0503020204020204" pitchFamily="34" charset="-122"/>
                      </a:rPr>
                      <m:t>)</m:t>
                    </m:r>
                  </m:oMath>
                </a14:m>
                <a:r>
                  <a:rPr lang="en-US" altLang="zh-CN" sz="24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a:latin typeface="Cambria Math"/>
                        <a:ea typeface="微软雅黑" panose="020B0503020204020204" pitchFamily="34" charset="-122"/>
                      </a:rPr>
                      <m:t>𝟎</m:t>
                    </m:r>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𝒇</m:t>
                    </m:r>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𝟏</m:t>
                    </m:r>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𝟐</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𝒏</m:t>
                        </m:r>
                      </m:sub>
                    </m:sSub>
                    <m:r>
                      <a:rPr lang="en-US" altLang="zh-CN" sz="2400" b="1">
                        <a:latin typeface="Cambria Math"/>
                        <a:ea typeface="微软雅黑" panose="020B0503020204020204" pitchFamily="34" charset="-122"/>
                      </a:rPr>
                      <m:t>)</m:t>
                    </m:r>
                  </m:oMath>
                </a14:m>
                <a:r>
                  <a:rPr lang="en-US" altLang="zh-CN" sz="2400" b="1"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a:latin typeface="Cambria Math"/>
                        <a:ea typeface="微软雅黑" panose="020B0503020204020204" pitchFamily="34" charset="-122"/>
                      </a:rPr>
                      <m:t>𝒇</m:t>
                    </m:r>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𝟎</m:t>
                    </m:r>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𝟐</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𝒏</m:t>
                        </m:r>
                      </m:sub>
                    </m:sSub>
                    <m:r>
                      <a:rPr lang="en-US" altLang="zh-CN" sz="2400" b="1">
                        <a:latin typeface="Cambria Math"/>
                        <a:ea typeface="微软雅黑" panose="020B0503020204020204" pitchFamily="34" charset="-122"/>
                      </a:rPr>
                      <m:t>)</m:t>
                    </m:r>
                  </m:oMath>
                </a14:m>
                <a:endParaRPr lang="en-US" altLang="zh-CN" sz="2400" b="1" dirty="0">
                  <a:latin typeface="微软雅黑" panose="020B0503020204020204" pitchFamily="34" charset="-122"/>
                  <a:ea typeface="微软雅黑" panose="020B0503020204020204" pitchFamily="34" charset="-122"/>
                </a:endParaRPr>
              </a:p>
              <a:p>
                <a:pPr marL="800100" lvl="1" indent="-342900" defTabSz="540000" fontAlgn="base">
                  <a:lnSpc>
                    <a:spcPct val="150000"/>
                  </a:lnSpc>
                  <a:spcBef>
                    <a:spcPct val="20000"/>
                  </a:spcBef>
                  <a:spcAft>
                    <a:spcPct val="0"/>
                  </a:spcAft>
                  <a:buClr>
                    <a:srgbClr val="235EB8"/>
                  </a:buClr>
                  <a:buSzPct val="85000"/>
                  <a:buFont typeface="Wingdings" panose="05000000000000000000" pitchFamily="2" charset="2"/>
                  <a:buChar char="n"/>
                </a:pPr>
                <a14:m>
                  <m:oMath xmlns:m="http://schemas.openxmlformats.org/officeDocument/2006/math">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𝟏</m:t>
                        </m:r>
                      </m:sub>
                    </m:sSub>
                  </m:oMath>
                </a14:m>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，则左边</a:t>
                </a:r>
                <a:r>
                  <a:rPr lang="en-US" altLang="zh-CN" sz="24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a:latin typeface="Cambria Math"/>
                        <a:ea typeface="微软雅黑" panose="020B0503020204020204" pitchFamily="34" charset="-122"/>
                      </a:rPr>
                      <m:t>𝒇</m:t>
                    </m:r>
                    <m:d>
                      <m:dPr>
                        <m:ctrlPr>
                          <a:rPr lang="en-US" altLang="zh-CN" sz="2400" b="1" i="1">
                            <a:latin typeface="Cambria Math"/>
                            <a:ea typeface="微软雅黑" panose="020B0503020204020204" pitchFamily="34" charset="-122"/>
                          </a:rPr>
                        </m:ctrlPr>
                      </m:dPr>
                      <m:e>
                        <m:r>
                          <a:rPr lang="en-US" altLang="zh-CN" sz="2400" b="1">
                            <a:latin typeface="Cambria Math"/>
                            <a:ea typeface="微软雅黑" panose="020B0503020204020204" pitchFamily="34" charset="-122"/>
                          </a:rPr>
                          <m:t>𝟏</m:t>
                        </m:r>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𝟐</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𝒏</m:t>
                            </m:r>
                          </m:sub>
                        </m:sSub>
                      </m:e>
                    </m:d>
                  </m:oMath>
                </a14:m>
                <a:endParaRPr lang="en-US" altLang="zh-CN" sz="2400" b="1" dirty="0">
                  <a:latin typeface="微软雅黑" panose="020B0503020204020204" pitchFamily="34" charset="-122"/>
                  <a:ea typeface="微软雅黑" panose="020B0503020204020204" pitchFamily="34" charset="-122"/>
                </a:endParaRPr>
              </a:p>
              <a:p>
                <a:pPr lvl="1" defTabSz="540000" fontAlgn="base">
                  <a:lnSpc>
                    <a:spcPct val="150000"/>
                  </a:lnSpc>
                  <a:spcBef>
                    <a:spcPct val="20000"/>
                  </a:spcBef>
                  <a:spcAft>
                    <a:spcPct val="0"/>
                  </a:spcAft>
                  <a:buClr>
                    <a:srgbClr val="235EB8"/>
                  </a:buClr>
                  <a:buSzPct val="85000"/>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右边</a:t>
                </a:r>
                <a:r>
                  <a:rPr lang="en-US" altLang="zh-CN" sz="2400" b="1" dirty="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en-US" altLang="zh-CN" sz="2400" b="1" i="1">
                            <a:latin typeface="Cambria Math"/>
                            <a:ea typeface="微软雅黑" panose="020B0503020204020204" pitchFamily="34" charset="-122"/>
                          </a:rPr>
                        </m:ctrlPr>
                      </m:accPr>
                      <m:e>
                        <m:r>
                          <a:rPr lang="en-US" altLang="zh-CN" sz="2400" b="1">
                            <a:latin typeface="Cambria Math"/>
                            <a:ea typeface="微软雅黑" panose="020B0503020204020204" pitchFamily="34" charset="-122"/>
                          </a:rPr>
                          <m:t>𝟏</m:t>
                        </m:r>
                      </m:e>
                    </m:acc>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𝒇</m:t>
                    </m:r>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𝟎</m:t>
                    </m:r>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𝟐</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𝒏</m:t>
                        </m:r>
                      </m:sub>
                    </m:sSub>
                    <m:r>
                      <a:rPr lang="en-US" altLang="zh-CN" sz="2400" b="1">
                        <a:latin typeface="Cambria Math"/>
                        <a:ea typeface="微软雅黑" panose="020B0503020204020204" pitchFamily="34" charset="-122"/>
                      </a:rPr>
                      <m:t>)</m:t>
                    </m:r>
                  </m:oMath>
                </a14:m>
                <a:r>
                  <a:rPr lang="en-US" altLang="zh-CN" sz="24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a:latin typeface="Cambria Math"/>
                        <a:ea typeface="微软雅黑" panose="020B0503020204020204" pitchFamily="34" charset="-122"/>
                      </a:rPr>
                      <m:t>𝟏</m:t>
                    </m:r>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𝒇</m:t>
                    </m:r>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𝟏</m:t>
                    </m:r>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𝟐</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𝒏</m:t>
                        </m:r>
                      </m:sub>
                    </m:sSub>
                    <m:r>
                      <a:rPr lang="en-US" altLang="zh-CN" sz="2400" b="1">
                        <a:latin typeface="Cambria Math"/>
                        <a:ea typeface="微软雅黑" panose="020B0503020204020204" pitchFamily="34" charset="-122"/>
                      </a:rPr>
                      <m:t>)</m:t>
                    </m:r>
                  </m:oMath>
                </a14:m>
                <a:r>
                  <a:rPr lang="en-US" altLang="zh-CN" sz="24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a:latin typeface="Cambria Math"/>
                        <a:ea typeface="微软雅黑" panose="020B0503020204020204" pitchFamily="34" charset="-122"/>
                      </a:rPr>
                      <m:t>𝒇</m:t>
                    </m:r>
                    <m:r>
                      <a:rPr lang="en-US" altLang="zh-CN" sz="2400" b="1">
                        <a:latin typeface="Cambria Math"/>
                        <a:ea typeface="微软雅黑" panose="020B0503020204020204" pitchFamily="34" charset="-122"/>
                      </a:rPr>
                      <m:t>(</m:t>
                    </m:r>
                    <m:r>
                      <a:rPr lang="en-US" altLang="zh-CN" sz="2400" b="1">
                        <a:latin typeface="Cambria Math"/>
                        <a:ea typeface="微软雅黑" panose="020B0503020204020204" pitchFamily="34" charset="-122"/>
                      </a:rPr>
                      <m:t>𝟏</m:t>
                    </m:r>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𝟐</m:t>
                        </m:r>
                      </m:sub>
                    </m:sSub>
                    <m:r>
                      <a:rPr lang="en-US" altLang="zh-CN" sz="2400" b="1">
                        <a:latin typeface="Cambria Math"/>
                        <a:ea typeface="微软雅黑" panose="020B0503020204020204" pitchFamily="34" charset="-122"/>
                      </a:rPr>
                      <m:t>,…</m:t>
                    </m:r>
                    <m:sSub>
                      <m:sSubPr>
                        <m:ctrlPr>
                          <a:rPr lang="en-US" altLang="zh-CN" sz="2400" b="1" i="1">
                            <a:latin typeface="Cambria Math"/>
                            <a:ea typeface="微软雅黑" panose="020B0503020204020204" pitchFamily="34" charset="-122"/>
                          </a:rPr>
                        </m:ctrlPr>
                      </m:sSubPr>
                      <m:e>
                        <m:r>
                          <a:rPr lang="en-US" altLang="zh-CN" sz="2400" b="1">
                            <a:latin typeface="Cambria Math"/>
                            <a:ea typeface="微软雅黑" panose="020B0503020204020204" pitchFamily="34" charset="-122"/>
                          </a:rPr>
                          <m:t>𝑿</m:t>
                        </m:r>
                      </m:e>
                      <m:sub>
                        <m:r>
                          <a:rPr lang="en-US" altLang="zh-CN" sz="2400" b="1">
                            <a:latin typeface="Cambria Math"/>
                            <a:ea typeface="微软雅黑" panose="020B0503020204020204" pitchFamily="34" charset="-122"/>
                          </a:rPr>
                          <m:t>𝒏</m:t>
                        </m:r>
                      </m:sub>
                    </m:sSub>
                    <m:r>
                      <a:rPr lang="en-US" altLang="zh-CN" sz="2400" b="1">
                        <a:latin typeface="Cambria Math"/>
                        <a:ea typeface="微软雅黑" panose="020B0503020204020204" pitchFamily="34" charset="-122"/>
                      </a:rPr>
                      <m:t>)</m:t>
                    </m:r>
                  </m:oMath>
                </a14:m>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19" name="文本框 52"/>
              <p:cNvSpPr txBox="1">
                <a:spLocks noRot="1" noChangeAspect="1" noMove="1" noResize="1" noEditPoints="1" noAdjustHandles="1" noChangeArrowheads="1" noChangeShapeType="1" noTextEdit="1"/>
              </p:cNvSpPr>
              <p:nvPr/>
            </p:nvSpPr>
            <p:spPr>
              <a:xfrm>
                <a:off x="619124" y="1253748"/>
                <a:ext cx="11101159" cy="3880549"/>
              </a:xfrm>
              <a:prstGeom prst="rect">
                <a:avLst/>
              </a:prstGeom>
              <a:blipFill rotWithShape="1">
                <a:blip r:embed="rId3"/>
                <a:stretch>
                  <a:fillRect l="-769" b="-1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547744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51</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464458" y="1063932"/>
                <a:ext cx="10851242"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2.7】</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请对</a:t>
                </a:r>
                <a:r>
                  <a:rPr lang="zh-CN" altLang="en-US" sz="2400" b="1" dirty="0" smtClean="0">
                    <a:latin typeface="微软雅黑" panose="020B0503020204020204" pitchFamily="34" charset="-122"/>
                    <a:ea typeface="微软雅黑" panose="020B0503020204020204" pitchFamily="34" charset="-122"/>
                  </a:rPr>
                  <a:t>逻辑函数</a:t>
                </a:r>
                <a:r>
                  <a:rPr lang="zh-CN" altLang="en-US" sz="2400" b="1" dirty="0">
                    <a:latin typeface="微软雅黑" panose="020B0503020204020204" pitchFamily="34" charset="-122"/>
                    <a:ea typeface="微软雅黑" panose="020B0503020204020204" pitchFamily="34" charset="-122"/>
                  </a:rPr>
                  <a:t>：</a:t>
                </a:r>
                <a:r>
                  <a:rPr lang="en-US" altLang="zh-CN" sz="2400" b="1" dirty="0"/>
                  <a:t> </a:t>
                </a:r>
                <a14:m>
                  <m:oMath xmlns:m="http://schemas.openxmlformats.org/officeDocument/2006/math">
                    <m:r>
                      <a:rPr lang="en-US" altLang="zh-CN" sz="2400" b="1" i="1">
                        <a:latin typeface="Cambria Math"/>
                      </a:rPr>
                      <m:t>𝑭</m:t>
                    </m:r>
                    <m:r>
                      <a:rPr lang="en-US" altLang="zh-CN" sz="2400" b="1" i="1">
                        <a:latin typeface="Cambria Math"/>
                      </a:rPr>
                      <m:t>=</m:t>
                    </m:r>
                    <m:r>
                      <a:rPr lang="en-US" altLang="zh-CN" sz="2400" b="1" i="1">
                        <a:latin typeface="Cambria Math"/>
                      </a:rPr>
                      <m:t>𝑨</m:t>
                    </m:r>
                    <m:r>
                      <a:rPr lang="en-US" altLang="zh-CN" sz="2400" b="1" i="1">
                        <a:latin typeface="Cambria Math"/>
                      </a:rPr>
                      <m:t>[</m:t>
                    </m:r>
                    <m:r>
                      <a:rPr lang="en-US" altLang="zh-CN" sz="2400" b="1" i="1">
                        <a:latin typeface="Cambria Math"/>
                      </a:rPr>
                      <m:t>𝑨𝑩</m:t>
                    </m:r>
                    <m:r>
                      <a:rPr lang="en-US" altLang="zh-CN" sz="2400" b="1" i="1">
                        <a:latin typeface="Cambria Math"/>
                      </a:rPr>
                      <m:t>+</m:t>
                    </m:r>
                    <m:acc>
                      <m:accPr>
                        <m:chr m:val="̅"/>
                        <m:ctrlPr>
                          <a:rPr lang="en-US" altLang="zh-CN" sz="2400" b="1" i="1">
                            <a:latin typeface="Cambria Math"/>
                          </a:rPr>
                        </m:ctrlPr>
                      </m:accPr>
                      <m:e>
                        <m:r>
                          <a:rPr lang="en-US" altLang="zh-CN" sz="2400" b="1" i="1">
                            <a:latin typeface="Cambria Math"/>
                          </a:rPr>
                          <m:t>𝑨</m:t>
                        </m:r>
                      </m:e>
                    </m:acc>
                    <m:r>
                      <a:rPr lang="en-US" altLang="zh-CN" sz="2400" b="1" i="1">
                        <a:latin typeface="Cambria Math"/>
                      </a:rPr>
                      <m:t>𝑪</m:t>
                    </m:r>
                    <m:r>
                      <a:rPr lang="en-US" altLang="zh-CN" sz="2400" b="1" i="1">
                        <a:latin typeface="Cambria Math"/>
                      </a:rPr>
                      <m:t>+(</m:t>
                    </m:r>
                    <m:r>
                      <a:rPr lang="en-US" altLang="zh-CN" sz="2400" b="1" i="1">
                        <a:latin typeface="Cambria Math"/>
                      </a:rPr>
                      <m:t>𝑨</m:t>
                    </m:r>
                    <m:r>
                      <a:rPr lang="en-US" altLang="zh-CN" sz="2400" b="1" i="1">
                        <a:latin typeface="Cambria Math"/>
                      </a:rPr>
                      <m:t>+</m:t>
                    </m:r>
                    <m:r>
                      <a:rPr lang="en-US" altLang="zh-CN" sz="2400" b="1" i="1">
                        <a:latin typeface="Cambria Math"/>
                      </a:rPr>
                      <m:t>𝑫</m:t>
                    </m:r>
                    <m:r>
                      <a:rPr lang="en-US" altLang="zh-CN" sz="2400" b="1" i="1">
                        <a:latin typeface="Cambria Math"/>
                      </a:rPr>
                      <m:t>)(</m:t>
                    </m:r>
                    <m:acc>
                      <m:accPr>
                        <m:chr m:val="̅"/>
                        <m:ctrlPr>
                          <a:rPr lang="en-US" altLang="zh-CN" sz="2400" b="1" i="1">
                            <a:latin typeface="Cambria Math"/>
                          </a:rPr>
                        </m:ctrlPr>
                      </m:accPr>
                      <m:e>
                        <m:r>
                          <a:rPr lang="en-US" altLang="zh-CN" sz="2400" b="1" i="1">
                            <a:latin typeface="Cambria Math"/>
                          </a:rPr>
                          <m:t>𝑨</m:t>
                        </m:r>
                      </m:e>
                    </m:acc>
                    <m:r>
                      <a:rPr lang="en-US" altLang="zh-CN" sz="2400" b="1" i="1">
                        <a:latin typeface="Cambria Math"/>
                      </a:rPr>
                      <m:t>+</m:t>
                    </m:r>
                    <m:r>
                      <a:rPr lang="en-US" altLang="zh-CN" sz="2400" b="1" i="1">
                        <a:latin typeface="Cambria Math"/>
                      </a:rPr>
                      <m:t>𝑬</m:t>
                    </m:r>
                    <m:r>
                      <a:rPr lang="en-US" altLang="zh-CN" sz="2400" b="1" i="1">
                        <a:latin typeface="Cambria Math"/>
                      </a:rPr>
                      <m:t>)]</m:t>
                    </m:r>
                  </m:oMath>
                </a14:m>
                <a:r>
                  <a:rPr lang="zh-CN" altLang="en-US" sz="2400" b="1" dirty="0" smtClean="0">
                    <a:latin typeface="微软雅黑" panose="020B0503020204020204" pitchFamily="34" charset="-122"/>
                    <a:ea typeface="微软雅黑" panose="020B0503020204020204" pitchFamily="34" charset="-122"/>
                  </a:rPr>
                  <a:t>进行</a:t>
                </a:r>
                <a:r>
                  <a:rPr lang="zh-CN" altLang="en-US" sz="2400" b="1" dirty="0">
                    <a:latin typeface="微软雅黑" panose="020B0503020204020204" pitchFamily="34" charset="-122"/>
                    <a:ea typeface="微软雅黑" panose="020B0503020204020204" pitchFamily="34" charset="-122"/>
                  </a:rPr>
                  <a:t>化简</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464458" y="1063932"/>
                <a:ext cx="10851242" cy="646331"/>
              </a:xfrm>
              <a:prstGeom prst="rect">
                <a:avLst/>
              </a:prstGeom>
              <a:blipFill rotWithShape="1">
                <a:blip r:embed="rId4"/>
                <a:stretch>
                  <a:fillRect l="-449" b="-1132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逻辑代数规则</a:t>
            </a:r>
            <a:endParaRPr lang="zh-CN" altLang="en-US" dirty="0">
              <a:effectLst>
                <a:outerShdw blurRad="38100" dist="38100" dir="2700000" algn="tl">
                  <a:srgbClr val="000000">
                    <a:alpha val="43137"/>
                  </a:srgbClr>
                </a:outerShdw>
              </a:effectLst>
            </a:endParaRPr>
          </a:p>
        </p:txBody>
      </p:sp>
      <p:graphicFrame>
        <p:nvGraphicFramePr>
          <p:cNvPr id="21" name="对象 20"/>
          <p:cNvGraphicFramePr>
            <a:graphicFrameLocks/>
          </p:cNvGraphicFramePr>
          <p:nvPr>
            <p:extLst>
              <p:ext uri="{D42A27DB-BD31-4B8C-83A1-F6EECF244321}">
                <p14:modId xmlns:p14="http://schemas.microsoft.com/office/powerpoint/2010/main" val="421214051"/>
              </p:ext>
            </p:extLst>
          </p:nvPr>
        </p:nvGraphicFramePr>
        <p:xfrm>
          <a:off x="637384" y="3064513"/>
          <a:ext cx="11309852" cy="1910478"/>
        </p:xfrm>
        <a:graphic>
          <a:graphicData uri="http://schemas.openxmlformats.org/presentationml/2006/ole">
            <mc:AlternateContent xmlns:mc="http://schemas.openxmlformats.org/markup-compatibility/2006">
              <mc:Choice xmlns:v="urn:schemas-microsoft-com:vml" Requires="v">
                <p:oleObj spid="_x0000_s42248" name="公式" r:id="rId5" imgW="4025880" imgH="698400" progId="Equation.3">
                  <p:embed/>
                </p:oleObj>
              </mc:Choice>
              <mc:Fallback>
                <p:oleObj name="公式" r:id="rId5" imgW="4025880" imgH="698400"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84" y="3064513"/>
                        <a:ext cx="11309852" cy="1910478"/>
                      </a:xfrm>
                      <a:prstGeom prst="rect">
                        <a:avLst/>
                      </a:prstGeom>
                      <a:noFill/>
                    </p:spPr>
                  </p:pic>
                </p:oleObj>
              </mc:Fallback>
            </mc:AlternateContent>
          </a:graphicData>
        </a:graphic>
      </p:graphicFrame>
      <p:pic>
        <p:nvPicPr>
          <p:cNvPr id="22" name="图片 21">
            <a:hlinkClick r:id="rId7" action="ppaction://hlinksldjump"/>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graphicFrame>
        <p:nvGraphicFramePr>
          <p:cNvPr id="2" name="对象 1"/>
          <p:cNvGraphicFramePr>
            <a:graphicFrameLocks noChangeAspect="1"/>
          </p:cNvGraphicFramePr>
          <p:nvPr>
            <p:extLst>
              <p:ext uri="{D42A27DB-BD31-4B8C-83A1-F6EECF244321}">
                <p14:modId xmlns:p14="http://schemas.microsoft.com/office/powerpoint/2010/main" val="126496655"/>
              </p:ext>
            </p:extLst>
          </p:nvPr>
        </p:nvGraphicFramePr>
        <p:xfrm>
          <a:off x="1565069" y="1989690"/>
          <a:ext cx="8213725" cy="663575"/>
        </p:xfrm>
        <a:graphic>
          <a:graphicData uri="http://schemas.openxmlformats.org/presentationml/2006/ole">
            <mc:AlternateContent xmlns:mc="http://schemas.openxmlformats.org/markup-compatibility/2006">
              <mc:Choice xmlns:v="urn:schemas-microsoft-com:vml" Requires="v">
                <p:oleObj spid="_x0000_s42249" name="公式" r:id="rId9" imgW="3200400" imgH="253800" progId="Equation.3">
                  <p:embed/>
                </p:oleObj>
              </mc:Choice>
              <mc:Fallback>
                <p:oleObj name="公式" r:id="rId9" imgW="3200400" imgH="253800" progId="Equation.3">
                  <p:embed/>
                  <p:pic>
                    <p:nvPicPr>
                      <p:cNvPr id="0" name="对象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5069" y="1989690"/>
                        <a:ext cx="821372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9582555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4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p:cNvSpPr txBox="1"/>
          <p:nvPr/>
        </p:nvSpPr>
        <p:spPr>
          <a:xfrm>
            <a:off x="2622763" y="2409382"/>
            <a:ext cx="6991887" cy="230832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
                <a:srgbClr val="235EB8"/>
              </a:buClr>
              <a:buSzPct val="85000"/>
              <a:buFont typeface="Wingdings" panose="05000000000000000000" pitchFamily="2" charset="2"/>
              <a:buChar char="n"/>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lang="en-US" altLang="zh-CN" sz="3200" b="1" dirty="0" smtClean="0">
                <a:solidFill>
                  <a:prstClr val="black"/>
                </a:solidFill>
                <a:latin typeface="微软雅黑" panose="020B0503020204020204" pitchFamily="34" charset="-122"/>
                <a:ea typeface="微软雅黑" panose="020B0503020204020204" pitchFamily="34" charset="-122"/>
                <a:hlinkClick r:id="rId3" action="ppaction://hlinksldjump"/>
              </a:rPr>
              <a:t>2</a:t>
            </a: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hlinkClick r:id="rId3" action="ppaction://hlinksldjump"/>
              </a:rPr>
              <a:t>.4.1  </a:t>
            </a:r>
            <a:r>
              <a:rPr lang="zh-CN" altLang="en-US" sz="3200" b="1" noProof="0" dirty="0" smtClean="0">
                <a:solidFill>
                  <a:prstClr val="black"/>
                </a:solidFill>
                <a:latin typeface="微软雅黑" panose="020B0503020204020204" pitchFamily="34" charset="-122"/>
                <a:ea typeface="微软雅黑" panose="020B0503020204020204" pitchFamily="34" charset="-122"/>
                <a:hlinkClick r:id="rId3" action="ppaction://hlinksldjump"/>
              </a:rPr>
              <a:t>逻辑函数的基本形式</a:t>
            </a:r>
            <a:endPar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
                <a:srgbClr val="235EB8"/>
              </a:buClr>
              <a:buSzPct val="85000"/>
              <a:buFont typeface="Wingdings" panose="05000000000000000000" pitchFamily="2" charset="2"/>
              <a:buChar char="n"/>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lang="en-US" altLang="zh-CN" sz="3200" b="1" dirty="0" smtClean="0">
                <a:solidFill>
                  <a:prstClr val="black"/>
                </a:solidFill>
                <a:latin typeface="微软雅黑" panose="020B0503020204020204" pitchFamily="34" charset="-122"/>
                <a:ea typeface="微软雅黑" panose="020B0503020204020204" pitchFamily="34" charset="-122"/>
                <a:hlinkClick r:id="rId4" action="ppaction://hlinksldjump"/>
              </a:rPr>
              <a:t>2</a:t>
            </a: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hlinkClick r:id="rId4" action="ppaction://hlinksldjump"/>
              </a:rPr>
              <a:t>.4.2  </a:t>
            </a:r>
            <a:r>
              <a:rPr lang="zh-CN" altLang="en-US" sz="3200" b="1" noProof="0" dirty="0" smtClean="0">
                <a:solidFill>
                  <a:prstClr val="black"/>
                </a:solidFill>
                <a:latin typeface="微软雅黑" panose="020B0503020204020204" pitchFamily="34" charset="-122"/>
                <a:ea typeface="微软雅黑" panose="020B0503020204020204" pitchFamily="34" charset="-122"/>
                <a:hlinkClick r:id="rId4" action="ppaction://hlinksldjump"/>
              </a:rPr>
              <a:t>逻辑代数的标准形式</a:t>
            </a:r>
            <a:endParaRPr lang="en-US" altLang="zh-CN" sz="3200" b="1" dirty="0" smtClean="0">
              <a:solidFill>
                <a:prstClr val="black"/>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
                <a:srgbClr val="235EB8"/>
              </a:buClr>
              <a:buSzPct val="85000"/>
              <a:buFont typeface="Wingdings" panose="05000000000000000000" pitchFamily="2" charset="2"/>
              <a:buChar char="n"/>
              <a:tabLst/>
              <a:defRPr/>
            </a:pP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hlinkClick r:id="rId5" action="ppaction://hlinksldjump"/>
              </a:rPr>
              <a:t>2.4.3  </a:t>
            </a:r>
            <a:r>
              <a:rPr lang="zh-CN" altLang="en-US" sz="3200" b="1" dirty="0" smtClean="0">
                <a:solidFill>
                  <a:prstClr val="black"/>
                </a:solidFill>
                <a:latin typeface="微软雅黑" panose="020B0503020204020204" pitchFamily="34" charset="-122"/>
                <a:ea typeface="微软雅黑" panose="020B0503020204020204" pitchFamily="34" charset="-122"/>
                <a:hlinkClick r:id="rId5" action="ppaction://hlinksldjump"/>
              </a:rPr>
              <a:t>表示形式的转换</a:t>
            </a:r>
            <a:endPar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 name="图片 6">
            <a:hlinkClick r:id="rId6" action="ppaction://hlinksldjump"/>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5869179" y="6058568"/>
            <a:ext cx="452586" cy="452586"/>
          </a:xfrm>
          <a:prstGeom prst="rect">
            <a:avLst/>
          </a:prstGeom>
          <a:solidFill>
            <a:srgbClr val="3859CD"/>
          </a:solidFill>
          <a:effectLst>
            <a:glow rad="63500">
              <a:schemeClr val="accent1">
                <a:satMod val="175000"/>
                <a:alpha val="40000"/>
              </a:schemeClr>
            </a:glow>
            <a:softEdge rad="31750"/>
          </a:effectLst>
        </p:spPr>
      </p:pic>
      <p:sp>
        <p:nvSpPr>
          <p:cNvPr id="8" name="页脚占位符 5"/>
          <p:cNvSpPr>
            <a:spLocks noGrp="1"/>
          </p:cNvSpPr>
          <p:nvPr>
            <p:ph type="ftr" sz="quarter" idx="11"/>
          </p:nvPr>
        </p:nvSpPr>
        <p:spPr>
          <a:xfrm>
            <a:off x="10117394" y="0"/>
            <a:ext cx="2074606" cy="501445"/>
          </a:xfrm>
        </p:spPr>
        <p:txBody>
          <a:bodyPr/>
          <a:lstStyle/>
          <a:p>
            <a:r>
              <a:rPr lang="zh-CN" altLang="en-US" dirty="0" smtClean="0"/>
              <a:t>第二章 逻辑代数基础</a:t>
            </a:r>
            <a:endParaRPr lang="zh-CN" altLang="en-US" dirty="0"/>
          </a:p>
        </p:txBody>
      </p:sp>
      <p:sp>
        <p:nvSpPr>
          <p:cNvPr id="11" name="标题 2"/>
          <p:cNvSpPr>
            <a:spLocks noGrp="1"/>
          </p:cNvSpPr>
          <p:nvPr>
            <p:ph type="title"/>
          </p:nvPr>
        </p:nvSpPr>
        <p:spPr>
          <a:xfrm>
            <a:off x="1717040" y="97943"/>
            <a:ext cx="4011407" cy="732155"/>
          </a:xfrm>
        </p:spPr>
        <p:txBody>
          <a:bodyPr>
            <a:normAutofit fontScale="90000"/>
          </a:bodyPr>
          <a:lstStyle/>
          <a:p>
            <a:r>
              <a:rPr lang="zh-CN" altLang="en-US" dirty="0" smtClean="0">
                <a:effectLst>
                  <a:outerShdw blurRad="38100" dist="38100" dir="2700000" algn="tl">
                    <a:srgbClr val="000000">
                      <a:alpha val="43137"/>
                    </a:srgbClr>
                  </a:outerShdw>
                </a:effectLst>
              </a:rPr>
              <a:t>逻辑函数的表示形式</a:t>
            </a:r>
            <a:endParaRPr lang="zh-CN" altLang="en-US" dirty="0">
              <a:effectLst>
                <a:outerShdw blurRad="38100" dist="38100" dir="2700000" algn="tl">
                  <a:srgbClr val="000000">
                    <a:alpha val="43137"/>
                  </a:srgbClr>
                </a:outerShdw>
              </a:effectLst>
            </a:endParaRPr>
          </a:p>
        </p:txBody>
      </p:sp>
      <p:sp>
        <p:nvSpPr>
          <p:cNvPr id="12" name="平行四边形 11"/>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4503471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53</a:t>
            </a:fld>
            <a:endParaRPr lang="zh-CN" altLang="en-US"/>
          </a:p>
        </p:txBody>
      </p:sp>
      <p:sp>
        <p:nvSpPr>
          <p:cNvPr id="53" name="文本框 52"/>
          <p:cNvSpPr txBox="1"/>
          <p:nvPr/>
        </p:nvSpPr>
        <p:spPr>
          <a:xfrm>
            <a:off x="597158" y="1060721"/>
            <a:ext cx="11123125" cy="230832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同</a:t>
            </a:r>
            <a:r>
              <a:rPr lang="zh-CN" altLang="en-US" sz="2400" b="1" dirty="0">
                <a:solidFill>
                  <a:srgbClr val="0000FF"/>
                </a:solidFill>
                <a:latin typeface="微软雅黑" panose="020B0503020204020204" pitchFamily="34" charset="-122"/>
                <a:ea typeface="微软雅黑" panose="020B0503020204020204" pitchFamily="34" charset="-122"/>
              </a:rPr>
              <a:t>一个逻辑函数可以用不同的表达式来表示</a:t>
            </a:r>
            <a:r>
              <a:rPr lang="zh-CN" altLang="en-US" sz="2400" b="1" dirty="0">
                <a:latin typeface="微软雅黑" panose="020B0503020204020204" pitchFamily="34" charset="-122"/>
                <a:ea typeface="微软雅黑" panose="020B0503020204020204" pitchFamily="34" charset="-122"/>
              </a:rPr>
              <a:t>，即表达式并不唯一</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有：</a:t>
            </a:r>
            <a:r>
              <a:rPr lang="zh-CN" altLang="en-US" sz="2400" b="1" dirty="0" smtClean="0">
                <a:solidFill>
                  <a:srgbClr val="FF0000"/>
                </a:solidFill>
                <a:latin typeface="微软雅黑" panose="020B0503020204020204" pitchFamily="34" charset="-122"/>
                <a:ea typeface="微软雅黑" panose="020B0503020204020204" pitchFamily="34" charset="-122"/>
              </a:rPr>
              <a:t>与</a:t>
            </a:r>
            <a:r>
              <a:rPr lang="zh-CN" altLang="en-US" sz="2400" b="1" dirty="0">
                <a:solidFill>
                  <a:srgbClr val="FF0000"/>
                </a:solidFill>
                <a:latin typeface="微软雅黑" panose="020B0503020204020204" pitchFamily="34" charset="-122"/>
                <a:ea typeface="微软雅黑" panose="020B0503020204020204" pitchFamily="34" charset="-122"/>
              </a:rPr>
              <a:t>或式、或与式、与非式、或非式、与或非</a:t>
            </a:r>
            <a:r>
              <a:rPr lang="zh-CN" altLang="en-US" sz="2400" b="1" dirty="0" smtClean="0">
                <a:solidFill>
                  <a:srgbClr val="FF0000"/>
                </a:solidFill>
                <a:latin typeface="微软雅黑" panose="020B0503020204020204" pitchFamily="34" charset="-122"/>
                <a:ea typeface="微软雅黑" panose="020B0503020204020204" pitchFamily="34" charset="-122"/>
              </a:rPr>
              <a:t>式</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各种表达式</a:t>
            </a:r>
            <a:r>
              <a:rPr lang="zh-CN" altLang="en-US" sz="2400" b="1" dirty="0">
                <a:latin typeface="微软雅黑" panose="020B0503020204020204" pitchFamily="34" charset="-122"/>
                <a:ea typeface="微软雅黑" panose="020B0503020204020204" pitchFamily="34" charset="-122"/>
              </a:rPr>
              <a:t>可以相互</a:t>
            </a:r>
            <a:r>
              <a:rPr lang="zh-CN" altLang="en-US" sz="2400" b="1" dirty="0" smtClean="0">
                <a:latin typeface="微软雅黑" panose="020B0503020204020204" pitchFamily="34" charset="-122"/>
                <a:ea typeface="微软雅黑" panose="020B0503020204020204" pitchFamily="34" charset="-122"/>
              </a:rPr>
              <a:t>转换：</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例如：</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2"/>
          <p:cNvSpPr>
            <a:spLocks noGrp="1"/>
          </p:cNvSpPr>
          <p:nvPr>
            <p:ph type="title"/>
          </p:nvPr>
        </p:nvSpPr>
        <p:spPr>
          <a:xfrm>
            <a:off x="2321725" y="97943"/>
            <a:ext cx="6546972" cy="732155"/>
          </a:xfrm>
        </p:spPr>
        <p:txBody>
          <a:bodyPr>
            <a:normAutofit/>
          </a:bodyPr>
          <a:lstStyle/>
          <a:p>
            <a:r>
              <a:rPr lang="zh-CN" altLang="en-US" sz="3200" dirty="0" smtClean="0">
                <a:effectLst>
                  <a:outerShdw blurRad="38100" dist="38100" dir="2700000" algn="tl">
                    <a:srgbClr val="000000">
                      <a:alpha val="43137"/>
                    </a:srgbClr>
                  </a:outerShdw>
                </a:effectLst>
              </a:rPr>
              <a:t>逻辑函数的基本形式</a:t>
            </a:r>
            <a:endParaRPr lang="zh-CN" altLang="en-US" sz="3200"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743529" y="5122810"/>
            <a:ext cx="8669112" cy="581057"/>
          </a:xfrm>
          <a:prstGeom prst="rect">
            <a:avLst/>
          </a:prstGeom>
        </p:spPr>
        <p:txBody>
          <a:bodyPr wrap="square">
            <a:spAutoFit/>
          </a:bodyPr>
          <a:lstStyle/>
          <a:p>
            <a:pPr marL="342900" lvl="0" indent="-342900" defTabSz="540000">
              <a:lnSpc>
                <a:spcPct val="150000"/>
              </a:lnSpc>
              <a:buClr>
                <a:srgbClr val="235EB8"/>
              </a:buClr>
              <a:buSzPct val="85000"/>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逻辑函数表达式的</a:t>
            </a:r>
            <a:r>
              <a:rPr lang="zh-CN" altLang="en-US" sz="2400" b="1" dirty="0">
                <a:solidFill>
                  <a:srgbClr val="FF0000"/>
                </a:solidFill>
                <a:latin typeface="微软雅黑" panose="020B0503020204020204" pitchFamily="34" charset="-122"/>
                <a:ea typeface="微软雅黑" panose="020B0503020204020204" pitchFamily="34" charset="-122"/>
              </a:rPr>
              <a:t>基本形式</a:t>
            </a:r>
            <a:r>
              <a:rPr lang="zh-CN" altLang="en-US"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“与或式”和“或与式”</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TextBox 21"/>
              <p:cNvSpPr txBox="1"/>
              <p:nvPr/>
            </p:nvSpPr>
            <p:spPr>
              <a:xfrm>
                <a:off x="2285013" y="2896953"/>
                <a:ext cx="5586144" cy="2043893"/>
              </a:xfrm>
              <a:prstGeom prst="rect">
                <a:avLst/>
              </a:prstGeom>
              <a:solidFill>
                <a:schemeClr val="accent4">
                  <a:lumMod val="20000"/>
                  <a:lumOff val="80000"/>
                </a:schemeClr>
              </a:solidFill>
              <a:ln w="9525">
                <a:solidFill>
                  <a:schemeClr val="tx1"/>
                </a:solidFill>
              </a:ln>
            </p:spPr>
            <p:txBody>
              <a:bodyPr wrap="square" rtlCol="0">
                <a:spAutoFit/>
              </a:bodyPr>
              <a:lstStyle/>
              <a:p>
                <a14:m>
                  <m:oMath xmlns:m="http://schemas.openxmlformats.org/officeDocument/2006/math">
                    <m:r>
                      <a:rPr lang="en-US" altLang="zh-CN" sz="2800" b="1" i="1" smtClean="0">
                        <a:latin typeface="Cambria Math"/>
                        <a:ea typeface="华文中宋" panose="02010600040101010101" pitchFamily="2" charset="-122"/>
                      </a:rPr>
                      <m:t>𝑭</m:t>
                    </m:r>
                    <m:r>
                      <a:rPr lang="en-US" altLang="zh-CN" sz="2800" b="1" i="1" smtClean="0">
                        <a:latin typeface="Cambria Math"/>
                        <a:ea typeface="华文中宋" panose="02010600040101010101" pitchFamily="2" charset="-122"/>
                      </a:rPr>
                      <m:t>=</m:t>
                    </m:r>
                    <m:acc>
                      <m:accPr>
                        <m:chr m:val="̅"/>
                        <m:ctrlPr>
                          <a:rPr lang="en-US" altLang="zh-CN" sz="2800" b="1" i="1" smtClean="0">
                            <a:latin typeface="Cambria Math"/>
                            <a:ea typeface="华文中宋" panose="02010600040101010101" pitchFamily="2" charset="-122"/>
                          </a:rPr>
                        </m:ctrlPr>
                      </m:accPr>
                      <m:e>
                        <m:r>
                          <a:rPr lang="en-US" altLang="zh-CN" sz="2800" b="1" i="1" smtClean="0">
                            <a:latin typeface="Cambria Math"/>
                            <a:ea typeface="华文中宋" panose="02010600040101010101" pitchFamily="2" charset="-122"/>
                          </a:rPr>
                          <m:t>𝑨</m:t>
                        </m:r>
                      </m:e>
                    </m:acc>
                    <m:r>
                      <a:rPr lang="en-US" altLang="zh-CN" sz="2800" b="1" i="1" smtClean="0">
                        <a:latin typeface="Cambria Math"/>
                        <a:ea typeface="华文中宋" panose="02010600040101010101" pitchFamily="2" charset="-122"/>
                      </a:rPr>
                      <m:t>𝑩</m:t>
                    </m:r>
                    <m:r>
                      <a:rPr lang="en-US" altLang="zh-CN" sz="2800" b="1" i="1" smtClean="0">
                        <a:latin typeface="Cambria Math"/>
                        <a:ea typeface="华文中宋" panose="02010600040101010101" pitchFamily="2" charset="-122"/>
                      </a:rPr>
                      <m:t>+</m:t>
                    </m:r>
                    <m:r>
                      <a:rPr lang="en-US" altLang="zh-CN" sz="2800" b="1" i="1" smtClean="0">
                        <a:latin typeface="Cambria Math"/>
                        <a:ea typeface="华文中宋" panose="02010600040101010101" pitchFamily="2" charset="-122"/>
                      </a:rPr>
                      <m:t>𝑨𝑪</m:t>
                    </m:r>
                    <m:r>
                      <a:rPr lang="en-US" altLang="zh-CN" sz="2800" b="1" i="1" smtClean="0">
                        <a:latin typeface="Cambria Math"/>
                        <a:ea typeface="华文中宋" panose="02010600040101010101" pitchFamily="2" charset="-122"/>
                      </a:rPr>
                      <m:t>+</m:t>
                    </m:r>
                    <m:r>
                      <a:rPr lang="en-US" altLang="zh-CN" sz="2800" b="1" i="1" smtClean="0">
                        <a:solidFill>
                          <a:srgbClr val="FF0000"/>
                        </a:solidFill>
                        <a:latin typeface="Cambria Math"/>
                        <a:ea typeface="华文中宋" panose="02010600040101010101" pitchFamily="2" charset="-122"/>
                      </a:rPr>
                      <m:t>𝑩𝑪</m:t>
                    </m:r>
                  </m:oMath>
                </a14:m>
                <a:r>
                  <a:rPr lang="zh-CN" altLang="en-US" sz="2800" b="1" dirty="0" smtClean="0">
                    <a:latin typeface="华文中宋" panose="02010600040101010101" pitchFamily="2" charset="-122"/>
                    <a:ea typeface="华文中宋" panose="02010600040101010101" pitchFamily="2" charset="-122"/>
                  </a:rPr>
                  <a:t>    （与</a:t>
                </a:r>
                <a:r>
                  <a:rPr lang="en-US" altLang="zh-CN" sz="2800" b="1" dirty="0" smtClean="0">
                    <a:latin typeface="华文中宋" panose="02010600040101010101" pitchFamily="2" charset="-122"/>
                    <a:ea typeface="华文中宋" panose="02010600040101010101" pitchFamily="2" charset="-122"/>
                  </a:rPr>
                  <a:t>-</a:t>
                </a:r>
                <a:r>
                  <a:rPr lang="zh-CN" altLang="en-US" sz="2800" b="1" dirty="0" smtClean="0">
                    <a:latin typeface="华文中宋" panose="02010600040101010101" pitchFamily="2" charset="-122"/>
                    <a:ea typeface="华文中宋" panose="02010600040101010101" pitchFamily="2" charset="-122"/>
                  </a:rPr>
                  <a:t>或式）</a:t>
                </a:r>
                <a:endParaRPr lang="en-US" altLang="zh-CN" sz="2800" b="1" dirty="0" smtClean="0">
                  <a:latin typeface="华文中宋" panose="02010600040101010101" pitchFamily="2" charset="-122"/>
                  <a:ea typeface="华文中宋" panose="02010600040101010101" pitchFamily="2" charset="-122"/>
                </a:endParaRPr>
              </a:p>
              <a:p>
                <a14:m>
                  <m:oMath xmlns:m="http://schemas.openxmlformats.org/officeDocument/2006/math">
                    <m:r>
                      <a:rPr lang="en-US" altLang="zh-CN" sz="2800" b="1" i="1" smtClean="0">
                        <a:latin typeface="Cambria Math"/>
                        <a:ea typeface="华文中宋" panose="02010600040101010101" pitchFamily="2" charset="-122"/>
                      </a:rPr>
                      <m:t>    =</m:t>
                    </m:r>
                    <m:d>
                      <m:dPr>
                        <m:ctrlPr>
                          <a:rPr lang="en-US" altLang="zh-CN" sz="2800" b="1" i="1" smtClean="0">
                            <a:latin typeface="Cambria Math"/>
                            <a:ea typeface="华文中宋" panose="02010600040101010101" pitchFamily="2" charset="-122"/>
                          </a:rPr>
                        </m:ctrlPr>
                      </m:dPr>
                      <m:e>
                        <m:r>
                          <a:rPr lang="en-US" altLang="zh-CN" sz="2800" b="1" i="1" smtClean="0">
                            <a:latin typeface="Cambria Math"/>
                            <a:ea typeface="华文中宋" panose="02010600040101010101" pitchFamily="2" charset="-122"/>
                          </a:rPr>
                          <m:t>𝑨</m:t>
                        </m:r>
                        <m:r>
                          <a:rPr lang="en-US" altLang="zh-CN" sz="2800" b="1" i="1" smtClean="0">
                            <a:latin typeface="Cambria Math"/>
                            <a:ea typeface="华文中宋" panose="02010600040101010101" pitchFamily="2" charset="-122"/>
                          </a:rPr>
                          <m:t>+</m:t>
                        </m:r>
                        <m:r>
                          <a:rPr lang="en-US" altLang="zh-CN" sz="2800" b="1" i="1" smtClean="0">
                            <a:latin typeface="Cambria Math"/>
                            <a:ea typeface="华文中宋" panose="02010600040101010101" pitchFamily="2" charset="-122"/>
                          </a:rPr>
                          <m:t>𝑩</m:t>
                        </m:r>
                      </m:e>
                    </m:d>
                    <m:d>
                      <m:dPr>
                        <m:ctrlPr>
                          <a:rPr lang="en-US" altLang="zh-CN" sz="2800" b="1" i="1" smtClean="0">
                            <a:latin typeface="Cambria Math"/>
                            <a:ea typeface="华文中宋" panose="02010600040101010101" pitchFamily="2" charset="-122"/>
                          </a:rPr>
                        </m:ctrlPr>
                      </m:dPr>
                      <m:e>
                        <m:acc>
                          <m:accPr>
                            <m:chr m:val="̅"/>
                            <m:ctrlPr>
                              <a:rPr lang="en-US" altLang="zh-CN" sz="2800" b="1" i="1" smtClean="0">
                                <a:latin typeface="Cambria Math"/>
                                <a:ea typeface="华文中宋" panose="02010600040101010101" pitchFamily="2" charset="-122"/>
                              </a:rPr>
                            </m:ctrlPr>
                          </m:accPr>
                          <m:e>
                            <m:r>
                              <a:rPr lang="en-US" altLang="zh-CN" sz="2800" b="1" i="1" smtClean="0">
                                <a:latin typeface="Cambria Math"/>
                                <a:ea typeface="华文中宋" panose="02010600040101010101" pitchFamily="2" charset="-122"/>
                              </a:rPr>
                              <m:t>𝑨</m:t>
                            </m:r>
                          </m:e>
                        </m:acc>
                        <m:r>
                          <a:rPr lang="en-US" altLang="zh-CN" sz="2800" b="1" i="1" smtClean="0">
                            <a:latin typeface="Cambria Math"/>
                            <a:ea typeface="华文中宋" panose="02010600040101010101" pitchFamily="2" charset="-122"/>
                          </a:rPr>
                          <m:t>+</m:t>
                        </m:r>
                        <m:r>
                          <a:rPr lang="en-US" altLang="zh-CN" sz="2800" b="1" i="1" smtClean="0">
                            <a:latin typeface="Cambria Math"/>
                            <a:ea typeface="华文中宋" panose="02010600040101010101" pitchFamily="2" charset="-122"/>
                          </a:rPr>
                          <m:t>𝑪</m:t>
                        </m:r>
                      </m:e>
                    </m:d>
                  </m:oMath>
                </a14:m>
                <a:r>
                  <a:rPr lang="zh-CN" altLang="en-US" sz="2800" b="1" dirty="0" smtClean="0">
                    <a:latin typeface="华文中宋" panose="02010600040101010101" pitchFamily="2" charset="-122"/>
                    <a:ea typeface="华文中宋" panose="02010600040101010101" pitchFamily="2" charset="-122"/>
                  </a:rPr>
                  <a:t>   （或</a:t>
                </a:r>
                <a:r>
                  <a:rPr lang="en-US" altLang="zh-CN" sz="2800" b="1" dirty="0" smtClean="0">
                    <a:latin typeface="华文中宋" panose="02010600040101010101" pitchFamily="2" charset="-122"/>
                    <a:ea typeface="华文中宋" panose="02010600040101010101" pitchFamily="2" charset="-122"/>
                  </a:rPr>
                  <a:t>-</a:t>
                </a:r>
                <a:r>
                  <a:rPr lang="zh-CN" altLang="en-US" sz="2800" b="1" dirty="0" smtClean="0">
                    <a:latin typeface="华文中宋" panose="02010600040101010101" pitchFamily="2" charset="-122"/>
                    <a:ea typeface="华文中宋" panose="02010600040101010101" pitchFamily="2" charset="-122"/>
                  </a:rPr>
                  <a:t>与式）</a:t>
                </a:r>
                <a:endParaRPr lang="en-US" altLang="zh-CN" sz="2800" b="1" dirty="0" smtClean="0">
                  <a:latin typeface="华文中宋" panose="02010600040101010101" pitchFamily="2" charset="-122"/>
                  <a:ea typeface="华文中宋" panose="02010600040101010101" pitchFamily="2" charset="-122"/>
                </a:endParaRPr>
              </a:p>
              <a:p>
                <a14:m>
                  <m:oMath xmlns:m="http://schemas.openxmlformats.org/officeDocument/2006/math">
                    <m:r>
                      <a:rPr lang="en-US" altLang="zh-CN" sz="2800" b="1" i="1" smtClean="0">
                        <a:latin typeface="Cambria Math"/>
                        <a:ea typeface="华文中宋" panose="02010600040101010101" pitchFamily="2" charset="-122"/>
                      </a:rPr>
                      <m:t>    =</m:t>
                    </m:r>
                    <m:acc>
                      <m:accPr>
                        <m:chr m:val="̅"/>
                        <m:ctrlPr>
                          <a:rPr lang="en-US" altLang="zh-CN" sz="2800" b="1" i="1" smtClean="0">
                            <a:latin typeface="Cambria Math"/>
                            <a:ea typeface="华文中宋" panose="02010600040101010101" pitchFamily="2" charset="-122"/>
                          </a:rPr>
                        </m:ctrlPr>
                      </m:accPr>
                      <m:e>
                        <m:acc>
                          <m:accPr>
                            <m:chr m:val="̅"/>
                            <m:ctrlPr>
                              <a:rPr lang="en-US" altLang="zh-CN" sz="2800" b="1" i="1" smtClean="0">
                                <a:latin typeface="Cambria Math"/>
                                <a:ea typeface="华文中宋" panose="02010600040101010101" pitchFamily="2" charset="-122"/>
                              </a:rPr>
                            </m:ctrlPr>
                          </m:accPr>
                          <m:e>
                            <m:acc>
                              <m:accPr>
                                <m:chr m:val="̅"/>
                                <m:ctrlPr>
                                  <a:rPr lang="en-US" altLang="zh-CN" sz="2800" b="1" i="1" smtClean="0">
                                    <a:latin typeface="Cambria Math"/>
                                    <a:ea typeface="华文中宋" panose="02010600040101010101" pitchFamily="2" charset="-122"/>
                                  </a:rPr>
                                </m:ctrlPr>
                              </m:accPr>
                              <m:e>
                                <m:r>
                                  <a:rPr lang="en-US" altLang="zh-CN" sz="2800" b="1" i="1" smtClean="0">
                                    <a:latin typeface="Cambria Math"/>
                                    <a:ea typeface="华文中宋" panose="02010600040101010101" pitchFamily="2" charset="-122"/>
                                  </a:rPr>
                                  <m:t>𝑨</m:t>
                                </m:r>
                              </m:e>
                            </m:acc>
                            <m:r>
                              <a:rPr lang="en-US" altLang="zh-CN" sz="2800" b="1" i="1" smtClean="0">
                                <a:latin typeface="Cambria Math"/>
                                <a:ea typeface="华文中宋" panose="02010600040101010101" pitchFamily="2" charset="-122"/>
                              </a:rPr>
                              <m:t>𝑩</m:t>
                            </m:r>
                          </m:e>
                        </m:acc>
                        <m:r>
                          <a:rPr lang="en-US" altLang="zh-CN" sz="2800" b="1" i="1" smtClean="0">
                            <a:latin typeface="Cambria Math"/>
                            <a:ea typeface="Cambria Math"/>
                          </a:rPr>
                          <m:t>∙</m:t>
                        </m:r>
                        <m:acc>
                          <m:accPr>
                            <m:chr m:val="̅"/>
                            <m:ctrlPr>
                              <a:rPr lang="en-US" altLang="zh-CN" sz="2800" b="1" i="1" smtClean="0">
                                <a:latin typeface="Cambria Math"/>
                                <a:ea typeface="Cambria Math"/>
                              </a:rPr>
                            </m:ctrlPr>
                          </m:accPr>
                          <m:e>
                            <m:r>
                              <a:rPr lang="en-US" altLang="zh-CN" sz="2800" b="1" i="1" smtClean="0">
                                <a:latin typeface="Cambria Math"/>
                                <a:ea typeface="Cambria Math"/>
                              </a:rPr>
                              <m:t>𝑨𝑪</m:t>
                            </m:r>
                          </m:e>
                        </m:acc>
                        <m:r>
                          <a:rPr lang="en-US" altLang="zh-CN" sz="2800" b="1" i="1" smtClean="0">
                            <a:latin typeface="Cambria Math"/>
                            <a:ea typeface="Cambria Math"/>
                          </a:rPr>
                          <m:t>∙</m:t>
                        </m:r>
                        <m:acc>
                          <m:accPr>
                            <m:chr m:val="̅"/>
                            <m:ctrlPr>
                              <a:rPr lang="en-US" altLang="zh-CN" sz="2800" b="1" i="1" smtClean="0">
                                <a:latin typeface="Cambria Math"/>
                                <a:ea typeface="Cambria Math"/>
                              </a:rPr>
                            </m:ctrlPr>
                          </m:accPr>
                          <m:e>
                            <m:r>
                              <a:rPr lang="en-US" altLang="zh-CN" sz="2800" b="1" i="1" smtClean="0">
                                <a:latin typeface="Cambria Math"/>
                                <a:ea typeface="Cambria Math"/>
                              </a:rPr>
                              <m:t>𝑩𝑪</m:t>
                            </m:r>
                          </m:e>
                        </m:acc>
                      </m:e>
                    </m:acc>
                  </m:oMath>
                </a14:m>
                <a:r>
                  <a:rPr lang="zh-CN" altLang="en-US" sz="2800" b="1" dirty="0" smtClean="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与</a:t>
                </a:r>
                <a:r>
                  <a:rPr lang="en-US" altLang="zh-CN" sz="2800" b="1" dirty="0">
                    <a:latin typeface="华文中宋" panose="02010600040101010101" pitchFamily="2" charset="-122"/>
                    <a:ea typeface="华文中宋" panose="02010600040101010101" pitchFamily="2" charset="-122"/>
                  </a:rPr>
                  <a:t>-</a:t>
                </a:r>
                <a:r>
                  <a:rPr lang="zh-CN" altLang="en-US" sz="2800" b="1" dirty="0" smtClean="0">
                    <a:latin typeface="华文中宋" panose="02010600040101010101" pitchFamily="2" charset="-122"/>
                    <a:ea typeface="华文中宋" panose="02010600040101010101" pitchFamily="2" charset="-122"/>
                  </a:rPr>
                  <a:t>非式）</a:t>
                </a:r>
                <a:endParaRPr lang="en-US" altLang="zh-CN" sz="2800" b="1" dirty="0" smtClean="0">
                  <a:latin typeface="华文中宋" panose="02010600040101010101" pitchFamily="2" charset="-122"/>
                  <a:ea typeface="华文中宋" panose="02010600040101010101" pitchFamily="2" charset="-122"/>
                </a:endParaRPr>
              </a:p>
              <a:p>
                <a14:m>
                  <m:oMath xmlns:m="http://schemas.openxmlformats.org/officeDocument/2006/math">
                    <m:r>
                      <a:rPr lang="en-US" altLang="zh-CN" sz="2800" b="1" i="1" smtClean="0">
                        <a:latin typeface="Cambria Math"/>
                        <a:ea typeface="华文中宋" panose="02010600040101010101" pitchFamily="2" charset="-122"/>
                      </a:rPr>
                      <m:t>    =</m:t>
                    </m:r>
                    <m:acc>
                      <m:accPr>
                        <m:chr m:val="̅"/>
                        <m:ctrlPr>
                          <a:rPr lang="en-US" altLang="zh-CN" sz="2800" b="1" i="1" smtClean="0">
                            <a:latin typeface="Cambria Math"/>
                            <a:ea typeface="华文中宋" panose="02010600040101010101" pitchFamily="2" charset="-122"/>
                          </a:rPr>
                        </m:ctrlPr>
                      </m:accPr>
                      <m:e>
                        <m:acc>
                          <m:accPr>
                            <m:chr m:val="̅"/>
                            <m:ctrlPr>
                              <a:rPr lang="en-US" altLang="zh-CN" sz="2800" b="1" i="1" smtClean="0">
                                <a:latin typeface="Cambria Math"/>
                                <a:ea typeface="华文中宋" panose="02010600040101010101" pitchFamily="2" charset="-122"/>
                              </a:rPr>
                            </m:ctrlPr>
                          </m:accPr>
                          <m:e>
                            <m:r>
                              <a:rPr lang="en-US" altLang="zh-CN" sz="2800" b="1" i="1" smtClean="0">
                                <a:latin typeface="Cambria Math"/>
                                <a:ea typeface="华文中宋" panose="02010600040101010101" pitchFamily="2" charset="-122"/>
                              </a:rPr>
                              <m:t>𝑨</m:t>
                            </m:r>
                            <m:r>
                              <a:rPr lang="en-US" altLang="zh-CN" sz="2800" b="1" i="1" smtClean="0">
                                <a:latin typeface="Cambria Math"/>
                                <a:ea typeface="华文中宋" panose="02010600040101010101" pitchFamily="2" charset="-122"/>
                              </a:rPr>
                              <m:t>+</m:t>
                            </m:r>
                            <m:r>
                              <a:rPr lang="en-US" altLang="zh-CN" sz="2800" b="1" i="1" smtClean="0">
                                <a:latin typeface="Cambria Math"/>
                                <a:ea typeface="华文中宋" panose="02010600040101010101" pitchFamily="2" charset="-122"/>
                              </a:rPr>
                              <m:t>𝑩</m:t>
                            </m:r>
                          </m:e>
                        </m:acc>
                        <m:r>
                          <a:rPr lang="en-US" altLang="zh-CN" sz="2800" b="1" i="1" smtClean="0">
                            <a:latin typeface="Cambria Math"/>
                            <a:ea typeface="华文中宋" panose="02010600040101010101" pitchFamily="2" charset="-122"/>
                          </a:rPr>
                          <m:t>+</m:t>
                        </m:r>
                        <m:acc>
                          <m:accPr>
                            <m:chr m:val="̅"/>
                            <m:ctrlPr>
                              <a:rPr lang="en-US" altLang="zh-CN" sz="2800" b="1" i="1" smtClean="0">
                                <a:latin typeface="Cambria Math"/>
                                <a:ea typeface="华文中宋" panose="02010600040101010101" pitchFamily="2" charset="-122"/>
                              </a:rPr>
                            </m:ctrlPr>
                          </m:accPr>
                          <m:e>
                            <m:acc>
                              <m:accPr>
                                <m:chr m:val="̅"/>
                                <m:ctrlPr>
                                  <a:rPr lang="en-US" altLang="zh-CN" sz="2800" b="1" i="1" smtClean="0">
                                    <a:latin typeface="Cambria Math"/>
                                    <a:ea typeface="华文中宋" panose="02010600040101010101" pitchFamily="2" charset="-122"/>
                                  </a:rPr>
                                </m:ctrlPr>
                              </m:accPr>
                              <m:e>
                                <m:r>
                                  <a:rPr lang="en-US" altLang="zh-CN" sz="2800" b="1" i="1" smtClean="0">
                                    <a:latin typeface="Cambria Math"/>
                                    <a:ea typeface="华文中宋" panose="02010600040101010101" pitchFamily="2" charset="-122"/>
                                  </a:rPr>
                                  <m:t>𝑨</m:t>
                                </m:r>
                              </m:e>
                            </m:acc>
                            <m:r>
                              <a:rPr lang="en-US" altLang="zh-CN" sz="2800" b="1" i="1" smtClean="0">
                                <a:latin typeface="Cambria Math"/>
                                <a:ea typeface="华文中宋" panose="02010600040101010101" pitchFamily="2" charset="-122"/>
                              </a:rPr>
                              <m:t>+</m:t>
                            </m:r>
                            <m:r>
                              <a:rPr lang="en-US" altLang="zh-CN" sz="2800" b="1" i="1" smtClean="0">
                                <a:latin typeface="Cambria Math"/>
                                <a:ea typeface="华文中宋" panose="02010600040101010101" pitchFamily="2" charset="-122"/>
                              </a:rPr>
                              <m:t>𝑪</m:t>
                            </m:r>
                          </m:e>
                        </m:acc>
                      </m:e>
                    </m:acc>
                  </m:oMath>
                </a14:m>
                <a:r>
                  <a:rPr lang="zh-CN" altLang="en-US" sz="2800" b="1" dirty="0" smtClean="0">
                    <a:latin typeface="华文中宋" panose="02010600040101010101" pitchFamily="2" charset="-122"/>
                    <a:ea typeface="华文中宋" panose="02010600040101010101" pitchFamily="2" charset="-122"/>
                  </a:rPr>
                  <a:t>    （或</a:t>
                </a:r>
                <a:r>
                  <a:rPr lang="en-US" altLang="zh-CN" sz="2800" b="1" dirty="0" smtClean="0">
                    <a:latin typeface="华文中宋" panose="02010600040101010101" pitchFamily="2" charset="-122"/>
                    <a:ea typeface="华文中宋" panose="02010600040101010101" pitchFamily="2" charset="-122"/>
                  </a:rPr>
                  <a:t>-</a:t>
                </a:r>
                <a:r>
                  <a:rPr lang="zh-CN" altLang="en-US" sz="2800" b="1" dirty="0" smtClean="0">
                    <a:latin typeface="华文中宋" panose="02010600040101010101" pitchFamily="2" charset="-122"/>
                    <a:ea typeface="华文中宋" panose="02010600040101010101" pitchFamily="2" charset="-122"/>
                  </a:rPr>
                  <a:t>非式）</a:t>
                </a:r>
                <a:endParaRPr lang="en-US" altLang="zh-CN" sz="2800" b="1" dirty="0" smtClean="0">
                  <a:latin typeface="华文中宋" panose="02010600040101010101" pitchFamily="2" charset="-122"/>
                  <a:ea typeface="华文中宋" panose="02010600040101010101" pitchFamily="2" charset="-122"/>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285013" y="2896953"/>
                <a:ext cx="5586144" cy="2043893"/>
              </a:xfrm>
              <a:prstGeom prst="rect">
                <a:avLst/>
              </a:prstGeom>
              <a:blipFill rotWithShape="1">
                <a:blip r:embed="rId3"/>
                <a:stretch>
                  <a:fillRect t="-2663" r="-1416" b="-6805"/>
                </a:stretch>
              </a:blipFill>
              <a:ln w="9525">
                <a:solidFill>
                  <a:schemeClr val="tx1"/>
                </a:solidFill>
              </a:ln>
            </p:spPr>
            <p:txBody>
              <a:bodyPr/>
              <a:lstStyle/>
              <a:p>
                <a:r>
                  <a:rPr lang="zh-CN" altLang="en-US">
                    <a:noFill/>
                  </a:rPr>
                  <a:t> </a:t>
                </a:r>
              </a:p>
            </p:txBody>
          </p:sp>
        </mc:Fallback>
      </mc:AlternateContent>
      <p:sp>
        <p:nvSpPr>
          <p:cNvPr id="23" name="矩形 22"/>
          <p:cNvSpPr/>
          <p:nvPr/>
        </p:nvSpPr>
        <p:spPr>
          <a:xfrm>
            <a:off x="8146898" y="3045879"/>
            <a:ext cx="3573385" cy="581057"/>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如何互相转换？</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24" name="矩形 23"/>
          <p:cNvSpPr/>
          <p:nvPr/>
        </p:nvSpPr>
        <p:spPr>
          <a:xfrm>
            <a:off x="8146898" y="3697013"/>
            <a:ext cx="3573385" cy="581057"/>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运用摩根定律等</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0569841"/>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animBg="1"/>
      <p:bldP spid="23"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54</a:t>
            </a:fld>
            <a:endParaRPr lang="zh-CN" altLang="en-US"/>
          </a:p>
        </p:txBody>
      </p:sp>
      <p:sp>
        <p:nvSpPr>
          <p:cNvPr id="53" name="文本框 52"/>
          <p:cNvSpPr txBox="1"/>
          <p:nvPr/>
        </p:nvSpPr>
        <p:spPr>
          <a:xfrm>
            <a:off x="540773" y="1096740"/>
            <a:ext cx="11090788" cy="1754326"/>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逻辑函数的</a:t>
            </a:r>
            <a:r>
              <a:rPr lang="zh-CN" altLang="en-US" sz="2400" b="1" dirty="0" smtClean="0">
                <a:solidFill>
                  <a:srgbClr val="FF0000"/>
                </a:solidFill>
                <a:latin typeface="微软雅黑" panose="020B0503020204020204" pitchFamily="34" charset="-122"/>
                <a:ea typeface="微软雅黑" panose="020B0503020204020204" pitchFamily="34" charset="-122"/>
              </a:rPr>
              <a:t>基本形式</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①与或</a:t>
            </a:r>
            <a:r>
              <a:rPr lang="zh-CN" altLang="en-US" sz="2400" b="1" dirty="0">
                <a:latin typeface="微软雅黑" panose="020B0503020204020204" pitchFamily="34" charset="-122"/>
                <a:ea typeface="微软雅黑" panose="020B0503020204020204" pitchFamily="34" charset="-122"/>
              </a:rPr>
              <a:t>表达式： </a:t>
            </a:r>
            <a:r>
              <a:rPr lang="zh-CN" altLang="en-US" sz="2400" b="1" dirty="0" smtClean="0">
                <a:latin typeface="微软雅黑" panose="020B0503020204020204" pitchFamily="34" charset="-122"/>
                <a:ea typeface="微软雅黑" panose="020B0503020204020204" pitchFamily="34" charset="-122"/>
              </a:rPr>
              <a:t>“积之和”，各“</a:t>
            </a:r>
            <a:r>
              <a:rPr lang="zh-CN" altLang="en-US" sz="2400" b="1" dirty="0">
                <a:latin typeface="微软雅黑" panose="020B0503020204020204" pitchFamily="34" charset="-122"/>
                <a:ea typeface="微软雅黑" panose="020B0503020204020204" pitchFamily="34" charset="-122"/>
              </a:rPr>
              <a:t>与项</a:t>
            </a:r>
            <a:r>
              <a:rPr lang="zh-CN" altLang="en-US" sz="2400" b="1" dirty="0" smtClean="0">
                <a:latin typeface="微软雅黑" panose="020B0503020204020204" pitchFamily="34" charset="-122"/>
                <a:ea typeface="微软雅黑" panose="020B0503020204020204" pitchFamily="34" charset="-122"/>
              </a:rPr>
              <a:t>” 通过“或”运算连接</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②或</a:t>
            </a:r>
            <a:r>
              <a:rPr lang="zh-CN" altLang="en-US" sz="2400" b="1" dirty="0">
                <a:latin typeface="微软雅黑" panose="020B0503020204020204" pitchFamily="34" charset="-122"/>
                <a:ea typeface="微软雅黑" panose="020B0503020204020204" pitchFamily="34" charset="-122"/>
              </a:rPr>
              <a:t>与</a:t>
            </a:r>
            <a:r>
              <a:rPr lang="zh-CN" altLang="en-US" sz="2400" b="1" dirty="0" smtClean="0">
                <a:latin typeface="微软雅黑" panose="020B0503020204020204" pitchFamily="34" charset="-122"/>
                <a:ea typeface="微软雅黑" panose="020B0503020204020204" pitchFamily="34" charset="-122"/>
              </a:rPr>
              <a:t>表达式：</a:t>
            </a:r>
            <a:r>
              <a:rPr lang="zh-CN" altLang="en-US"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“和之积”，</a:t>
            </a:r>
            <a:r>
              <a:rPr lang="zh-CN" altLang="en-US" sz="2400" b="1" dirty="0">
                <a:latin typeface="微软雅黑" panose="020B0503020204020204" pitchFamily="34" charset="-122"/>
                <a:ea typeface="微软雅黑" panose="020B0503020204020204" pitchFamily="34" charset="-122"/>
              </a:rPr>
              <a:t>各</a:t>
            </a:r>
            <a:r>
              <a:rPr lang="zh-CN" altLang="en-US" sz="2400" b="1" dirty="0" smtClean="0">
                <a:latin typeface="微软雅黑" panose="020B0503020204020204" pitchFamily="34" charset="-122"/>
                <a:ea typeface="微软雅黑" panose="020B0503020204020204" pitchFamily="34" charset="-122"/>
              </a:rPr>
              <a:t>“或项” </a:t>
            </a:r>
            <a:r>
              <a:rPr lang="zh-CN" altLang="en-US" sz="2400" b="1" dirty="0">
                <a:latin typeface="微软雅黑" panose="020B0503020204020204" pitchFamily="34" charset="-122"/>
                <a:ea typeface="微软雅黑" panose="020B0503020204020204" pitchFamily="34" charset="-122"/>
              </a:rPr>
              <a:t>通过</a:t>
            </a:r>
            <a:r>
              <a:rPr lang="zh-CN" altLang="en-US" sz="2400" b="1" dirty="0" smtClean="0">
                <a:latin typeface="微软雅黑" panose="020B0503020204020204" pitchFamily="34" charset="-122"/>
                <a:ea typeface="微软雅黑" panose="020B0503020204020204" pitchFamily="34" charset="-122"/>
              </a:rPr>
              <a:t>“与”</a:t>
            </a:r>
            <a:r>
              <a:rPr lang="zh-CN" altLang="en-US" sz="2400" b="1" dirty="0">
                <a:latin typeface="微软雅黑" panose="020B0503020204020204" pitchFamily="34" charset="-122"/>
                <a:ea typeface="微软雅黑" panose="020B0503020204020204" pitchFamily="34" charset="-122"/>
              </a:rPr>
              <a:t>运算连接</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mc:AlternateContent xmlns:mc="http://schemas.openxmlformats.org/markup-compatibility/2006" xmlns:a14="http://schemas.microsoft.com/office/drawing/2010/main">
        <mc:Choice Requires="a14">
          <p:sp>
            <p:nvSpPr>
              <p:cNvPr id="16" name="文本框 52"/>
              <p:cNvSpPr txBox="1"/>
              <p:nvPr/>
            </p:nvSpPr>
            <p:spPr>
              <a:xfrm>
                <a:off x="550605" y="2851066"/>
                <a:ext cx="4916131" cy="1756635"/>
              </a:xfrm>
              <a:prstGeom prst="rect">
                <a:avLst/>
              </a:prstGeom>
              <a:solidFill>
                <a:schemeClr val="accent4">
                  <a:lumMod val="20000"/>
                  <a:lumOff val="80000"/>
                </a:schemeClr>
              </a:solid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举例：</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14:m>
                  <m:oMath xmlns:m="http://schemas.openxmlformats.org/officeDocument/2006/math">
                    <m:sSub>
                      <m:sSubPr>
                        <m:ctrlPr>
                          <a:rPr lang="zh-CN" altLang="en-US" sz="2400" b="1" i="1" dirty="0">
                            <a:latin typeface="Cambria Math"/>
                          </a:rPr>
                        </m:ctrlPr>
                      </m:sSubPr>
                      <m:e>
                        <m:r>
                          <a:rPr lang="zh-CN" altLang="en-US" sz="2400" b="1" i="1" dirty="0">
                            <a:latin typeface="Cambria Math" panose="02040503050406030204" pitchFamily="18" charset="0"/>
                          </a:rPr>
                          <m:t>𝑭</m:t>
                        </m:r>
                      </m:e>
                      <m:sub>
                        <m:r>
                          <a:rPr lang="zh-CN" altLang="en-US" sz="2400" b="1" i="1" dirty="0">
                            <a:latin typeface="Cambria Math" panose="02040503050406030204" pitchFamily="18" charset="0"/>
                          </a:rPr>
                          <m:t>𝟏</m:t>
                        </m:r>
                      </m:sub>
                    </m:sSub>
                    <m:r>
                      <a:rPr lang="zh-CN" altLang="en-US" sz="2400" b="1" dirty="0">
                        <a:latin typeface="Cambria Math" panose="02040503050406030204" pitchFamily="18" charset="0"/>
                      </a:rPr>
                      <m:t>=</m:t>
                    </m:r>
                    <m:r>
                      <a:rPr lang="zh-CN" altLang="en-US" sz="2400" b="1" i="1" dirty="0">
                        <a:latin typeface="Cambria Math" panose="02040503050406030204" pitchFamily="18" charset="0"/>
                      </a:rPr>
                      <m:t>𝑨𝑩</m:t>
                    </m:r>
                    <m:r>
                      <a:rPr lang="zh-CN" altLang="en-US" sz="2400" b="1" dirty="0">
                        <a:latin typeface="Cambria Math" panose="02040503050406030204" pitchFamily="18" charset="0"/>
                      </a:rPr>
                      <m:t>+</m:t>
                    </m:r>
                    <m:acc>
                      <m:accPr>
                        <m:chr m:val="̅"/>
                        <m:ctrlPr>
                          <a:rPr lang="zh-CN" altLang="en-US" sz="2400" b="1" i="1" dirty="0">
                            <a:latin typeface="Cambria Math"/>
                          </a:rPr>
                        </m:ctrlPr>
                      </m:accPr>
                      <m:e>
                        <m:r>
                          <a:rPr lang="zh-CN" altLang="en-US" sz="2400" b="1" i="1" dirty="0">
                            <a:latin typeface="Cambria Math" panose="02040503050406030204" pitchFamily="18" charset="0"/>
                          </a:rPr>
                          <m:t>𝑨</m:t>
                        </m:r>
                      </m:e>
                    </m:acc>
                    <m:r>
                      <a:rPr lang="zh-CN" altLang="en-US" sz="2400" b="1" i="1" dirty="0">
                        <a:latin typeface="Cambria Math" panose="02040503050406030204" pitchFamily="18" charset="0"/>
                      </a:rPr>
                      <m:t>𝑪</m:t>
                    </m:r>
                    <m:r>
                      <a:rPr lang="zh-CN" altLang="en-US" sz="2400" b="1" dirty="0">
                        <a:latin typeface="Cambria Math" panose="02040503050406030204" pitchFamily="18" charset="0"/>
                      </a:rPr>
                      <m:t>+</m:t>
                    </m:r>
                    <m:r>
                      <a:rPr lang="zh-CN" altLang="en-US" sz="2400" b="1" i="1" dirty="0">
                        <a:latin typeface="Cambria Math" panose="02040503050406030204" pitchFamily="18" charset="0"/>
                      </a:rPr>
                      <m:t>𝑩𝑪</m:t>
                    </m:r>
                  </m:oMath>
                </a14:m>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14:m>
                  <m:oMath xmlns:m="http://schemas.openxmlformats.org/officeDocument/2006/math">
                    <m:sSub>
                      <m:sSubPr>
                        <m:ctrlPr>
                          <a:rPr lang="zh-CN" altLang="en-US" sz="2400" b="1" i="1" dirty="0">
                            <a:latin typeface="Cambria Math"/>
                          </a:rPr>
                        </m:ctrlPr>
                      </m:sSubPr>
                      <m:e>
                        <m:r>
                          <a:rPr lang="zh-CN" altLang="en-US" sz="2400" b="1" i="1" dirty="0">
                            <a:latin typeface="Cambria Math" panose="02040503050406030204" pitchFamily="18" charset="0"/>
                          </a:rPr>
                          <m:t>𝑭</m:t>
                        </m:r>
                      </m:e>
                      <m:sub>
                        <m:r>
                          <a:rPr lang="en-US" altLang="zh-CN" sz="2400" b="1" i="1" dirty="0">
                            <a:latin typeface="Cambria Math" panose="02040503050406030204" pitchFamily="18" charset="0"/>
                          </a:rPr>
                          <m:t>𝟔</m:t>
                        </m:r>
                      </m:sub>
                    </m:sSub>
                    <m:r>
                      <a:rPr lang="zh-CN" altLang="en-US" sz="2400" b="1" dirty="0">
                        <a:latin typeface="Cambria Math" panose="02040503050406030204" pitchFamily="18" charset="0"/>
                      </a:rPr>
                      <m:t>=</m:t>
                    </m:r>
                    <m:acc>
                      <m:accPr>
                        <m:chr m:val="̅"/>
                        <m:ctrlPr>
                          <a:rPr lang="zh-CN" altLang="en-US" sz="2400" b="1" i="1" dirty="0">
                            <a:latin typeface="Cambria Math"/>
                          </a:rPr>
                        </m:ctrlPr>
                      </m:accPr>
                      <m:e>
                        <m:r>
                          <a:rPr lang="zh-CN" altLang="en-US" sz="2400" b="1" i="1" dirty="0">
                            <a:latin typeface="Cambria Math" panose="02040503050406030204" pitchFamily="18" charset="0"/>
                          </a:rPr>
                          <m:t>𝑨</m:t>
                        </m:r>
                      </m:e>
                    </m:acc>
                    <m:r>
                      <a:rPr lang="zh-CN" altLang="en-US" sz="2400" b="1" i="1" dirty="0">
                        <a:latin typeface="Cambria Math" panose="02040503050406030204" pitchFamily="18" charset="0"/>
                      </a:rPr>
                      <m:t>𝑩𝑪</m:t>
                    </m:r>
                    <m:r>
                      <a:rPr lang="en-US" altLang="zh-CN" sz="2400" b="1" i="1" dirty="0">
                        <a:latin typeface="Cambria Math" panose="02040503050406030204" pitchFamily="18" charset="0"/>
                      </a:rPr>
                      <m:t>+</m:t>
                    </m:r>
                    <m:acc>
                      <m:accPr>
                        <m:chr m:val="̅"/>
                        <m:ctrlPr>
                          <a:rPr lang="zh-CN" altLang="en-US" sz="2400" b="1" i="1" dirty="0">
                            <a:latin typeface="Cambria Math"/>
                          </a:rPr>
                        </m:ctrlPr>
                      </m:accPr>
                      <m:e>
                        <m:r>
                          <a:rPr lang="zh-CN" altLang="en-US" sz="2400" b="1" i="1" dirty="0">
                            <a:latin typeface="Cambria Math" panose="02040503050406030204" pitchFamily="18" charset="0"/>
                          </a:rPr>
                          <m:t>𝑪</m:t>
                        </m:r>
                      </m:e>
                    </m:acc>
                  </m:oMath>
                </a14:m>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16" name="文本框 52"/>
              <p:cNvSpPr txBox="1">
                <a:spLocks noRot="1" noChangeAspect="1" noMove="1" noResize="1" noEditPoints="1" noAdjustHandles="1" noChangeArrowheads="1" noChangeShapeType="1" noTextEdit="1"/>
              </p:cNvSpPr>
              <p:nvPr/>
            </p:nvSpPr>
            <p:spPr>
              <a:xfrm>
                <a:off x="550605" y="2851066"/>
                <a:ext cx="4916131" cy="1756635"/>
              </a:xfrm>
              <a:prstGeom prst="rect">
                <a:avLst/>
              </a:prstGeom>
              <a:blipFill rotWithShape="1">
                <a:blip r:embed="rId3"/>
                <a:stretch>
                  <a:fillRect l="-991"/>
                </a:stretch>
              </a:blipFill>
            </p:spPr>
            <p:txBody>
              <a:bodyPr/>
              <a:lstStyle/>
              <a:p>
                <a:r>
                  <a:rPr lang="zh-CN" altLang="en-US">
                    <a:noFill/>
                  </a:rPr>
                  <a:t> </a:t>
                </a:r>
              </a:p>
            </p:txBody>
          </p:sp>
        </mc:Fallback>
      </mc:AlternateContent>
      <p:sp>
        <p:nvSpPr>
          <p:cNvPr id="21" name="文本框 52"/>
          <p:cNvSpPr txBox="1"/>
          <p:nvPr/>
        </p:nvSpPr>
        <p:spPr>
          <a:xfrm>
            <a:off x="5594552" y="3406217"/>
            <a:ext cx="2241755"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几个与项？</a:t>
            </a:r>
            <a:endParaRPr lang="en-US" altLang="zh-CN" sz="2400" b="1" dirty="0" smtClean="0">
              <a:latin typeface="微软雅黑" panose="020B0503020204020204" pitchFamily="34" charset="-122"/>
              <a:ea typeface="微软雅黑" panose="020B0503020204020204" pitchFamily="34" charset="-122"/>
            </a:endParaRPr>
          </a:p>
        </p:txBody>
      </p:sp>
      <p:sp>
        <p:nvSpPr>
          <p:cNvPr id="22" name="文本框 52"/>
          <p:cNvSpPr txBox="1"/>
          <p:nvPr/>
        </p:nvSpPr>
        <p:spPr>
          <a:xfrm>
            <a:off x="7895302" y="4186067"/>
            <a:ext cx="3470788" cy="113505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要使用几个与门、几个或门实现？</a:t>
            </a:r>
            <a:endParaRPr lang="en-US" altLang="zh-CN" sz="2400" b="1" dirty="0" smtClean="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文本框 52"/>
              <p:cNvSpPr txBox="1"/>
              <p:nvPr/>
            </p:nvSpPr>
            <p:spPr>
              <a:xfrm>
                <a:off x="550606" y="4831245"/>
                <a:ext cx="4916131" cy="1756635"/>
              </a:xfrm>
              <a:prstGeom prst="rect">
                <a:avLst/>
              </a:prstGeom>
              <a:solidFill>
                <a:schemeClr val="accent4">
                  <a:lumMod val="20000"/>
                  <a:lumOff val="80000"/>
                </a:schemeClr>
              </a:solid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举例：</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14:m>
                  <m:oMath xmlns:m="http://schemas.openxmlformats.org/officeDocument/2006/math">
                    <m:sSub>
                      <m:sSubPr>
                        <m:ctrlPr>
                          <a:rPr lang="zh-CN" altLang="en-US" sz="2400" b="1" i="1" dirty="0">
                            <a:latin typeface="Cambria Math"/>
                          </a:rPr>
                        </m:ctrlPr>
                      </m:sSubPr>
                      <m:e>
                        <m:r>
                          <a:rPr lang="zh-CN" altLang="en-US" sz="2400" b="1" i="1" dirty="0">
                            <a:latin typeface="Cambria Math" panose="02040503050406030204" pitchFamily="18" charset="0"/>
                          </a:rPr>
                          <m:t>𝑭</m:t>
                        </m:r>
                      </m:e>
                      <m:sub>
                        <m:r>
                          <a:rPr lang="en-US" altLang="zh-CN" sz="2400" b="1" i="1" dirty="0">
                            <a:latin typeface="Cambria Math" panose="02040503050406030204" pitchFamily="18" charset="0"/>
                          </a:rPr>
                          <m:t>𝟑</m:t>
                        </m:r>
                      </m:sub>
                    </m:sSub>
                    <m:r>
                      <a:rPr lang="zh-CN" altLang="en-US" sz="2400" b="1" dirty="0">
                        <a:latin typeface="Cambria Math" panose="02040503050406030204" pitchFamily="18" charset="0"/>
                      </a:rPr>
                      <m:t>=</m:t>
                    </m:r>
                    <m:r>
                      <a:rPr lang="en-US" altLang="zh-CN" sz="2400" b="1" i="1" dirty="0">
                        <a:latin typeface="Cambria Math" panose="02040503050406030204" pitchFamily="18" charset="0"/>
                      </a:rPr>
                      <m:t>(</m:t>
                    </m:r>
                    <m:acc>
                      <m:accPr>
                        <m:chr m:val="̅"/>
                        <m:ctrlPr>
                          <a:rPr lang="zh-CN" altLang="en-US" sz="2400" b="1" i="1" dirty="0">
                            <a:latin typeface="Cambria Math"/>
                          </a:rPr>
                        </m:ctrlPr>
                      </m:accPr>
                      <m:e>
                        <m:r>
                          <a:rPr lang="zh-CN" altLang="en-US" sz="2400" b="1" i="1" dirty="0">
                            <a:latin typeface="Cambria Math" panose="02040503050406030204" pitchFamily="18" charset="0"/>
                          </a:rPr>
                          <m:t>𝑨</m:t>
                        </m:r>
                      </m:e>
                    </m:acc>
                    <m:r>
                      <a:rPr lang="en-US" altLang="zh-CN" sz="2400" b="1" i="1" dirty="0">
                        <a:latin typeface="Cambria Math" panose="02040503050406030204" pitchFamily="18" charset="0"/>
                      </a:rPr>
                      <m:t>+</m:t>
                    </m:r>
                    <m:r>
                      <a:rPr lang="zh-CN" altLang="en-US" sz="2400" b="1" i="1" dirty="0">
                        <a:latin typeface="Cambria Math" panose="02040503050406030204" pitchFamily="18" charset="0"/>
                      </a:rPr>
                      <m:t>𝑩</m:t>
                    </m:r>
                    <m:r>
                      <a:rPr lang="en-US" altLang="zh-CN" sz="2400" b="1" i="1" dirty="0">
                        <a:latin typeface="Cambria Math" panose="02040503050406030204" pitchFamily="18" charset="0"/>
                      </a:rPr>
                      <m:t>)(</m:t>
                    </m:r>
                    <m:r>
                      <a:rPr lang="zh-CN" altLang="en-US" sz="2400" b="1" i="1" dirty="0">
                        <a:latin typeface="Cambria Math" panose="02040503050406030204" pitchFamily="18" charset="0"/>
                      </a:rPr>
                      <m:t>𝑨</m:t>
                    </m:r>
                    <m:r>
                      <a:rPr lang="en-US" altLang="zh-CN" sz="2400" b="1" i="1" dirty="0">
                        <a:latin typeface="Cambria Math" panose="02040503050406030204" pitchFamily="18" charset="0"/>
                      </a:rPr>
                      <m:t>+</m:t>
                    </m:r>
                    <m:r>
                      <a:rPr lang="zh-CN" altLang="en-US" sz="2400" b="1" i="1" dirty="0">
                        <a:latin typeface="Cambria Math" panose="02040503050406030204" pitchFamily="18" charset="0"/>
                      </a:rPr>
                      <m:t>𝑪</m:t>
                    </m:r>
                    <m:r>
                      <a:rPr lang="en-US" altLang="zh-CN" sz="2400" b="1" i="1" dirty="0">
                        <a:latin typeface="Cambria Math" panose="02040503050406030204" pitchFamily="18" charset="0"/>
                      </a:rPr>
                      <m:t>)</m:t>
                    </m:r>
                  </m:oMath>
                </a14:m>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14:m>
                  <m:oMath xmlns:m="http://schemas.openxmlformats.org/officeDocument/2006/math">
                    <m:sSub>
                      <m:sSubPr>
                        <m:ctrlPr>
                          <a:rPr lang="zh-CN" altLang="en-US" sz="2400" b="1" i="1" dirty="0">
                            <a:latin typeface="Cambria Math"/>
                          </a:rPr>
                        </m:ctrlPr>
                      </m:sSubPr>
                      <m:e>
                        <m:r>
                          <a:rPr lang="zh-CN" altLang="en-US" sz="2400" b="1" i="1" dirty="0">
                            <a:latin typeface="Cambria Math" panose="02040503050406030204" pitchFamily="18" charset="0"/>
                          </a:rPr>
                          <m:t>𝑭</m:t>
                        </m:r>
                      </m:e>
                      <m:sub>
                        <m:r>
                          <a:rPr lang="en-US" altLang="zh-CN" sz="2400" b="1" i="1" dirty="0">
                            <a:latin typeface="Cambria Math" panose="02040503050406030204" pitchFamily="18" charset="0"/>
                          </a:rPr>
                          <m:t>𝟕</m:t>
                        </m:r>
                      </m:sub>
                    </m:sSub>
                    <m:r>
                      <a:rPr lang="zh-CN" altLang="en-US" sz="2400" b="1" dirty="0">
                        <a:latin typeface="Cambria Math" panose="02040503050406030204" pitchFamily="18" charset="0"/>
                      </a:rPr>
                      <m:t>=</m:t>
                    </m:r>
                    <m:r>
                      <a:rPr lang="zh-CN" altLang="en-US" sz="2400" b="1" i="1" dirty="0">
                        <a:latin typeface="Cambria Math" panose="02040503050406030204" pitchFamily="18" charset="0"/>
                      </a:rPr>
                      <m:t>𝑨</m:t>
                    </m:r>
                    <m:r>
                      <a:rPr lang="en-US" altLang="zh-CN" sz="2400" b="1" i="1" dirty="0">
                        <a:latin typeface="Cambria Math" panose="02040503050406030204" pitchFamily="18" charset="0"/>
                      </a:rPr>
                      <m:t>⋅(</m:t>
                    </m:r>
                    <m:r>
                      <a:rPr lang="zh-CN" altLang="en-US" sz="2400" b="1" i="1" dirty="0">
                        <a:latin typeface="Cambria Math" panose="02040503050406030204" pitchFamily="18" charset="0"/>
                      </a:rPr>
                      <m:t>𝑩</m:t>
                    </m:r>
                    <m:r>
                      <a:rPr lang="en-US" altLang="zh-CN" sz="2400" b="1" i="1" dirty="0">
                        <a:latin typeface="Cambria Math" panose="02040503050406030204" pitchFamily="18" charset="0"/>
                      </a:rPr>
                      <m:t>+</m:t>
                    </m:r>
                    <m:acc>
                      <m:accPr>
                        <m:chr m:val="̅"/>
                        <m:ctrlPr>
                          <a:rPr lang="zh-CN" altLang="en-US" sz="2400" b="1" i="1" dirty="0">
                            <a:latin typeface="Cambria Math"/>
                          </a:rPr>
                        </m:ctrlPr>
                      </m:accPr>
                      <m:e>
                        <m:r>
                          <a:rPr lang="zh-CN" altLang="en-US" sz="2400" b="1" i="1" dirty="0">
                            <a:latin typeface="Cambria Math" panose="02040503050406030204" pitchFamily="18" charset="0"/>
                          </a:rPr>
                          <m:t>𝑪</m:t>
                        </m:r>
                      </m:e>
                    </m:acc>
                    <m:r>
                      <a:rPr lang="en-US" altLang="zh-CN" sz="2400" b="1" i="1" dirty="0">
                        <a:latin typeface="Cambria Math" panose="02040503050406030204" pitchFamily="18" charset="0"/>
                      </a:rPr>
                      <m:t>)(</m:t>
                    </m:r>
                    <m:acc>
                      <m:accPr>
                        <m:chr m:val="̅"/>
                        <m:ctrlPr>
                          <a:rPr lang="zh-CN" altLang="en-US" sz="2400" b="1" i="1" dirty="0">
                            <a:latin typeface="Cambria Math"/>
                          </a:rPr>
                        </m:ctrlPr>
                      </m:accPr>
                      <m:e>
                        <m:r>
                          <a:rPr lang="zh-CN" altLang="en-US" sz="2400" b="1" i="1" dirty="0">
                            <a:latin typeface="Cambria Math" panose="02040503050406030204" pitchFamily="18" charset="0"/>
                          </a:rPr>
                          <m:t>𝑨</m:t>
                        </m:r>
                      </m:e>
                    </m:acc>
                    <m:r>
                      <a:rPr lang="en-US" altLang="zh-CN" sz="2400" b="1" i="1" dirty="0">
                        <a:latin typeface="Cambria Math" panose="02040503050406030204" pitchFamily="18" charset="0"/>
                      </a:rPr>
                      <m:t>+</m:t>
                    </m:r>
                    <m:r>
                      <a:rPr lang="zh-CN" altLang="en-US" sz="2400" b="1" i="1" dirty="0">
                        <a:latin typeface="Cambria Math" panose="02040503050406030204" pitchFamily="18" charset="0"/>
                      </a:rPr>
                      <m:t>𝑪</m:t>
                    </m:r>
                    <m:r>
                      <a:rPr lang="en-US" altLang="zh-CN" sz="2400" b="1" i="1" dirty="0">
                        <a:latin typeface="Cambria Math" panose="02040503050406030204" pitchFamily="18" charset="0"/>
                      </a:rPr>
                      <m:t>+</m:t>
                    </m:r>
                    <m:r>
                      <a:rPr lang="zh-CN" altLang="en-US" sz="2400" b="1" i="1" dirty="0">
                        <a:latin typeface="Cambria Math" panose="02040503050406030204" pitchFamily="18" charset="0"/>
                      </a:rPr>
                      <m:t>𝑫</m:t>
                    </m:r>
                    <m:r>
                      <a:rPr lang="en-US" altLang="zh-CN" sz="2400" b="1" i="1" dirty="0">
                        <a:latin typeface="Cambria Math" panose="02040503050406030204" pitchFamily="18" charset="0"/>
                      </a:rPr>
                      <m:t>)</m:t>
                    </m:r>
                  </m:oMath>
                </a14:m>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23" name="文本框 52"/>
              <p:cNvSpPr txBox="1">
                <a:spLocks noRot="1" noChangeAspect="1" noMove="1" noResize="1" noEditPoints="1" noAdjustHandles="1" noChangeArrowheads="1" noChangeShapeType="1" noTextEdit="1"/>
              </p:cNvSpPr>
              <p:nvPr/>
            </p:nvSpPr>
            <p:spPr>
              <a:xfrm>
                <a:off x="550606" y="4831245"/>
                <a:ext cx="4916131" cy="1756635"/>
              </a:xfrm>
              <a:prstGeom prst="rect">
                <a:avLst/>
              </a:prstGeom>
              <a:blipFill rotWithShape="1">
                <a:blip r:embed="rId4"/>
                <a:stretch>
                  <a:fillRect l="-991" b="-694"/>
                </a:stretch>
              </a:blipFill>
            </p:spPr>
            <p:txBody>
              <a:bodyPr/>
              <a:lstStyle/>
              <a:p>
                <a:r>
                  <a:rPr lang="zh-CN" altLang="en-US">
                    <a:noFill/>
                  </a:rPr>
                  <a:t> </a:t>
                </a:r>
              </a:p>
            </p:txBody>
          </p:sp>
        </mc:Fallback>
      </mc:AlternateContent>
      <p:sp>
        <p:nvSpPr>
          <p:cNvPr id="24" name="文本框 52"/>
          <p:cNvSpPr txBox="1"/>
          <p:nvPr/>
        </p:nvSpPr>
        <p:spPr>
          <a:xfrm>
            <a:off x="5555226" y="5386396"/>
            <a:ext cx="2241755"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几个</a:t>
            </a:r>
            <a:r>
              <a:rPr lang="zh-CN" altLang="en-US" sz="2400" b="1" dirty="0">
                <a:latin typeface="微软雅黑" panose="020B0503020204020204" pitchFamily="34" charset="-122"/>
                <a:ea typeface="微软雅黑" panose="020B0503020204020204" pitchFamily="34" charset="-122"/>
              </a:rPr>
              <a:t>或</a:t>
            </a:r>
            <a:r>
              <a:rPr lang="zh-CN" altLang="en-US" sz="2400" b="1" dirty="0" smtClean="0">
                <a:latin typeface="微软雅黑" panose="020B0503020204020204" pitchFamily="34" charset="-122"/>
                <a:ea typeface="微软雅黑" panose="020B0503020204020204" pitchFamily="34" charset="-122"/>
              </a:rPr>
              <a:t>项？</a:t>
            </a:r>
            <a:endParaRPr lang="en-US" altLang="zh-CN" sz="2400" b="1" dirty="0" smtClean="0">
              <a:latin typeface="微软雅黑" panose="020B0503020204020204" pitchFamily="34" charset="-122"/>
              <a:ea typeface="微软雅黑" panose="020B0503020204020204" pitchFamily="34" charset="-122"/>
            </a:endParaRPr>
          </a:p>
        </p:txBody>
      </p:sp>
      <p:pic>
        <p:nvPicPr>
          <p:cNvPr id="25" name="图片 24">
            <a:hlinkClick r:id="rId5" action="ppaction://hlinksldjump"/>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9498006" y="6253281"/>
            <a:ext cx="452586" cy="452586"/>
          </a:xfrm>
          <a:prstGeom prst="rect">
            <a:avLst/>
          </a:prstGeom>
          <a:solidFill>
            <a:srgbClr val="3859CD"/>
          </a:solidFill>
          <a:effectLst>
            <a:glow rad="63500">
              <a:schemeClr val="accent1">
                <a:satMod val="175000"/>
                <a:alpha val="40000"/>
              </a:schemeClr>
            </a:glow>
            <a:softEdge rad="31750"/>
          </a:effectLst>
        </p:spPr>
      </p:pic>
      <p:sp>
        <p:nvSpPr>
          <p:cNvPr id="27" name="标题 2"/>
          <p:cNvSpPr>
            <a:spLocks noGrp="1"/>
          </p:cNvSpPr>
          <p:nvPr>
            <p:ph type="title"/>
          </p:nvPr>
        </p:nvSpPr>
        <p:spPr>
          <a:xfrm>
            <a:off x="2321725" y="97943"/>
            <a:ext cx="6546972" cy="732155"/>
          </a:xfrm>
        </p:spPr>
        <p:txBody>
          <a:bodyPr>
            <a:normAutofit/>
          </a:bodyPr>
          <a:lstStyle/>
          <a:p>
            <a:r>
              <a:rPr lang="zh-CN" altLang="en-US" sz="3200" dirty="0" smtClean="0">
                <a:effectLst>
                  <a:outerShdw blurRad="38100" dist="38100" dir="2700000" algn="tl">
                    <a:srgbClr val="000000">
                      <a:alpha val="43137"/>
                    </a:srgbClr>
                  </a:outerShdw>
                </a:effectLst>
              </a:rPr>
              <a:t>逻辑函数的基本形式</a:t>
            </a:r>
            <a:endParaRPr lang="zh-CN" altLang="en-US" sz="3200" dirty="0">
              <a:solidFill>
                <a:srgbClr val="FF0000"/>
              </a:solidFill>
              <a:effectLst>
                <a:outerShdw blurRad="38100" dist="38100" dir="2700000" algn="tl">
                  <a:srgbClr val="000000">
                    <a:alpha val="43137"/>
                  </a:srgbClr>
                </a:outerShdw>
              </a:effectLst>
            </a:endParaRPr>
          </a:p>
        </p:txBody>
      </p:sp>
      <p:sp>
        <p:nvSpPr>
          <p:cNvPr id="28" name="平行四边形 27"/>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5985198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inVertic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arn(inVertical)">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22" grpId="0"/>
      <p:bldP spid="23" grpId="0" animBg="1"/>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55</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3" y="1096740"/>
            <a:ext cx="11090788" cy="3416320"/>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逻辑函数的</a:t>
            </a:r>
            <a:r>
              <a:rPr lang="zh-CN" altLang="en-US" sz="2400" b="1" dirty="0" smtClean="0">
                <a:solidFill>
                  <a:srgbClr val="FF0000"/>
                </a:solidFill>
                <a:latin typeface="微软雅黑" panose="020B0503020204020204" pitchFamily="34" charset="-122"/>
                <a:ea typeface="微软雅黑" panose="020B0503020204020204" pitchFamily="34" charset="-122"/>
              </a:rPr>
              <a:t>标准形式</a:t>
            </a:r>
            <a:r>
              <a:rPr lang="zh-CN" altLang="en-US" sz="2400" b="1" dirty="0" smtClean="0">
                <a:latin typeface="微软雅黑" panose="020B0503020204020204" pitchFamily="34" charset="-122"/>
                <a:ea typeface="微软雅黑" panose="020B0503020204020204" pitchFamily="34" charset="-122"/>
              </a:rPr>
              <a:t>：两种</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①标准与或表达式</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②标准或与表达式</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标准式的</a:t>
            </a:r>
            <a:r>
              <a:rPr lang="zh-CN" altLang="en-US" sz="2400" b="1" dirty="0" smtClean="0">
                <a:solidFill>
                  <a:srgbClr val="FF0000"/>
                </a:solidFill>
                <a:latin typeface="微软雅黑" panose="020B0503020204020204" pitchFamily="34" charset="-122"/>
                <a:ea typeface="微软雅黑" panose="020B0503020204020204" pitchFamily="34" charset="-122"/>
              </a:rPr>
              <a:t>特点</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每个</a:t>
            </a:r>
            <a:r>
              <a:rPr lang="zh-CN" altLang="en-US" sz="2400" b="1" dirty="0">
                <a:solidFill>
                  <a:srgbClr val="0000FF"/>
                </a:solidFill>
                <a:latin typeface="微软雅黑" panose="020B0503020204020204" pitchFamily="34" charset="-122"/>
                <a:ea typeface="微软雅黑" panose="020B0503020204020204" pitchFamily="34" charset="-122"/>
              </a:rPr>
              <a:t>输入变量</a:t>
            </a:r>
            <a:r>
              <a:rPr lang="zh-CN" altLang="en-US" sz="2400" b="1" dirty="0" smtClean="0">
                <a:solidFill>
                  <a:srgbClr val="0000FF"/>
                </a:solidFill>
                <a:latin typeface="微软雅黑" panose="020B0503020204020204" pitchFamily="34" charset="-122"/>
                <a:ea typeface="微软雅黑" panose="020B0503020204020204" pitchFamily="34" charset="-122"/>
              </a:rPr>
              <a:t>必须</a:t>
            </a:r>
            <a:r>
              <a:rPr lang="zh-CN" altLang="en-US" sz="2400" b="1" dirty="0">
                <a:solidFill>
                  <a:srgbClr val="0000FF"/>
                </a:solidFill>
                <a:latin typeface="微软雅黑" panose="020B0503020204020204" pitchFamily="34" charset="-122"/>
                <a:ea typeface="微软雅黑" panose="020B0503020204020204" pitchFamily="34" charset="-122"/>
              </a:rPr>
              <a:t>以原变量或反变量的</a:t>
            </a:r>
            <a:r>
              <a:rPr lang="zh-CN" altLang="en-US" sz="2400" b="1" dirty="0" smtClean="0">
                <a:solidFill>
                  <a:srgbClr val="0000FF"/>
                </a:solidFill>
                <a:latin typeface="微软雅黑" panose="020B0503020204020204" pitchFamily="34" charset="-122"/>
                <a:ea typeface="微软雅黑" panose="020B0503020204020204" pitchFamily="34" charset="-122"/>
              </a:rPr>
              <a:t>形式，出现</a:t>
            </a:r>
            <a:r>
              <a:rPr lang="zh-CN" altLang="en-US" sz="2400" b="1" dirty="0">
                <a:solidFill>
                  <a:srgbClr val="0000FF"/>
                </a:solidFill>
                <a:latin typeface="微软雅黑" panose="020B0503020204020204" pitchFamily="34" charset="-122"/>
                <a:ea typeface="微软雅黑" panose="020B0503020204020204" pitchFamily="34" charset="-122"/>
              </a:rPr>
              <a:t>在表达式的每一</a:t>
            </a:r>
            <a:r>
              <a:rPr lang="zh-CN" altLang="en-US" sz="2400" b="1" dirty="0" smtClean="0">
                <a:solidFill>
                  <a:srgbClr val="0000FF"/>
                </a:solidFill>
                <a:latin typeface="微软雅黑" panose="020B0503020204020204" pitchFamily="34" charset="-122"/>
                <a:ea typeface="微软雅黑" panose="020B0503020204020204" pitchFamily="34" charset="-122"/>
              </a:rPr>
              <a:t>项中</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出现且仅出现一次</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标准式的</a:t>
            </a:r>
            <a:r>
              <a:rPr lang="zh-CN" altLang="en-US" sz="2400" b="1" dirty="0" smtClean="0">
                <a:solidFill>
                  <a:srgbClr val="FF0000"/>
                </a:solidFill>
                <a:latin typeface="微软雅黑" panose="020B0503020204020204" pitchFamily="34" charset="-122"/>
                <a:ea typeface="微软雅黑" panose="020B0503020204020204" pitchFamily="34" charset="-122"/>
              </a:rPr>
              <a:t>优点</a:t>
            </a:r>
            <a:r>
              <a:rPr lang="zh-CN" altLang="en-US" sz="2400" b="1" dirty="0" smtClean="0">
                <a:latin typeface="微软雅黑" panose="020B0503020204020204" pitchFamily="34" charset="-122"/>
                <a:ea typeface="微软雅黑" panose="020B0503020204020204" pitchFamily="34" charset="-122"/>
              </a:rPr>
              <a:t>：能够</a:t>
            </a:r>
            <a:r>
              <a:rPr lang="zh-CN" altLang="en-US" sz="2400" b="1" dirty="0">
                <a:latin typeface="微软雅黑" panose="020B0503020204020204" pitchFamily="34" charset="-122"/>
                <a:ea typeface="微软雅黑" panose="020B0503020204020204" pitchFamily="34" charset="-122"/>
              </a:rPr>
              <a:t>使同一个逻辑函数的</a:t>
            </a:r>
            <a:r>
              <a:rPr lang="zh-CN" altLang="en-US" sz="2400" b="1" dirty="0">
                <a:solidFill>
                  <a:srgbClr val="0000FF"/>
                </a:solidFill>
                <a:latin typeface="微软雅黑" panose="020B0503020204020204" pitchFamily="34" charset="-122"/>
                <a:ea typeface="微软雅黑" panose="020B0503020204020204" pitchFamily="34" charset="-122"/>
              </a:rPr>
              <a:t>表示</a:t>
            </a:r>
            <a:r>
              <a:rPr lang="zh-CN" altLang="en-US" sz="2400" b="1" dirty="0" smtClean="0">
                <a:solidFill>
                  <a:srgbClr val="0000FF"/>
                </a:solidFill>
                <a:latin typeface="微软雅黑" panose="020B0503020204020204" pitchFamily="34" charset="-122"/>
                <a:ea typeface="微软雅黑" panose="020B0503020204020204" pitchFamily="34" charset="-122"/>
              </a:rPr>
              <a:t>唯一化</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1" name="文本框 52"/>
              <p:cNvSpPr txBox="1"/>
              <p:nvPr/>
            </p:nvSpPr>
            <p:spPr>
              <a:xfrm>
                <a:off x="1484671" y="4700811"/>
                <a:ext cx="8072284" cy="1755481"/>
              </a:xfrm>
              <a:prstGeom prst="rect">
                <a:avLst/>
              </a:prstGeom>
              <a:noFill/>
            </p:spPr>
            <p:txBody>
              <a:bodyPr wrap="square" rtlCol="0">
                <a:spAutoFit/>
              </a:bodyPr>
              <a:lstStyle/>
              <a:p>
                <a:pPr marL="3429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a:t>
                </a:r>
                <a14:m>
                  <m:oMath xmlns:m="http://schemas.openxmlformats.org/officeDocument/2006/math">
                    <m:sSub>
                      <m:sSubPr>
                        <m:ctrlPr>
                          <a:rPr lang="zh-CN" altLang="en-US" sz="2400" b="1" i="1" dirty="0">
                            <a:latin typeface="Cambria Math"/>
                          </a:rPr>
                        </m:ctrlPr>
                      </m:sSubPr>
                      <m:e>
                        <m:r>
                          <a:rPr lang="zh-CN" altLang="en-US" sz="2400" b="1" i="1" dirty="0">
                            <a:latin typeface="Cambria Math" panose="02040503050406030204" pitchFamily="18" charset="0"/>
                          </a:rPr>
                          <m:t>𝑭</m:t>
                        </m:r>
                      </m:e>
                      <m:sub>
                        <m:r>
                          <a:rPr lang="zh-CN" altLang="en-US" sz="2400" b="1" i="1" dirty="0">
                            <a:latin typeface="Cambria Math" panose="02040503050406030204" pitchFamily="18" charset="0"/>
                          </a:rPr>
                          <m:t>𝟏</m:t>
                        </m:r>
                      </m:sub>
                    </m:sSub>
                    <m:r>
                      <a:rPr lang="zh-CN" altLang="en-US" sz="2400" b="1" dirty="0">
                        <a:latin typeface="Cambria Math" panose="02040503050406030204" pitchFamily="18" charset="0"/>
                      </a:rPr>
                      <m:t>=</m:t>
                    </m:r>
                    <m:r>
                      <a:rPr lang="zh-CN" altLang="en-US" sz="2400" b="1" i="1" dirty="0">
                        <a:latin typeface="Cambria Math" panose="02040503050406030204" pitchFamily="18" charset="0"/>
                      </a:rPr>
                      <m:t>𝑨𝑩</m:t>
                    </m:r>
                    <m:r>
                      <a:rPr lang="zh-CN" altLang="en-US" sz="2400" b="1" dirty="0">
                        <a:latin typeface="Cambria Math" panose="02040503050406030204" pitchFamily="18" charset="0"/>
                      </a:rPr>
                      <m:t>+</m:t>
                    </m:r>
                    <m:acc>
                      <m:accPr>
                        <m:chr m:val="̅"/>
                        <m:ctrlPr>
                          <a:rPr lang="zh-CN" altLang="en-US" sz="2400" b="1" i="1" dirty="0">
                            <a:latin typeface="Cambria Math"/>
                          </a:rPr>
                        </m:ctrlPr>
                      </m:accPr>
                      <m:e>
                        <m:r>
                          <a:rPr lang="zh-CN" altLang="en-US" sz="2400" b="1" i="1" dirty="0">
                            <a:latin typeface="Cambria Math" panose="02040503050406030204" pitchFamily="18" charset="0"/>
                          </a:rPr>
                          <m:t>𝑨</m:t>
                        </m:r>
                      </m:e>
                    </m:acc>
                    <m:r>
                      <a:rPr lang="zh-CN" altLang="en-US" sz="2400" b="1" i="1" dirty="0">
                        <a:latin typeface="Cambria Math" panose="02040503050406030204" pitchFamily="18" charset="0"/>
                      </a:rPr>
                      <m:t>𝑪</m:t>
                    </m:r>
                    <m:r>
                      <a:rPr lang="zh-CN" altLang="en-US" sz="2400" b="1" dirty="0">
                        <a:latin typeface="Cambria Math" panose="02040503050406030204" pitchFamily="18" charset="0"/>
                      </a:rPr>
                      <m:t>+</m:t>
                    </m:r>
                    <m:r>
                      <a:rPr lang="zh-CN" altLang="en-US" sz="2400" b="1" i="1" dirty="0">
                        <a:latin typeface="Cambria Math" panose="02040503050406030204" pitchFamily="18" charset="0"/>
                      </a:rPr>
                      <m:t>𝑩𝑪</m:t>
                    </m:r>
                  </m:oMath>
                </a14:m>
                <a:r>
                  <a:rPr lang="zh-CN" altLang="en-US" sz="2400" b="1" dirty="0" smtClean="0">
                    <a:latin typeface="微软雅黑" panose="020B0503020204020204" pitchFamily="34" charset="-122"/>
                    <a:ea typeface="微软雅黑" panose="020B0503020204020204" pitchFamily="34" charset="-122"/>
                  </a:rPr>
                  <a:t>是标准与或式吗？</a:t>
                </a:r>
                <a:endParaRPr lang="en-US" altLang="zh-CN" sz="2400" b="1" dirty="0" smtClean="0">
                  <a:latin typeface="微软雅黑" panose="020B0503020204020204" pitchFamily="34" charset="-122"/>
                  <a:ea typeface="微软雅黑" panose="020B0503020204020204" pitchFamily="34" charset="-122"/>
                </a:endParaRPr>
              </a:p>
              <a:p>
                <a:pPr marL="3429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a:t>
                </a:r>
                <a14:m>
                  <m:oMath xmlns:m="http://schemas.openxmlformats.org/officeDocument/2006/math">
                    <m:sSub>
                      <m:sSubPr>
                        <m:ctrlPr>
                          <a:rPr lang="zh-CN" altLang="en-US" sz="2400" b="1" i="1" dirty="0">
                            <a:latin typeface="Cambria Math"/>
                          </a:rPr>
                        </m:ctrlPr>
                      </m:sSubPr>
                      <m:e>
                        <m:r>
                          <a:rPr lang="zh-CN" altLang="en-US" sz="2400" b="1" i="1" dirty="0">
                            <a:latin typeface="Cambria Math" panose="02040503050406030204" pitchFamily="18" charset="0"/>
                          </a:rPr>
                          <m:t>𝑭</m:t>
                        </m:r>
                      </m:e>
                      <m:sub>
                        <m:r>
                          <a:rPr lang="en-US" altLang="zh-CN" sz="2400" b="1" i="1" dirty="0">
                            <a:latin typeface="Cambria Math" panose="02040503050406030204" pitchFamily="18" charset="0"/>
                          </a:rPr>
                          <m:t>𝟕</m:t>
                        </m:r>
                      </m:sub>
                    </m:sSub>
                    <m:r>
                      <a:rPr lang="zh-CN" altLang="en-US" sz="2400" b="1" dirty="0">
                        <a:latin typeface="Cambria Math" panose="02040503050406030204" pitchFamily="18" charset="0"/>
                      </a:rPr>
                      <m:t>=</m:t>
                    </m:r>
                    <m:r>
                      <a:rPr lang="zh-CN" altLang="en-US" sz="2400" b="1" i="1" dirty="0">
                        <a:latin typeface="Cambria Math" panose="02040503050406030204" pitchFamily="18" charset="0"/>
                      </a:rPr>
                      <m:t>𝑨</m:t>
                    </m:r>
                    <m:r>
                      <a:rPr lang="en-US" altLang="zh-CN" sz="2400" b="1" i="1" dirty="0">
                        <a:latin typeface="Cambria Math" panose="02040503050406030204" pitchFamily="18" charset="0"/>
                      </a:rPr>
                      <m:t>⋅(</m:t>
                    </m:r>
                    <m:r>
                      <a:rPr lang="zh-CN" altLang="en-US" sz="2400" b="1" i="1" dirty="0">
                        <a:latin typeface="Cambria Math" panose="02040503050406030204" pitchFamily="18" charset="0"/>
                      </a:rPr>
                      <m:t>𝑩</m:t>
                    </m:r>
                    <m:r>
                      <a:rPr lang="en-US" altLang="zh-CN" sz="2400" b="1" i="1" dirty="0">
                        <a:latin typeface="Cambria Math" panose="02040503050406030204" pitchFamily="18" charset="0"/>
                      </a:rPr>
                      <m:t>+</m:t>
                    </m:r>
                    <m:acc>
                      <m:accPr>
                        <m:chr m:val="̅"/>
                        <m:ctrlPr>
                          <a:rPr lang="zh-CN" altLang="en-US" sz="2400" b="1" i="1" dirty="0">
                            <a:latin typeface="Cambria Math"/>
                          </a:rPr>
                        </m:ctrlPr>
                      </m:accPr>
                      <m:e>
                        <m:r>
                          <a:rPr lang="zh-CN" altLang="en-US" sz="2400" b="1" i="1" dirty="0">
                            <a:latin typeface="Cambria Math" panose="02040503050406030204" pitchFamily="18" charset="0"/>
                          </a:rPr>
                          <m:t>𝑪</m:t>
                        </m:r>
                      </m:e>
                    </m:acc>
                    <m:r>
                      <a:rPr lang="en-US" altLang="zh-CN" sz="2400" b="1" i="1" dirty="0">
                        <a:latin typeface="Cambria Math" panose="02040503050406030204" pitchFamily="18" charset="0"/>
                      </a:rPr>
                      <m:t>)(</m:t>
                    </m:r>
                    <m:acc>
                      <m:accPr>
                        <m:chr m:val="̅"/>
                        <m:ctrlPr>
                          <a:rPr lang="zh-CN" altLang="en-US" sz="2400" b="1" i="1" dirty="0">
                            <a:latin typeface="Cambria Math"/>
                          </a:rPr>
                        </m:ctrlPr>
                      </m:accPr>
                      <m:e>
                        <m:r>
                          <a:rPr lang="zh-CN" altLang="en-US" sz="2400" b="1" i="1" dirty="0">
                            <a:latin typeface="Cambria Math" panose="02040503050406030204" pitchFamily="18" charset="0"/>
                          </a:rPr>
                          <m:t>𝑨</m:t>
                        </m:r>
                      </m:e>
                    </m:acc>
                    <m:r>
                      <a:rPr lang="en-US" altLang="zh-CN" sz="2400" b="1" i="1" dirty="0">
                        <a:latin typeface="Cambria Math" panose="02040503050406030204" pitchFamily="18" charset="0"/>
                      </a:rPr>
                      <m:t>+</m:t>
                    </m:r>
                    <m:r>
                      <a:rPr lang="zh-CN" altLang="en-US" sz="2400" b="1" i="1" dirty="0">
                        <a:latin typeface="Cambria Math" panose="02040503050406030204" pitchFamily="18" charset="0"/>
                      </a:rPr>
                      <m:t>𝑪</m:t>
                    </m:r>
                    <m:r>
                      <a:rPr lang="en-US" altLang="zh-CN" sz="2400" b="1" i="1" dirty="0">
                        <a:latin typeface="Cambria Math" panose="02040503050406030204" pitchFamily="18" charset="0"/>
                      </a:rPr>
                      <m:t>+</m:t>
                    </m:r>
                    <m:r>
                      <a:rPr lang="zh-CN" altLang="en-US" sz="2400" b="1" i="1" dirty="0">
                        <a:latin typeface="Cambria Math" panose="02040503050406030204" pitchFamily="18" charset="0"/>
                      </a:rPr>
                      <m:t>𝑫</m:t>
                    </m:r>
                    <m:r>
                      <a:rPr lang="en-US" altLang="zh-CN" sz="2400" b="1" i="1" dirty="0">
                        <a:latin typeface="Cambria Math" panose="02040503050406030204" pitchFamily="18" charset="0"/>
                      </a:rPr>
                      <m:t>)</m:t>
                    </m:r>
                  </m:oMath>
                </a14:m>
                <a:r>
                  <a:rPr lang="zh-CN" altLang="en-US" sz="2400" b="1" dirty="0">
                    <a:latin typeface="微软雅黑" panose="020B0503020204020204" pitchFamily="34" charset="-122"/>
                    <a:ea typeface="微软雅黑" panose="020B0503020204020204" pitchFamily="34" charset="-122"/>
                  </a:rPr>
                  <a:t>是</a:t>
                </a:r>
                <a:r>
                  <a:rPr lang="zh-CN" altLang="en-US" sz="2400" b="1" dirty="0" smtClean="0">
                    <a:latin typeface="微软雅黑" panose="020B0503020204020204" pitchFamily="34" charset="-122"/>
                    <a:ea typeface="微软雅黑" panose="020B0503020204020204" pitchFamily="34" charset="-122"/>
                  </a:rPr>
                  <a:t>标准或</a:t>
                </a:r>
                <a:r>
                  <a:rPr lang="zh-CN" altLang="en-US" sz="2400" b="1" dirty="0">
                    <a:latin typeface="微软雅黑" panose="020B0503020204020204" pitchFamily="34" charset="-122"/>
                    <a:ea typeface="微软雅黑" panose="020B0503020204020204" pitchFamily="34" charset="-122"/>
                  </a:rPr>
                  <a:t>与</a:t>
                </a:r>
                <a:r>
                  <a:rPr lang="zh-CN" altLang="en-US" sz="2400" b="1" dirty="0" smtClean="0">
                    <a:latin typeface="微软雅黑" panose="020B0503020204020204" pitchFamily="34" charset="-122"/>
                    <a:ea typeface="微软雅黑" panose="020B0503020204020204" pitchFamily="34" charset="-122"/>
                  </a:rPr>
                  <a:t>式</a:t>
                </a:r>
                <a:r>
                  <a:rPr lang="zh-CN" altLang="en-US" sz="2400" b="1" dirty="0">
                    <a:latin typeface="微软雅黑" panose="020B0503020204020204" pitchFamily="34" charset="-122"/>
                    <a:ea typeface="微软雅黑" panose="020B0503020204020204" pitchFamily="34" charset="-122"/>
                  </a:rPr>
                  <a:t>吗</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针对</a:t>
                </a:r>
                <a:r>
                  <a:rPr lang="zh-CN" altLang="en-US" sz="2400" b="1" dirty="0" smtClean="0">
                    <a:latin typeface="微软雅黑" panose="020B0503020204020204" pitchFamily="34" charset="-122"/>
                    <a:ea typeface="微软雅黑" panose="020B0503020204020204" pitchFamily="34" charset="-122"/>
                  </a:rPr>
                  <a:t>上述</a:t>
                </a:r>
                <a:r>
                  <a:rPr lang="zh-CN" altLang="en-US" sz="2400" b="1" dirty="0">
                    <a:latin typeface="微软雅黑" panose="020B0503020204020204" pitchFamily="34" charset="-122"/>
                    <a:ea typeface="微软雅黑" panose="020B0503020204020204" pitchFamily="34" charset="-122"/>
                  </a:rPr>
                  <a:t>表达式</a:t>
                </a:r>
                <a:r>
                  <a:rPr lang="zh-CN" altLang="en-US" sz="2400" b="1" dirty="0" smtClean="0">
                    <a:latin typeface="微软雅黑" panose="020B0503020204020204" pitchFamily="34" charset="-122"/>
                    <a:ea typeface="微软雅黑" panose="020B0503020204020204" pitchFamily="34" charset="-122"/>
                  </a:rPr>
                  <a:t>，各写一个标准式。</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21" name="文本框 52"/>
              <p:cNvSpPr txBox="1">
                <a:spLocks noRot="1" noChangeAspect="1" noMove="1" noResize="1" noEditPoints="1" noAdjustHandles="1" noChangeArrowheads="1" noChangeShapeType="1" noTextEdit="1"/>
              </p:cNvSpPr>
              <p:nvPr/>
            </p:nvSpPr>
            <p:spPr>
              <a:xfrm>
                <a:off x="1484671" y="4700811"/>
                <a:ext cx="8072284" cy="1755481"/>
              </a:xfrm>
              <a:prstGeom prst="rect">
                <a:avLst/>
              </a:prstGeom>
              <a:blipFill rotWithShape="1">
                <a:blip r:embed="rId3"/>
                <a:stretch>
                  <a:fillRect l="-680" b="-3472"/>
                </a:stretch>
              </a:blipFill>
            </p:spPr>
            <p:txBody>
              <a:bodyPr/>
              <a:lstStyle/>
              <a:p>
                <a:r>
                  <a:rPr lang="zh-CN" altLang="en-US">
                    <a:noFill/>
                  </a:rPr>
                  <a:t> </a:t>
                </a:r>
              </a:p>
            </p:txBody>
          </p:sp>
        </mc:Fallback>
      </mc:AlternateContent>
      <p:sp>
        <p:nvSpPr>
          <p:cNvPr id="22" name="标题 2"/>
          <p:cNvSpPr txBox="1">
            <a:spLocks/>
          </p:cNvSpPr>
          <p:nvPr/>
        </p:nvSpPr>
        <p:spPr>
          <a:xfrm>
            <a:off x="2321725" y="97943"/>
            <a:ext cx="6546972"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a:t>
            </a:r>
            <a:endParaRPr lang="zh-CN" altLang="en-US" sz="32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9157261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56</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本框 52"/>
              <p:cNvSpPr txBox="1"/>
              <p:nvPr/>
            </p:nvSpPr>
            <p:spPr>
              <a:xfrm>
                <a:off x="540773" y="1096740"/>
                <a:ext cx="11090788" cy="4524315"/>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标准与或表达式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定义：完全由</a:t>
                </a:r>
                <a:r>
                  <a:rPr lang="zh-CN" altLang="en-US" sz="2400" b="1" dirty="0">
                    <a:solidFill>
                      <a:srgbClr val="FF0000"/>
                    </a:solidFill>
                    <a:latin typeface="微软雅黑" panose="020B0503020204020204" pitchFamily="34" charset="-122"/>
                    <a:ea typeface="微软雅黑" panose="020B0503020204020204" pitchFamily="34" charset="-122"/>
                  </a:rPr>
                  <a:t>最小项</a:t>
                </a:r>
                <a:r>
                  <a:rPr lang="zh-CN" altLang="en-US" sz="2400" b="1" dirty="0">
                    <a:solidFill>
                      <a:srgbClr val="0000FF"/>
                    </a:solidFill>
                    <a:latin typeface="微软雅黑" panose="020B0503020204020204" pitchFamily="34" charset="-122"/>
                    <a:ea typeface="微软雅黑" panose="020B0503020204020204" pitchFamily="34" charset="-122"/>
                  </a:rPr>
                  <a:t>相或</a:t>
                </a:r>
                <a:r>
                  <a:rPr lang="zh-CN" altLang="en-US" sz="2400" b="1" dirty="0">
                    <a:latin typeface="微软雅黑" panose="020B0503020204020204" pitchFamily="34" charset="-122"/>
                    <a:ea typeface="微软雅黑" panose="020B0503020204020204" pitchFamily="34" charset="-122"/>
                  </a:rPr>
                  <a:t>组成的逻辑函数</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最小项之和</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例：</a:t>
                </a:r>
                <a:r>
                  <a:rPr lang="zh-CN" altLang="en-US" sz="2400" b="1" dirty="0" smtClean="0">
                    <a:solidFill>
                      <a:srgbClr val="0000FF"/>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b="1" i="1">
                        <a:solidFill>
                          <a:srgbClr val="0000FF"/>
                        </a:solidFill>
                        <a:latin typeface="Cambria Math"/>
                      </a:rPr>
                      <m:t>𝑭</m:t>
                    </m:r>
                    <m:d>
                      <m:dPr>
                        <m:ctrlPr>
                          <a:rPr lang="en-US" altLang="zh-CN" sz="2400" b="1" i="1">
                            <a:solidFill>
                              <a:srgbClr val="0000FF"/>
                            </a:solidFill>
                            <a:latin typeface="Cambria Math"/>
                          </a:rPr>
                        </m:ctrlPr>
                      </m:dPr>
                      <m:e>
                        <m:r>
                          <a:rPr lang="en-US" altLang="zh-CN" sz="2400" b="1" i="1">
                            <a:solidFill>
                              <a:srgbClr val="0000FF"/>
                            </a:solidFill>
                            <a:latin typeface="Cambria Math"/>
                          </a:rPr>
                          <m:t>𝑨</m:t>
                        </m:r>
                        <m:r>
                          <a:rPr lang="en-US" altLang="zh-CN" sz="2400" b="1" i="1">
                            <a:solidFill>
                              <a:srgbClr val="0000FF"/>
                            </a:solidFill>
                            <a:latin typeface="Cambria Math"/>
                          </a:rPr>
                          <m:t>,</m:t>
                        </m:r>
                        <m:r>
                          <a:rPr lang="en-US" altLang="zh-CN" sz="2400" b="1" i="1">
                            <a:solidFill>
                              <a:srgbClr val="0000FF"/>
                            </a:solidFill>
                            <a:latin typeface="Cambria Math"/>
                          </a:rPr>
                          <m:t>𝑩</m:t>
                        </m:r>
                        <m:r>
                          <a:rPr lang="en-US" altLang="zh-CN" sz="2400" b="1" i="1">
                            <a:solidFill>
                              <a:srgbClr val="0000FF"/>
                            </a:solidFill>
                            <a:latin typeface="Cambria Math"/>
                          </a:rPr>
                          <m:t>,</m:t>
                        </m:r>
                        <m:r>
                          <a:rPr lang="en-US" altLang="zh-CN" sz="2400" b="1" i="1">
                            <a:solidFill>
                              <a:srgbClr val="0000FF"/>
                            </a:solidFill>
                            <a:latin typeface="Cambria Math"/>
                          </a:rPr>
                          <m:t>𝑪</m:t>
                        </m:r>
                      </m:e>
                    </m:d>
                    <m:r>
                      <a:rPr lang="en-US" altLang="zh-CN" sz="2400" b="1" i="1">
                        <a:solidFill>
                          <a:srgbClr val="0000FF"/>
                        </a:solidFill>
                        <a:latin typeface="Cambria Math"/>
                      </a:rPr>
                      <m:t>=</m:t>
                    </m:r>
                    <m:r>
                      <a:rPr lang="en-US" altLang="zh-CN" sz="2400" b="1" i="1">
                        <a:solidFill>
                          <a:srgbClr val="0000FF"/>
                        </a:solidFill>
                        <a:latin typeface="Cambria Math"/>
                      </a:rPr>
                      <m:t>𝑨𝑩</m:t>
                    </m:r>
                    <m:acc>
                      <m:accPr>
                        <m:chr m:val="̅"/>
                        <m:ctrlPr>
                          <a:rPr lang="en-US" altLang="zh-CN" sz="2400" b="1" i="1">
                            <a:solidFill>
                              <a:srgbClr val="0000FF"/>
                            </a:solidFill>
                            <a:latin typeface="Cambria Math"/>
                          </a:rPr>
                        </m:ctrlPr>
                      </m:accPr>
                      <m:e>
                        <m:r>
                          <a:rPr lang="en-US" altLang="zh-CN" sz="2400" b="1" i="1">
                            <a:solidFill>
                              <a:srgbClr val="0000FF"/>
                            </a:solidFill>
                            <a:latin typeface="Cambria Math"/>
                          </a:rPr>
                          <m:t>𝑪</m:t>
                        </m:r>
                      </m:e>
                    </m:acc>
                    <m:r>
                      <a:rPr lang="en-US" altLang="zh-CN" sz="2400" b="1" i="1">
                        <a:solidFill>
                          <a:srgbClr val="0000FF"/>
                        </a:solidFill>
                        <a:latin typeface="Cambria Math"/>
                      </a:rPr>
                      <m:t>+</m:t>
                    </m:r>
                    <m:r>
                      <a:rPr lang="en-US" altLang="zh-CN" sz="2400" b="1" i="1">
                        <a:solidFill>
                          <a:srgbClr val="0000FF"/>
                        </a:solidFill>
                        <a:latin typeface="Cambria Math"/>
                      </a:rPr>
                      <m:t>𝑨</m:t>
                    </m:r>
                    <m:acc>
                      <m:accPr>
                        <m:chr m:val="̅"/>
                        <m:ctrlPr>
                          <a:rPr lang="en-US" altLang="zh-CN" sz="2400" b="1" i="1">
                            <a:solidFill>
                              <a:srgbClr val="0000FF"/>
                            </a:solidFill>
                            <a:latin typeface="Cambria Math"/>
                          </a:rPr>
                        </m:ctrlPr>
                      </m:accPr>
                      <m:e>
                        <m:r>
                          <a:rPr lang="en-US" altLang="zh-CN" sz="2400" b="1" i="1">
                            <a:solidFill>
                              <a:srgbClr val="0000FF"/>
                            </a:solidFill>
                            <a:latin typeface="Cambria Math"/>
                          </a:rPr>
                          <m:t>𝑩</m:t>
                        </m:r>
                      </m:e>
                    </m:acc>
                    <m:r>
                      <a:rPr lang="en-US" altLang="zh-CN" sz="2400" b="1" i="1">
                        <a:solidFill>
                          <a:srgbClr val="0000FF"/>
                        </a:solidFill>
                        <a:latin typeface="Cambria Math"/>
                      </a:rPr>
                      <m:t>𝑪</m:t>
                    </m:r>
                    <m:r>
                      <a:rPr lang="en-US" altLang="zh-CN" sz="2400" b="1" i="1">
                        <a:solidFill>
                          <a:srgbClr val="0000FF"/>
                        </a:solidFill>
                        <a:latin typeface="Cambria Math"/>
                      </a:rPr>
                      <m:t>+</m:t>
                    </m:r>
                    <m:r>
                      <a:rPr lang="en-US" altLang="zh-CN" sz="2400" b="1" i="1">
                        <a:solidFill>
                          <a:srgbClr val="0000FF"/>
                        </a:solidFill>
                        <a:latin typeface="Cambria Math"/>
                      </a:rPr>
                      <m:t>𝑨𝑩𝑪</m:t>
                    </m:r>
                  </m:oMath>
                </a14:m>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标准或与表达式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定义：完全由</a:t>
                </a:r>
                <a:r>
                  <a:rPr lang="zh-CN" altLang="en-US" sz="2400" b="1" dirty="0">
                    <a:solidFill>
                      <a:srgbClr val="FF0000"/>
                    </a:solidFill>
                    <a:latin typeface="微软雅黑" panose="020B0503020204020204" pitchFamily="34" charset="-122"/>
                    <a:ea typeface="微软雅黑" panose="020B0503020204020204" pitchFamily="34" charset="-122"/>
                  </a:rPr>
                  <a:t>最大项</a:t>
                </a:r>
                <a:r>
                  <a:rPr lang="zh-CN" altLang="en-US" sz="2400" b="1" dirty="0">
                    <a:solidFill>
                      <a:srgbClr val="0000FF"/>
                    </a:solidFill>
                    <a:latin typeface="微软雅黑" panose="020B0503020204020204" pitchFamily="34" charset="-122"/>
                    <a:ea typeface="微软雅黑" panose="020B0503020204020204" pitchFamily="34" charset="-122"/>
                  </a:rPr>
                  <a:t>相与</a:t>
                </a:r>
                <a:r>
                  <a:rPr lang="zh-CN" altLang="en-US" sz="2400" b="1" dirty="0">
                    <a:latin typeface="微软雅黑" panose="020B0503020204020204" pitchFamily="34" charset="-122"/>
                    <a:ea typeface="微软雅黑" panose="020B0503020204020204" pitchFamily="34" charset="-122"/>
                  </a:rPr>
                  <a:t>组成的逻辑函数</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最大项之积</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例</a:t>
                </a:r>
                <a:r>
                  <a:rPr lang="zh-CN" altLang="en-US" sz="2400" b="1" dirty="0" smtClean="0">
                    <a:latin typeface="微软雅黑" panose="020B0503020204020204" pitchFamily="34" charset="-122"/>
                    <a:ea typeface="微软雅黑" panose="020B0503020204020204" pitchFamily="34" charset="-122"/>
                  </a:rPr>
                  <a:t>：</a:t>
                </a:r>
                <a:r>
                  <a:rPr lang="en-US" altLang="zh-CN" sz="2400" dirty="0" smtClean="0">
                    <a:solidFill>
                      <a:srgbClr val="0000FF"/>
                    </a:solidFill>
                  </a:rPr>
                  <a:t> </a:t>
                </a:r>
                <a14:m>
                  <m:oMath xmlns:m="http://schemas.openxmlformats.org/officeDocument/2006/math">
                    <m:r>
                      <a:rPr lang="en-US" altLang="zh-CN" sz="2400" b="1" i="1">
                        <a:solidFill>
                          <a:srgbClr val="0000FF"/>
                        </a:solidFill>
                        <a:latin typeface="Cambria Math"/>
                      </a:rPr>
                      <m:t>𝑭</m:t>
                    </m:r>
                    <m:d>
                      <m:dPr>
                        <m:ctrlPr>
                          <a:rPr lang="en-US" altLang="zh-CN" sz="2400" b="1" i="1">
                            <a:solidFill>
                              <a:srgbClr val="0000FF"/>
                            </a:solidFill>
                            <a:latin typeface="Cambria Math"/>
                          </a:rPr>
                        </m:ctrlPr>
                      </m:dPr>
                      <m:e>
                        <m:r>
                          <a:rPr lang="en-US" altLang="zh-CN" sz="2400" b="1" i="1">
                            <a:solidFill>
                              <a:srgbClr val="0000FF"/>
                            </a:solidFill>
                            <a:latin typeface="Cambria Math"/>
                          </a:rPr>
                          <m:t>𝑨</m:t>
                        </m:r>
                        <m:r>
                          <a:rPr lang="en-US" altLang="zh-CN" sz="2400" b="1" i="1">
                            <a:solidFill>
                              <a:srgbClr val="0000FF"/>
                            </a:solidFill>
                            <a:latin typeface="Cambria Math"/>
                          </a:rPr>
                          <m:t>,</m:t>
                        </m:r>
                        <m:r>
                          <a:rPr lang="en-US" altLang="zh-CN" sz="2400" b="1" i="1">
                            <a:solidFill>
                              <a:srgbClr val="0000FF"/>
                            </a:solidFill>
                            <a:latin typeface="Cambria Math"/>
                          </a:rPr>
                          <m:t>𝑩</m:t>
                        </m:r>
                        <m:r>
                          <a:rPr lang="en-US" altLang="zh-CN" sz="2400" b="1" i="1">
                            <a:solidFill>
                              <a:srgbClr val="0000FF"/>
                            </a:solidFill>
                            <a:latin typeface="Cambria Math"/>
                          </a:rPr>
                          <m:t>,</m:t>
                        </m:r>
                        <m:r>
                          <a:rPr lang="en-US" altLang="zh-CN" sz="2400" b="1" i="1">
                            <a:solidFill>
                              <a:srgbClr val="0000FF"/>
                            </a:solidFill>
                            <a:latin typeface="Cambria Math"/>
                          </a:rPr>
                          <m:t>𝑪</m:t>
                        </m:r>
                      </m:e>
                    </m:d>
                    <m:r>
                      <a:rPr lang="en-US" altLang="zh-CN" sz="2400" b="1" i="1">
                        <a:solidFill>
                          <a:srgbClr val="0000FF"/>
                        </a:solidFill>
                        <a:latin typeface="Cambria Math"/>
                      </a:rPr>
                      <m:t>=(</m:t>
                    </m:r>
                    <m:r>
                      <a:rPr lang="en-US" altLang="zh-CN" sz="2400" b="1" i="1">
                        <a:solidFill>
                          <a:srgbClr val="0000FF"/>
                        </a:solidFill>
                        <a:latin typeface="Cambria Math"/>
                      </a:rPr>
                      <m:t>𝑨</m:t>
                    </m:r>
                    <m:r>
                      <a:rPr lang="en-US" altLang="zh-CN" sz="2400" b="1" i="1">
                        <a:solidFill>
                          <a:srgbClr val="0000FF"/>
                        </a:solidFill>
                        <a:latin typeface="Cambria Math"/>
                      </a:rPr>
                      <m:t>+</m:t>
                    </m:r>
                    <m:r>
                      <a:rPr lang="en-US" altLang="zh-CN" sz="2400" b="1" i="1">
                        <a:solidFill>
                          <a:srgbClr val="0000FF"/>
                        </a:solidFill>
                        <a:latin typeface="Cambria Math"/>
                      </a:rPr>
                      <m:t>𝑩</m:t>
                    </m:r>
                    <m:r>
                      <a:rPr lang="en-US" altLang="zh-CN" sz="2400" b="1" i="1">
                        <a:solidFill>
                          <a:srgbClr val="0000FF"/>
                        </a:solidFill>
                        <a:latin typeface="Cambria Math"/>
                      </a:rPr>
                      <m:t>+</m:t>
                    </m:r>
                    <m:acc>
                      <m:accPr>
                        <m:chr m:val="̅"/>
                        <m:ctrlPr>
                          <a:rPr lang="en-US" altLang="zh-CN" sz="2400" b="1" i="1">
                            <a:solidFill>
                              <a:srgbClr val="0000FF"/>
                            </a:solidFill>
                            <a:latin typeface="Cambria Math"/>
                          </a:rPr>
                        </m:ctrlPr>
                      </m:accPr>
                      <m:e>
                        <m:r>
                          <a:rPr lang="en-US" altLang="zh-CN" sz="2400" b="1" i="1">
                            <a:solidFill>
                              <a:srgbClr val="0000FF"/>
                            </a:solidFill>
                            <a:latin typeface="Cambria Math"/>
                          </a:rPr>
                          <m:t>𝑪</m:t>
                        </m:r>
                      </m:e>
                    </m:acc>
                    <m:r>
                      <a:rPr lang="en-US" altLang="zh-CN" sz="2400" b="1" i="1">
                        <a:solidFill>
                          <a:srgbClr val="0000FF"/>
                        </a:solidFill>
                        <a:latin typeface="Cambria Math"/>
                      </a:rPr>
                      <m:t>)(</m:t>
                    </m:r>
                    <m:r>
                      <a:rPr lang="en-US" altLang="zh-CN" sz="2400" b="1" i="1">
                        <a:solidFill>
                          <a:srgbClr val="0000FF"/>
                        </a:solidFill>
                        <a:latin typeface="Cambria Math"/>
                      </a:rPr>
                      <m:t>𝑨</m:t>
                    </m:r>
                    <m:r>
                      <a:rPr lang="en-US" altLang="zh-CN" sz="2400" b="1" i="1">
                        <a:solidFill>
                          <a:srgbClr val="0000FF"/>
                        </a:solidFill>
                        <a:latin typeface="Cambria Math"/>
                      </a:rPr>
                      <m:t>+</m:t>
                    </m:r>
                    <m:acc>
                      <m:accPr>
                        <m:chr m:val="̅"/>
                        <m:ctrlPr>
                          <a:rPr lang="en-US" altLang="zh-CN" sz="2400" b="1" i="1">
                            <a:solidFill>
                              <a:srgbClr val="0000FF"/>
                            </a:solidFill>
                            <a:latin typeface="Cambria Math"/>
                          </a:rPr>
                        </m:ctrlPr>
                      </m:accPr>
                      <m:e>
                        <m:r>
                          <a:rPr lang="en-US" altLang="zh-CN" sz="2400" b="1" i="1">
                            <a:solidFill>
                              <a:srgbClr val="0000FF"/>
                            </a:solidFill>
                            <a:latin typeface="Cambria Math"/>
                          </a:rPr>
                          <m:t>𝑩</m:t>
                        </m:r>
                      </m:e>
                    </m:acc>
                    <m:r>
                      <a:rPr lang="en-US" altLang="zh-CN" sz="2400" b="1" i="1">
                        <a:solidFill>
                          <a:srgbClr val="0000FF"/>
                        </a:solidFill>
                        <a:latin typeface="Cambria Math"/>
                      </a:rPr>
                      <m:t>+</m:t>
                    </m:r>
                    <m:r>
                      <a:rPr lang="en-US" altLang="zh-CN" sz="2400" b="1" i="1">
                        <a:solidFill>
                          <a:srgbClr val="0000FF"/>
                        </a:solidFill>
                        <a:latin typeface="Cambria Math"/>
                      </a:rPr>
                      <m:t>𝑪</m:t>
                    </m:r>
                    <m:r>
                      <a:rPr lang="en-US" altLang="zh-CN" sz="2400" b="1" i="1">
                        <a:solidFill>
                          <a:srgbClr val="0000FF"/>
                        </a:solidFill>
                        <a:latin typeface="Cambria Math"/>
                      </a:rPr>
                      <m:t>)(</m:t>
                    </m:r>
                    <m:r>
                      <a:rPr lang="en-US" altLang="zh-CN" sz="2400" b="1" i="1">
                        <a:solidFill>
                          <a:srgbClr val="0000FF"/>
                        </a:solidFill>
                        <a:latin typeface="Cambria Math"/>
                      </a:rPr>
                      <m:t>𝑨</m:t>
                    </m:r>
                    <m:r>
                      <a:rPr lang="en-US" altLang="zh-CN" sz="2400" b="1" i="1">
                        <a:solidFill>
                          <a:srgbClr val="0000FF"/>
                        </a:solidFill>
                        <a:latin typeface="Cambria Math"/>
                      </a:rPr>
                      <m:t>+</m:t>
                    </m:r>
                    <m:r>
                      <a:rPr lang="en-US" altLang="zh-CN" sz="2400" b="1" i="1">
                        <a:solidFill>
                          <a:srgbClr val="0000FF"/>
                        </a:solidFill>
                        <a:latin typeface="Cambria Math"/>
                      </a:rPr>
                      <m:t>𝑩</m:t>
                    </m:r>
                    <m:r>
                      <a:rPr lang="en-US" altLang="zh-CN" sz="2400" b="1" i="1">
                        <a:solidFill>
                          <a:srgbClr val="0000FF"/>
                        </a:solidFill>
                        <a:latin typeface="Cambria Math"/>
                      </a:rPr>
                      <m:t>+</m:t>
                    </m:r>
                    <m:r>
                      <a:rPr lang="en-US" altLang="zh-CN" sz="2400" b="1" i="1">
                        <a:solidFill>
                          <a:srgbClr val="0000FF"/>
                        </a:solidFill>
                        <a:latin typeface="Cambria Math"/>
                      </a:rPr>
                      <m:t>𝑪</m:t>
                    </m:r>
                    <m:r>
                      <a:rPr lang="en-US" altLang="zh-CN" sz="2400" b="1" i="1">
                        <a:solidFill>
                          <a:srgbClr val="0000FF"/>
                        </a:solidFill>
                        <a:latin typeface="Cambria Math"/>
                      </a:rPr>
                      <m:t>)</m:t>
                    </m:r>
                  </m:oMath>
                </a14:m>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16" name="文本框 52"/>
              <p:cNvSpPr txBox="1">
                <a:spLocks noRot="1" noChangeAspect="1" noMove="1" noResize="1" noEditPoints="1" noAdjustHandles="1" noChangeArrowheads="1" noChangeShapeType="1" noTextEdit="1"/>
              </p:cNvSpPr>
              <p:nvPr/>
            </p:nvSpPr>
            <p:spPr>
              <a:xfrm>
                <a:off x="540773" y="1096740"/>
                <a:ext cx="11090788" cy="4524315"/>
              </a:xfrm>
              <a:prstGeom prst="rect">
                <a:avLst/>
              </a:prstGeom>
              <a:blipFill rotWithShape="1">
                <a:blip r:embed="rId3"/>
                <a:stretch>
                  <a:fillRect l="-495" b="-809"/>
                </a:stretch>
              </a:blipFill>
            </p:spPr>
            <p:txBody>
              <a:bodyPr/>
              <a:lstStyle/>
              <a:p>
                <a:r>
                  <a:rPr lang="zh-CN" altLang="en-US">
                    <a:noFill/>
                  </a:rPr>
                  <a:t> </a:t>
                </a:r>
              </a:p>
            </p:txBody>
          </p:sp>
        </mc:Fallback>
      </mc:AlternateContent>
      <p:sp>
        <p:nvSpPr>
          <p:cNvPr id="23" name="标题 2"/>
          <p:cNvSpPr txBox="1">
            <a:spLocks/>
          </p:cNvSpPr>
          <p:nvPr/>
        </p:nvSpPr>
        <p:spPr>
          <a:xfrm>
            <a:off x="2321725" y="97943"/>
            <a:ext cx="6546972"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a:t>
            </a:r>
            <a:endParaRPr lang="zh-CN" altLang="en-US" sz="32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1998152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1000"/>
                                        <p:tgtEl>
                                          <p:spTgt spid="16">
                                            <p:txEl>
                                              <p:pRg st="1" end="1"/>
                                            </p:txEl>
                                          </p:spTgt>
                                        </p:tgtEl>
                                      </p:cBhvr>
                                    </p:animEffect>
                                    <p:anim calcmode="lin" valueType="num">
                                      <p:cBhvr>
                                        <p:cTn id="13"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1000"/>
                                        <p:tgtEl>
                                          <p:spTgt spid="16">
                                            <p:txEl>
                                              <p:pRg st="2" end="2"/>
                                            </p:txEl>
                                          </p:spTgt>
                                        </p:tgtEl>
                                      </p:cBhvr>
                                    </p:animEffect>
                                    <p:anim calcmode="lin" valueType="num">
                                      <p:cBhvr>
                                        <p:cTn id="18"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1000"/>
                                        <p:tgtEl>
                                          <p:spTgt spid="16">
                                            <p:txEl>
                                              <p:pRg st="3" end="3"/>
                                            </p:txEl>
                                          </p:spTgt>
                                        </p:tgtEl>
                                      </p:cBhvr>
                                    </p:animEffect>
                                    <p:anim calcmode="lin" valueType="num">
                                      <p:cBhvr>
                                        <p:cTn id="23"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
                                            <p:txEl>
                                              <p:pRg st="4" end="4"/>
                                            </p:txEl>
                                          </p:spTgt>
                                        </p:tgtEl>
                                        <p:attrNameLst>
                                          <p:attrName>style.visibility</p:attrName>
                                        </p:attrNameLst>
                                      </p:cBhvr>
                                      <p:to>
                                        <p:strVal val="visible"/>
                                      </p:to>
                                    </p:set>
                                    <p:animEffect transition="in" filter="wipe(down)">
                                      <p:cBhvr>
                                        <p:cTn id="29" dur="500"/>
                                        <p:tgtEl>
                                          <p:spTgt spid="16">
                                            <p:txEl>
                                              <p:pRg st="4" end="4"/>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down)">
                                      <p:cBhvr>
                                        <p:cTn id="32" dur="500"/>
                                        <p:tgtEl>
                                          <p:spTgt spid="16">
                                            <p:txEl>
                                              <p:pRg st="5" end="5"/>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6">
                                            <p:txEl>
                                              <p:pRg st="6" end="6"/>
                                            </p:txEl>
                                          </p:spTgt>
                                        </p:tgtEl>
                                        <p:attrNameLst>
                                          <p:attrName>style.visibility</p:attrName>
                                        </p:attrNameLst>
                                      </p:cBhvr>
                                      <p:to>
                                        <p:strVal val="visible"/>
                                      </p:to>
                                    </p:set>
                                    <p:animEffect transition="in" filter="wipe(down)">
                                      <p:cBhvr>
                                        <p:cTn id="35" dur="500"/>
                                        <p:tgtEl>
                                          <p:spTgt spid="16">
                                            <p:txEl>
                                              <p:pRg st="6" end="6"/>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6">
                                            <p:txEl>
                                              <p:pRg st="7" end="7"/>
                                            </p:txEl>
                                          </p:spTgt>
                                        </p:tgtEl>
                                        <p:attrNameLst>
                                          <p:attrName>style.visibility</p:attrName>
                                        </p:attrNameLst>
                                      </p:cBhvr>
                                      <p:to>
                                        <p:strVal val="visible"/>
                                      </p:to>
                                    </p:set>
                                    <p:animEffect transition="in" filter="wipe(down)">
                                      <p:cBhvr>
                                        <p:cTn id="38"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57</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3" y="1096740"/>
            <a:ext cx="11090788" cy="4616648"/>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最小</a:t>
            </a:r>
            <a:r>
              <a:rPr lang="zh-CN" altLang="en-US" sz="2800" b="1" dirty="0">
                <a:solidFill>
                  <a:srgbClr val="0000FF"/>
                </a:solidFill>
                <a:latin typeface="微软雅黑" panose="020B0503020204020204" pitchFamily="34" charset="-122"/>
                <a:ea typeface="微软雅黑" panose="020B0503020204020204" pitchFamily="34" charset="-122"/>
              </a:rPr>
              <a:t>项特征：</a:t>
            </a:r>
          </a:p>
          <a:p>
            <a:pPr marL="800100" lvl="1" indent="-342900" defTabSz="540000">
              <a:lnSpc>
                <a:spcPct val="150000"/>
              </a:lnSpc>
              <a:buClr>
                <a:srgbClr val="235EB8"/>
              </a:buClr>
              <a:buSzPct val="8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在与或表达式中</a:t>
            </a:r>
          </a:p>
          <a:p>
            <a:pPr marL="800100" lvl="1" indent="-342900" defTabSz="540000">
              <a:lnSpc>
                <a:spcPct val="150000"/>
              </a:lnSpc>
              <a:buClr>
                <a:srgbClr val="235EB8"/>
              </a:buClr>
              <a:buSzPct val="8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是</a:t>
            </a:r>
            <a:r>
              <a:rPr lang="zh-CN" altLang="en-US" sz="2800" b="1" dirty="0">
                <a:solidFill>
                  <a:srgbClr val="FF0000"/>
                </a:solidFill>
                <a:latin typeface="微软雅黑" panose="020B0503020204020204" pitchFamily="34" charset="-122"/>
                <a:ea typeface="微软雅黑" panose="020B0503020204020204" pitchFamily="34" charset="-122"/>
              </a:rPr>
              <a:t>与项</a:t>
            </a:r>
            <a:r>
              <a:rPr lang="zh-CN" altLang="en-US" sz="2800" b="1" dirty="0">
                <a:latin typeface="微软雅黑" panose="020B0503020204020204" pitchFamily="34" charset="-122"/>
                <a:ea typeface="微软雅黑" panose="020B0503020204020204" pitchFamily="34" charset="-122"/>
              </a:rPr>
              <a:t>，且</a:t>
            </a:r>
            <a:r>
              <a:rPr lang="zh-CN" altLang="en-US" sz="2800" b="1" dirty="0">
                <a:solidFill>
                  <a:srgbClr val="FF0000"/>
                </a:solidFill>
                <a:latin typeface="微软雅黑" panose="020B0503020204020204" pitchFamily="34" charset="-122"/>
                <a:ea typeface="微软雅黑" panose="020B0503020204020204" pitchFamily="34" charset="-122"/>
              </a:rPr>
              <a:t>包含所有的输入变量</a:t>
            </a:r>
          </a:p>
          <a:p>
            <a:pPr marL="800100" lvl="1" indent="-342900" defTabSz="540000">
              <a:lnSpc>
                <a:spcPct val="150000"/>
              </a:lnSpc>
              <a:buClr>
                <a:srgbClr val="235EB8"/>
              </a:buClr>
              <a:buSzPct val="8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每个变量仅以原变量或反变量的形式出现一次</a:t>
            </a:r>
          </a:p>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则：</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en-US" altLang="zh-CN" sz="2800" b="1" dirty="0" smtClean="0">
                <a:latin typeface="微软雅黑" panose="020B0503020204020204" pitchFamily="34" charset="-122"/>
                <a:ea typeface="微软雅黑" panose="020B0503020204020204" pitchFamily="34" charset="-122"/>
              </a:rPr>
              <a:t>n</a:t>
            </a:r>
            <a:r>
              <a:rPr lang="zh-CN" altLang="en-US" sz="2800" b="1" dirty="0">
                <a:latin typeface="微软雅黑" panose="020B0503020204020204" pitchFamily="34" charset="-122"/>
                <a:ea typeface="微软雅黑" panose="020B0503020204020204" pitchFamily="34" charset="-122"/>
              </a:rPr>
              <a:t>个输入变量最多</a:t>
            </a:r>
            <a:r>
              <a:rPr lang="zh-CN" altLang="en-US" sz="2800" b="1" dirty="0" smtClean="0">
                <a:latin typeface="微软雅黑" panose="020B0503020204020204" pitchFamily="34" charset="-122"/>
                <a:ea typeface="微软雅黑" panose="020B0503020204020204" pitchFamily="34" charset="-122"/>
              </a:rPr>
              <a:t>有</a:t>
            </a:r>
            <a:r>
              <a:rPr lang="en-US" altLang="zh-CN" sz="2800" b="1" u="sng" dirty="0">
                <a:latin typeface="微软雅黑" panose="020B0503020204020204" pitchFamily="34" charset="-122"/>
                <a:ea typeface="微软雅黑" panose="020B0503020204020204" pitchFamily="34" charset="-122"/>
              </a:rPr>
              <a:t> </a:t>
            </a:r>
            <a:r>
              <a:rPr lang="en-US" altLang="zh-CN" sz="2800" b="1" u="sng"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个</a:t>
            </a:r>
            <a:r>
              <a:rPr lang="zh-CN" altLang="en-US" sz="2800" b="1" dirty="0">
                <a:latin typeface="微软雅黑" panose="020B0503020204020204" pitchFamily="34" charset="-122"/>
                <a:ea typeface="微软雅黑" panose="020B0503020204020204" pitchFamily="34" charset="-122"/>
              </a:rPr>
              <a:t>最小</a:t>
            </a:r>
            <a:r>
              <a:rPr lang="zh-CN" altLang="en-US" sz="2800" b="1" dirty="0" smtClean="0">
                <a:latin typeface="微软雅黑" panose="020B0503020204020204" pitchFamily="34" charset="-122"/>
                <a:ea typeface="微软雅黑" panose="020B0503020204020204" pitchFamily="34" charset="-122"/>
              </a:rPr>
              <a:t>项</a:t>
            </a:r>
            <a:r>
              <a:rPr lang="zh-CN" altLang="en-US" sz="2800" b="1" dirty="0">
                <a:latin typeface="微软雅黑" panose="020B0503020204020204" pitchFamily="34" charset="-122"/>
                <a:ea typeface="微软雅黑" panose="020B0503020204020204" pitchFamily="34" charset="-122"/>
              </a:rPr>
              <a:t>？</a:t>
            </a:r>
          </a:p>
          <a:p>
            <a:pPr marL="800100" lvl="1" indent="-342900" defTabSz="540000">
              <a:lnSpc>
                <a:spcPct val="150000"/>
              </a:lnSpc>
              <a:buClr>
                <a:srgbClr val="235EB8"/>
              </a:buClr>
              <a:buSzPct val="85000"/>
              <a:buFont typeface="Wingdings" panose="05000000000000000000" pitchFamily="2" charset="2"/>
              <a:buChar char="n"/>
            </a:pPr>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个变量</a:t>
            </a:r>
            <a:r>
              <a:rPr lang="en-US" altLang="zh-CN" sz="2800" b="1" dirty="0">
                <a:latin typeface="微软雅黑" panose="020B0503020204020204" pitchFamily="34" charset="-122"/>
                <a:ea typeface="微软雅黑" panose="020B0503020204020204" pitchFamily="34" charset="-122"/>
              </a:rPr>
              <a:t>A</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B</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C</a:t>
            </a:r>
            <a:r>
              <a:rPr lang="zh-CN" altLang="en-US" sz="2800" b="1" dirty="0">
                <a:latin typeface="微软雅黑" panose="020B0503020204020204" pitchFamily="34" charset="-122"/>
                <a:ea typeface="微软雅黑" panose="020B0503020204020204" pitchFamily="34" charset="-122"/>
              </a:rPr>
              <a:t>可</a:t>
            </a:r>
            <a:r>
              <a:rPr lang="zh-CN" altLang="en-US" sz="2800" b="1" dirty="0" smtClean="0">
                <a:latin typeface="微软雅黑" panose="020B0503020204020204" pitchFamily="34" charset="-122"/>
                <a:ea typeface="微软雅黑" panose="020B0503020204020204" pitchFamily="34" charset="-122"/>
              </a:rPr>
              <a:t>组成</a:t>
            </a:r>
            <a:r>
              <a:rPr lang="zh-CN" altLang="en-US" sz="2800" b="1" u="sng"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个</a:t>
            </a:r>
            <a:r>
              <a:rPr lang="zh-CN" altLang="en-US" sz="2800" b="1" dirty="0">
                <a:latin typeface="微软雅黑" panose="020B0503020204020204" pitchFamily="34" charset="-122"/>
                <a:ea typeface="微软雅黑" panose="020B0503020204020204" pitchFamily="34" charset="-122"/>
              </a:rPr>
              <a:t>最小</a:t>
            </a:r>
            <a:r>
              <a:rPr lang="zh-CN" altLang="en-US" sz="2800" b="1" dirty="0" smtClean="0">
                <a:latin typeface="微软雅黑" panose="020B0503020204020204" pitchFamily="34" charset="-122"/>
                <a:ea typeface="微软雅黑" panose="020B0503020204020204" pitchFamily="34" charset="-122"/>
              </a:rPr>
              <a:t>项</a:t>
            </a:r>
            <a:r>
              <a:rPr lang="zh-CN" altLang="en-US" sz="2800" b="1" dirty="0">
                <a:latin typeface="微软雅黑" panose="020B0503020204020204" pitchFamily="34" charset="-122"/>
                <a:ea typeface="微软雅黑" panose="020B0503020204020204" pitchFamily="34" charset="-122"/>
              </a:rPr>
              <a:t>？</a:t>
            </a:r>
          </a:p>
        </p:txBody>
      </p:sp>
      <p:sp>
        <p:nvSpPr>
          <p:cNvPr id="23" name="标题 2"/>
          <p:cNvSpPr txBox="1">
            <a:spLocks/>
          </p:cNvSpPr>
          <p:nvPr/>
        </p:nvSpPr>
        <p:spPr>
          <a:xfrm>
            <a:off x="2321724" y="97943"/>
            <a:ext cx="6812443"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a:solidFill>
                  <a:srgbClr val="FF0000"/>
                </a:solidFill>
              </a:rPr>
              <a:t>1</a:t>
            </a:r>
            <a:r>
              <a:rPr lang="zh-CN" altLang="en-US" sz="3200" dirty="0">
                <a:solidFill>
                  <a:srgbClr val="FF0000"/>
                </a:solidFill>
              </a:rPr>
              <a:t>）最小</a:t>
            </a:r>
            <a:r>
              <a:rPr lang="zh-CN" altLang="en-US" sz="3200" dirty="0" smtClean="0">
                <a:solidFill>
                  <a:srgbClr val="FF0000"/>
                </a:solidFill>
              </a:rPr>
              <a:t>项</a:t>
            </a:r>
            <a:endParaRPr lang="en-US" altLang="zh-CN" sz="3200" dirty="0">
              <a:solidFill>
                <a:srgbClr val="FF0000"/>
              </a:solidFill>
            </a:endParaRPr>
          </a:p>
        </p:txBody>
      </p:sp>
      <mc:AlternateContent xmlns:mc="http://schemas.openxmlformats.org/markup-compatibility/2006" xmlns:a14="http://schemas.microsoft.com/office/drawing/2010/main">
        <mc:Choice Requires="a14">
          <p:sp>
            <p:nvSpPr>
              <p:cNvPr id="7" name="TextBox 6"/>
              <p:cNvSpPr txBox="1"/>
              <p:nvPr/>
            </p:nvSpPr>
            <p:spPr>
              <a:xfrm>
                <a:off x="4557252" y="4370438"/>
                <a:ext cx="6341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solidFill>
                                <a:srgbClr val="FF0000"/>
                              </a:solidFill>
                              <a:latin typeface="Cambria Math"/>
                            </a:rPr>
                          </m:ctrlPr>
                        </m:sSupPr>
                        <m:e>
                          <m:r>
                            <a:rPr lang="en-US" altLang="zh-CN" sz="2400" b="1" i="1" smtClean="0">
                              <a:solidFill>
                                <a:srgbClr val="FF0000"/>
                              </a:solidFill>
                              <a:latin typeface="Cambria Math"/>
                            </a:rPr>
                            <m:t>𝟐</m:t>
                          </m:r>
                        </m:e>
                        <m:sup>
                          <m:r>
                            <a:rPr lang="en-US" altLang="zh-CN" sz="2400" b="1" i="1" smtClean="0">
                              <a:solidFill>
                                <a:srgbClr val="FF0000"/>
                              </a:solidFill>
                              <a:latin typeface="Cambria Math"/>
                            </a:rPr>
                            <m:t>𝒏</m:t>
                          </m:r>
                        </m:sup>
                      </m:sSup>
                    </m:oMath>
                  </m:oMathPara>
                </a14:m>
                <a:endParaRPr lang="zh-CN" altLang="en-US" sz="2400" b="1"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57252" y="4370438"/>
                <a:ext cx="634181" cy="46166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324168" y="4989870"/>
                <a:ext cx="63418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solidFill>
                                <a:srgbClr val="FF0000"/>
                              </a:solidFill>
                              <a:latin typeface="Cambria Math"/>
                            </a:rPr>
                          </m:ctrlPr>
                        </m:sSupPr>
                        <m:e>
                          <m:r>
                            <a:rPr lang="en-US" altLang="zh-CN" sz="2400" b="1" i="1" smtClean="0">
                              <a:solidFill>
                                <a:srgbClr val="FF0000"/>
                              </a:solidFill>
                              <a:latin typeface="Cambria Math"/>
                            </a:rPr>
                            <m:t>𝟐</m:t>
                          </m:r>
                        </m:e>
                        <m:sup>
                          <m:r>
                            <a:rPr lang="en-US" altLang="zh-CN" sz="2400" b="1" i="1" smtClean="0">
                              <a:solidFill>
                                <a:srgbClr val="FF0000"/>
                              </a:solidFill>
                              <a:latin typeface="Cambria Math"/>
                            </a:rPr>
                            <m:t>𝟑</m:t>
                          </m:r>
                        </m:sup>
                      </m:sSup>
                    </m:oMath>
                  </m:oMathPara>
                </a14:m>
                <a:endParaRPr lang="zh-CN" altLang="en-US" sz="2400" b="1" dirty="0">
                  <a:solidFill>
                    <a:srgbClr val="FF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324168" y="4989870"/>
                <a:ext cx="634181" cy="470000"/>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36183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 calcmode="lin" valueType="num">
                                      <p:cBhvr additive="base">
                                        <p:cTn id="25"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
                                            <p:txEl>
                                              <p:pRg st="5" end="5"/>
                                            </p:txEl>
                                          </p:spTgt>
                                        </p:tgtEl>
                                        <p:attrNameLst>
                                          <p:attrName>style.visibility</p:attrName>
                                        </p:attrNameLst>
                                      </p:cBhvr>
                                      <p:to>
                                        <p:strVal val="visible"/>
                                      </p:to>
                                    </p:set>
                                    <p:anim calcmode="lin" valueType="num">
                                      <p:cBhvr additive="base">
                                        <p:cTn id="29"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
                                            <p:txEl>
                                              <p:pRg st="6" end="6"/>
                                            </p:txEl>
                                          </p:spTgt>
                                        </p:tgtEl>
                                        <p:attrNameLst>
                                          <p:attrName>style.visibility</p:attrName>
                                        </p:attrNameLst>
                                      </p:cBhvr>
                                      <p:to>
                                        <p:strVal val="visible"/>
                                      </p:to>
                                    </p:set>
                                    <p:anim calcmode="lin" valueType="num">
                                      <p:cBhvr additive="base">
                                        <p:cTn id="3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58</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2" y="1096740"/>
            <a:ext cx="6695769" cy="3046988"/>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a:solidFill>
                  <a:srgbClr val="0000FF"/>
                </a:solidFill>
                <a:latin typeface="微软雅黑" panose="020B0503020204020204" pitchFamily="34" charset="-122"/>
                <a:ea typeface="微软雅黑" panose="020B0503020204020204" pitchFamily="34" charset="-122"/>
              </a:rPr>
              <a:t>最小项符号</a:t>
            </a:r>
            <a:r>
              <a:rPr lang="zh-CN" altLang="en-US" sz="2800" b="1" dirty="0" smtClean="0">
                <a:latin typeface="微软雅黑" panose="020B0503020204020204" pitchFamily="34" charset="-122"/>
                <a:ea typeface="微软雅黑" panose="020B0503020204020204" pitchFamily="34" charset="-122"/>
              </a:rPr>
              <a:t>：</a:t>
            </a:r>
            <a:r>
              <a:rPr lang="en-US" altLang="zh-CN" sz="2800" b="1" dirty="0" smtClean="0">
                <a:solidFill>
                  <a:srgbClr val="0000FF"/>
                </a:solidFill>
                <a:latin typeface="微软雅黑" panose="020B0503020204020204" pitchFamily="34" charset="-122"/>
                <a:ea typeface="微软雅黑" panose="020B0503020204020204" pitchFamily="34" charset="-122"/>
              </a:rPr>
              <a:t>m</a:t>
            </a:r>
            <a:r>
              <a:rPr lang="en-US" altLang="zh-CN" sz="2800" b="1" baseline="-25000" dirty="0" smtClean="0">
                <a:solidFill>
                  <a:srgbClr val="0000FF"/>
                </a:solidFill>
                <a:latin typeface="微软雅黑" panose="020B0503020204020204" pitchFamily="34" charset="-122"/>
                <a:ea typeface="微软雅黑" panose="020B0503020204020204" pitchFamily="34" charset="-122"/>
              </a:rPr>
              <a:t>i</a:t>
            </a:r>
            <a:endParaRPr lang="en-US" altLang="zh-CN" sz="2800" b="1" baseline="-25000" dirty="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将最小项中的原变量记为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，反变量记为</a:t>
            </a:r>
            <a:r>
              <a:rPr lang="en-US" altLang="zh-CN" sz="2400" b="1" dirty="0">
                <a:latin typeface="微软雅黑" panose="020B0503020204020204" pitchFamily="34" charset="-122"/>
                <a:ea typeface="微软雅黑" panose="020B0503020204020204" pitchFamily="34" charset="-122"/>
              </a:rPr>
              <a:t>0</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按照变量的顺序排列为二进制数</a:t>
            </a:r>
            <a:r>
              <a:rPr lang="en-US" altLang="zh-CN" sz="2400" b="1" dirty="0" err="1">
                <a:latin typeface="微软雅黑" panose="020B0503020204020204" pitchFamily="34" charset="-122"/>
                <a:ea typeface="微软雅黑" panose="020B0503020204020204" pitchFamily="34" charset="-122"/>
              </a:rPr>
              <a:t>i</a:t>
            </a:r>
            <a:r>
              <a:rPr lang="zh-CN" altLang="en-US" sz="2400" b="1" dirty="0">
                <a:latin typeface="微软雅黑" panose="020B0503020204020204" pitchFamily="34" charset="-122"/>
                <a:ea typeface="微软雅黑" panose="020B0503020204020204" pitchFamily="34" charset="-122"/>
              </a:rPr>
              <a:t>，对应的十进制数记为最小项的</a:t>
            </a:r>
            <a:r>
              <a:rPr lang="zh-CN" altLang="en-US" sz="2400" b="1" dirty="0" smtClean="0">
                <a:latin typeface="微软雅黑" panose="020B0503020204020204" pitchFamily="34" charset="-122"/>
                <a:ea typeface="微软雅黑" panose="020B0503020204020204" pitchFamily="34" charset="-122"/>
              </a:rPr>
              <a:t>下标</a:t>
            </a:r>
            <a:r>
              <a:rPr lang="en-US" altLang="zh-CN" sz="2400" b="1" dirty="0" err="1" smtClean="0">
                <a:latin typeface="微软雅黑" panose="020B0503020204020204" pitchFamily="34" charset="-122"/>
                <a:ea typeface="微软雅黑" panose="020B0503020204020204" pitchFamily="34" charset="-122"/>
              </a:rPr>
              <a:t>i</a:t>
            </a:r>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例：</a:t>
            </a:r>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个变量的最小</a:t>
            </a:r>
            <a:r>
              <a:rPr lang="zh-CN" altLang="en-US" sz="2800" b="1" dirty="0" smtClean="0">
                <a:latin typeface="微软雅黑" panose="020B0503020204020204" pitchFamily="34" charset="-122"/>
                <a:ea typeface="微软雅黑" panose="020B0503020204020204" pitchFamily="34" charset="-122"/>
              </a:rPr>
              <a:t>项</a:t>
            </a:r>
            <a:endParaRPr lang="en-US" altLang="zh-CN" sz="2800" b="1" dirty="0" smtClean="0">
              <a:latin typeface="微软雅黑" panose="020B0503020204020204" pitchFamily="34" charset="-122"/>
              <a:ea typeface="微软雅黑" panose="020B0503020204020204" pitchFamily="34" charset="-122"/>
            </a:endParaRPr>
          </a:p>
        </p:txBody>
      </p:sp>
      <p:sp>
        <p:nvSpPr>
          <p:cNvPr id="23" name="标题 2"/>
          <p:cNvSpPr txBox="1">
            <a:spLocks/>
          </p:cNvSpPr>
          <p:nvPr/>
        </p:nvSpPr>
        <p:spPr>
          <a:xfrm>
            <a:off x="2321724" y="97943"/>
            <a:ext cx="6812443"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a:solidFill>
                  <a:srgbClr val="FF0000"/>
                </a:solidFill>
              </a:rPr>
              <a:t>1</a:t>
            </a:r>
            <a:r>
              <a:rPr lang="zh-CN" altLang="en-US" sz="3200" dirty="0">
                <a:solidFill>
                  <a:srgbClr val="FF0000"/>
                </a:solidFill>
              </a:rPr>
              <a:t>）最小</a:t>
            </a:r>
            <a:r>
              <a:rPr lang="zh-CN" altLang="en-US" sz="3200" dirty="0" smtClean="0">
                <a:solidFill>
                  <a:srgbClr val="FF0000"/>
                </a:solidFill>
              </a:rPr>
              <a:t>项</a:t>
            </a:r>
            <a:endParaRPr lang="en-US" altLang="zh-CN" sz="3200" dirty="0">
              <a:solidFill>
                <a:srgbClr val="FF0000"/>
              </a:solidFill>
            </a:endParaRP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95345919"/>
                  </p:ext>
                </p:extLst>
              </p:nvPr>
            </p:nvGraphicFramePr>
            <p:xfrm>
              <a:off x="7108721" y="2890686"/>
              <a:ext cx="4050891" cy="3854241"/>
            </p:xfrm>
            <a:graphic>
              <a:graphicData uri="http://schemas.openxmlformats.org/drawingml/2006/table">
                <a:tbl>
                  <a:tblPr firstRow="1" firstCol="1" bandRow="1">
                    <a:tableStyleId>{B301B821-A1FF-4177-AEE7-76D212191A09}</a:tableStyleId>
                  </a:tblPr>
                  <a:tblGrid>
                    <a:gridCol w="591625"/>
                    <a:gridCol w="591625"/>
                    <a:gridCol w="591625"/>
                    <a:gridCol w="1138008"/>
                    <a:gridCol w="1138008"/>
                  </a:tblGrid>
                  <a:tr h="428249">
                    <a:tc>
                      <a:txBody>
                        <a:bodyPr/>
                        <a:lstStyle/>
                        <a:p>
                          <a:pPr algn="ctr"/>
                          <a:r>
                            <a:rPr lang="en-US" altLang="zh-CN" sz="2000" b="1" dirty="0" smtClean="0">
                              <a:effectLst/>
                              <a:latin typeface="华文中宋" panose="02010600040101010101" pitchFamily="2" charset="-122"/>
                              <a:ea typeface="华文中宋" panose="02010600040101010101" pitchFamily="2" charset="-122"/>
                            </a:rPr>
                            <a:t>A</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r>
                            <a:rPr lang="en-US" altLang="zh-CN" sz="2000" b="1" dirty="0" smtClean="0">
                              <a:effectLst/>
                              <a:latin typeface="华文中宋" panose="02010600040101010101" pitchFamily="2" charset="-122"/>
                              <a:ea typeface="华文中宋" panose="02010600040101010101" pitchFamily="2" charset="-122"/>
                            </a:rPr>
                            <a:t>B</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r>
                            <a:rPr lang="en-US" altLang="zh-CN" sz="2000" b="1" dirty="0" smtClean="0">
                              <a:effectLst/>
                              <a:latin typeface="华文中宋" panose="02010600040101010101" pitchFamily="2" charset="-122"/>
                              <a:ea typeface="华文中宋" panose="02010600040101010101" pitchFamily="2" charset="-122"/>
                            </a:rPr>
                            <a:t>C</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lnSpc>
                              <a:spcPts val="2000"/>
                            </a:lnSpc>
                            <a:spcAft>
                              <a:spcPts val="0"/>
                            </a:spcAft>
                          </a:pPr>
                          <a:r>
                            <a:rPr lang="zh-CN" sz="2000" b="1" kern="100">
                              <a:effectLst/>
                              <a:latin typeface="华文中宋" panose="02010600040101010101" pitchFamily="2" charset="-122"/>
                              <a:ea typeface="华文中宋" panose="02010600040101010101" pitchFamily="2" charset="-122"/>
                            </a:rPr>
                            <a:t>最小项</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zh-CN" sz="2000" b="1" kern="100">
                              <a:effectLst/>
                              <a:latin typeface="华文中宋" panose="02010600040101010101" pitchFamily="2" charset="-122"/>
                              <a:ea typeface="华文中宋" panose="02010600040101010101" pitchFamily="2" charset="-122"/>
                            </a:rPr>
                            <a:t>编号</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0000FF"/>
                                        </a:solidFill>
                                        <a:latin typeface="Cambria Math"/>
                                      </a:rPr>
                                    </m:ctrlPr>
                                  </m:accPr>
                                  <m:e>
                                    <m:r>
                                      <a:rPr lang="en-US" altLang="zh-CN" sz="2000" i="1">
                                        <a:solidFill>
                                          <a:srgbClr val="0000FF"/>
                                        </a:solidFill>
                                        <a:latin typeface="Cambria Math"/>
                                      </a:rPr>
                                      <m:t>𝑨</m:t>
                                    </m:r>
                                  </m:e>
                                </m:acc>
                                <m:acc>
                                  <m:accPr>
                                    <m:chr m:val="̅"/>
                                    <m:ctrlPr>
                                      <a:rPr lang="en-US" altLang="zh-CN" sz="2000" i="1">
                                        <a:solidFill>
                                          <a:srgbClr val="0000FF"/>
                                        </a:solidFill>
                                        <a:latin typeface="Cambria Math"/>
                                      </a:rPr>
                                    </m:ctrlPr>
                                  </m:accPr>
                                  <m:e>
                                    <m:r>
                                      <a:rPr lang="en-US" altLang="zh-CN" sz="2000" i="1">
                                        <a:solidFill>
                                          <a:srgbClr val="0000FF"/>
                                        </a:solidFill>
                                        <a:latin typeface="Cambria Math"/>
                                      </a:rPr>
                                      <m:t>𝑩</m:t>
                                    </m:r>
                                  </m:e>
                                </m:acc>
                                <m:acc>
                                  <m:accPr>
                                    <m:chr m:val="̅"/>
                                    <m:ctrlPr>
                                      <a:rPr lang="en-US" altLang="zh-CN" sz="2000" i="1">
                                        <a:solidFill>
                                          <a:srgbClr val="0000FF"/>
                                        </a:solidFill>
                                        <a:latin typeface="Cambria Math"/>
                                      </a:rPr>
                                    </m:ctrlPr>
                                  </m:accPr>
                                  <m:e>
                                    <m:r>
                                      <a:rPr lang="en-US" altLang="zh-CN" sz="2000" i="1">
                                        <a:solidFill>
                                          <a:srgbClr val="0000FF"/>
                                        </a:solidFill>
                                        <a:latin typeface="Cambria Math"/>
                                      </a:rPr>
                                      <m:t>𝑪</m:t>
                                    </m:r>
                                  </m:e>
                                </m:acc>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i="0" kern="100" smtClean="0">
                              <a:effectLst/>
                              <a:latin typeface="华文中宋" panose="02010600040101010101" pitchFamily="2" charset="-122"/>
                              <a:ea typeface="华文中宋" panose="02010600040101010101" pitchFamily="2" charset="-122"/>
                              <a:cs typeface="Times New Roman"/>
                            </a:rPr>
                            <a:t>m</a:t>
                          </a:r>
                          <a:r>
                            <a:rPr lang="en-US" sz="2000" b="1" i="0" kern="100" baseline="-25000" smtClean="0">
                              <a:effectLst/>
                              <a:latin typeface="华文中宋" panose="02010600040101010101" pitchFamily="2" charset="-122"/>
                              <a:ea typeface="华文中宋" panose="02010600040101010101" pitchFamily="2" charset="-122"/>
                              <a:cs typeface="Times New Roman"/>
                            </a:rPr>
                            <a:t>0</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dirty="0">
                              <a:effectLst/>
                              <a:latin typeface="华文中宋" panose="02010600040101010101" pitchFamily="2" charset="-122"/>
                              <a:ea typeface="华文中宋" panose="02010600040101010101" pitchFamily="2" charset="-122"/>
                            </a:rPr>
                            <a:t>0</a:t>
                          </a:r>
                          <a:endParaRPr lang="zh-CN" sz="2400" b="1" kern="1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0000FF"/>
                                        </a:solidFill>
                                        <a:latin typeface="Cambria Math"/>
                                      </a:rPr>
                                    </m:ctrlPr>
                                  </m:accPr>
                                  <m:e>
                                    <m:r>
                                      <a:rPr lang="en-US" altLang="zh-CN" sz="2000" i="1">
                                        <a:solidFill>
                                          <a:srgbClr val="0000FF"/>
                                        </a:solidFill>
                                        <a:latin typeface="Cambria Math"/>
                                      </a:rPr>
                                      <m:t>𝑨</m:t>
                                    </m:r>
                                  </m:e>
                                </m:acc>
                                <m:acc>
                                  <m:accPr>
                                    <m:chr m:val="̅"/>
                                    <m:ctrlPr>
                                      <a:rPr lang="en-US" altLang="zh-CN" sz="2000" i="1">
                                        <a:solidFill>
                                          <a:srgbClr val="0000FF"/>
                                        </a:solidFill>
                                        <a:latin typeface="Cambria Math"/>
                                      </a:rPr>
                                    </m:ctrlPr>
                                  </m:accPr>
                                  <m:e>
                                    <m:r>
                                      <a:rPr lang="en-US" altLang="zh-CN" sz="2000" i="1">
                                        <a:solidFill>
                                          <a:srgbClr val="0000FF"/>
                                        </a:solidFill>
                                        <a:latin typeface="Cambria Math"/>
                                      </a:rPr>
                                      <m:t>𝑩</m:t>
                                    </m:r>
                                  </m:e>
                                </m:acc>
                                <m:r>
                                  <a:rPr lang="en-US" altLang="zh-CN" sz="2000" i="1">
                                    <a:solidFill>
                                      <a:srgbClr val="0000FF"/>
                                    </a:solidFill>
                                    <a:latin typeface="Cambria Math"/>
                                  </a:rPr>
                                  <m:t>𝑪</m:t>
                                </m:r>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1</a:t>
                          </a:r>
                          <a:endParaRPr lang="en-US" altLang="zh-CN" sz="2000" b="1" i="0" kern="100" baseline="-25000" dirty="0" smtClean="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0000FF"/>
                                        </a:solidFill>
                                        <a:latin typeface="Cambria Math"/>
                                      </a:rPr>
                                    </m:ctrlPr>
                                  </m:accPr>
                                  <m:e>
                                    <m:r>
                                      <a:rPr lang="en-US" altLang="zh-CN" sz="2000" i="1">
                                        <a:solidFill>
                                          <a:srgbClr val="0000FF"/>
                                        </a:solidFill>
                                        <a:latin typeface="Cambria Math"/>
                                      </a:rPr>
                                      <m:t> </m:t>
                                    </m:r>
                                    <m:r>
                                      <a:rPr lang="en-US" altLang="zh-CN" sz="2000" i="1">
                                        <a:solidFill>
                                          <a:srgbClr val="0000FF"/>
                                        </a:solidFill>
                                        <a:latin typeface="Cambria Math"/>
                                      </a:rPr>
                                      <m:t>𝑨</m:t>
                                    </m:r>
                                  </m:e>
                                </m:acc>
                                <m:r>
                                  <a:rPr lang="en-US" altLang="zh-CN" sz="2000" i="1">
                                    <a:solidFill>
                                      <a:srgbClr val="0000FF"/>
                                    </a:solidFill>
                                    <a:latin typeface="Cambria Math"/>
                                  </a:rPr>
                                  <m:t>𝑩</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𝑪</m:t>
                                    </m:r>
                                  </m:e>
                                </m:acc>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2</a:t>
                          </a:r>
                          <a:endParaRPr lang="en-US" altLang="zh-CN" sz="2000" b="1" i="0" kern="100" baseline="-25000" dirty="0" smtClean="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0000FF"/>
                                        </a:solidFill>
                                        <a:latin typeface="Cambria Math"/>
                                      </a:rPr>
                                    </m:ctrlPr>
                                  </m:accPr>
                                  <m:e>
                                    <m:r>
                                      <a:rPr lang="en-US" altLang="zh-CN" sz="2000" i="1">
                                        <a:solidFill>
                                          <a:srgbClr val="0000FF"/>
                                        </a:solidFill>
                                        <a:latin typeface="Cambria Math"/>
                                      </a:rPr>
                                      <m:t> </m:t>
                                    </m:r>
                                    <m:r>
                                      <a:rPr lang="en-US" altLang="zh-CN" sz="2000" i="1">
                                        <a:solidFill>
                                          <a:srgbClr val="0000FF"/>
                                        </a:solidFill>
                                        <a:latin typeface="Cambria Math"/>
                                      </a:rPr>
                                      <m:t>𝑨</m:t>
                                    </m:r>
                                  </m:e>
                                </m:acc>
                                <m:r>
                                  <a:rPr lang="en-US" altLang="zh-CN" sz="2000" i="1">
                                    <a:solidFill>
                                      <a:srgbClr val="0000FF"/>
                                    </a:solidFill>
                                    <a:latin typeface="Cambria Math"/>
                                  </a:rPr>
                                  <m:t>𝑩𝑪</m:t>
                                </m:r>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3</a:t>
                          </a:r>
                          <a:endParaRPr lang="en-US" altLang="zh-CN" sz="2000" b="1" i="0" kern="100" baseline="-25000" dirty="0" smtClean="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altLang="zh-CN" sz="2000" i="1" smtClean="0">
                                    <a:solidFill>
                                      <a:srgbClr val="0000FF"/>
                                    </a:solidFill>
                                    <a:latin typeface="Cambria Math"/>
                                  </a:rPr>
                                  <m:t>𝑨</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𝑩</m:t>
                                    </m:r>
                                  </m:e>
                                </m:acc>
                                <m:acc>
                                  <m:accPr>
                                    <m:chr m:val="̅"/>
                                    <m:ctrlPr>
                                      <a:rPr lang="en-US" altLang="zh-CN" sz="2000" i="1">
                                        <a:solidFill>
                                          <a:srgbClr val="0000FF"/>
                                        </a:solidFill>
                                        <a:latin typeface="Cambria Math"/>
                                      </a:rPr>
                                    </m:ctrlPr>
                                  </m:accPr>
                                  <m:e>
                                    <m:r>
                                      <a:rPr lang="en-US" altLang="zh-CN" sz="2000" i="1">
                                        <a:solidFill>
                                          <a:srgbClr val="0000FF"/>
                                        </a:solidFill>
                                        <a:latin typeface="Cambria Math"/>
                                      </a:rPr>
                                      <m:t>𝑪</m:t>
                                    </m:r>
                                  </m:e>
                                </m:acc>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4</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altLang="zh-CN" sz="2000" i="1" smtClean="0">
                                    <a:solidFill>
                                      <a:srgbClr val="0000FF"/>
                                    </a:solidFill>
                                    <a:latin typeface="Cambria Math"/>
                                  </a:rPr>
                                  <m:t>𝑨</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𝑩</m:t>
                                    </m:r>
                                  </m:e>
                                </m:acc>
                                <m:r>
                                  <a:rPr lang="en-US" altLang="zh-CN" sz="2000" i="1">
                                    <a:solidFill>
                                      <a:srgbClr val="0000FF"/>
                                    </a:solidFill>
                                    <a:latin typeface="Cambria Math"/>
                                  </a:rPr>
                                  <m:t>𝑪</m:t>
                                </m:r>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5</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altLang="zh-CN" sz="2000" i="1" smtClean="0">
                                    <a:solidFill>
                                      <a:srgbClr val="0000FF"/>
                                    </a:solidFill>
                                    <a:latin typeface="Cambria Math"/>
                                  </a:rPr>
                                  <m:t>𝑨𝑩</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𝑪</m:t>
                                    </m:r>
                                  </m:e>
                                </m:acc>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6</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altLang="zh-CN" sz="2000" i="1" smtClean="0">
                                    <a:solidFill>
                                      <a:srgbClr val="0000FF"/>
                                    </a:solidFill>
                                    <a:latin typeface="Cambria Math"/>
                                  </a:rPr>
                                  <m:t>𝑨𝑩𝑪</m:t>
                                </m:r>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7</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95345919"/>
                  </p:ext>
                </p:extLst>
              </p:nvPr>
            </p:nvGraphicFramePr>
            <p:xfrm>
              <a:off x="7108721" y="2890686"/>
              <a:ext cx="4050891" cy="3854241"/>
            </p:xfrm>
            <a:graphic>
              <a:graphicData uri="http://schemas.openxmlformats.org/drawingml/2006/table">
                <a:tbl>
                  <a:tblPr firstRow="1" firstCol="1" bandRow="1">
                    <a:tableStyleId>{B301B821-A1FF-4177-AEE7-76D212191A09}</a:tableStyleId>
                  </a:tblPr>
                  <a:tblGrid>
                    <a:gridCol w="591625"/>
                    <a:gridCol w="591625"/>
                    <a:gridCol w="591625"/>
                    <a:gridCol w="1138008"/>
                    <a:gridCol w="1138008"/>
                  </a:tblGrid>
                  <a:tr h="428249">
                    <a:tc>
                      <a:txBody>
                        <a:bodyPr/>
                        <a:lstStyle/>
                        <a:p>
                          <a:pPr algn="ctr"/>
                          <a:r>
                            <a:rPr lang="en-US" altLang="zh-CN" sz="2000" b="1" dirty="0" smtClean="0">
                              <a:effectLst/>
                              <a:latin typeface="华文中宋" panose="02010600040101010101" pitchFamily="2" charset="-122"/>
                              <a:ea typeface="华文中宋" panose="02010600040101010101" pitchFamily="2" charset="-122"/>
                            </a:rPr>
                            <a:t>A</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r>
                            <a:rPr lang="en-US" altLang="zh-CN" sz="2000" b="1" dirty="0" smtClean="0">
                              <a:effectLst/>
                              <a:latin typeface="华文中宋" panose="02010600040101010101" pitchFamily="2" charset="-122"/>
                              <a:ea typeface="华文中宋" panose="02010600040101010101" pitchFamily="2" charset="-122"/>
                            </a:rPr>
                            <a:t>B</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r>
                            <a:rPr lang="en-US" altLang="zh-CN" sz="2000" b="1" dirty="0" smtClean="0">
                              <a:effectLst/>
                              <a:latin typeface="华文中宋" panose="02010600040101010101" pitchFamily="2" charset="-122"/>
                              <a:ea typeface="华文中宋" panose="02010600040101010101" pitchFamily="2" charset="-122"/>
                            </a:rPr>
                            <a:t>C</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lnSpc>
                              <a:spcPts val="2000"/>
                            </a:lnSpc>
                            <a:spcAft>
                              <a:spcPts val="0"/>
                            </a:spcAft>
                          </a:pPr>
                          <a:r>
                            <a:rPr lang="zh-CN" sz="2000" b="1" kern="100">
                              <a:effectLst/>
                              <a:latin typeface="华文中宋" panose="02010600040101010101" pitchFamily="2" charset="-122"/>
                              <a:ea typeface="华文中宋" panose="02010600040101010101" pitchFamily="2" charset="-122"/>
                            </a:rPr>
                            <a:t>最小项</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zh-CN" sz="2000" b="1" kern="100">
                              <a:effectLst/>
                              <a:latin typeface="华文中宋" panose="02010600040101010101" pitchFamily="2" charset="-122"/>
                              <a:ea typeface="华文中宋" panose="02010600040101010101" pitchFamily="2" charset="-122"/>
                            </a:rPr>
                            <a:t>编号</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55615" t="-108571" r="-100000" b="-720000"/>
                          </a:stretch>
                        </a:blipFill>
                      </a:tcPr>
                    </a:tc>
                    <a:tc>
                      <a:txBody>
                        <a:bodyPr/>
                        <a:lstStyle/>
                        <a:p>
                          <a:pPr algn="ctr">
                            <a:lnSpc>
                              <a:spcPts val="2000"/>
                            </a:lnSpc>
                            <a:spcAft>
                              <a:spcPts val="0"/>
                            </a:spcAft>
                          </a:pPr>
                          <a:r>
                            <a:rPr lang="en-US" sz="2000" b="1" i="0" kern="100" smtClean="0">
                              <a:effectLst/>
                              <a:latin typeface="华文中宋" panose="02010600040101010101" pitchFamily="2" charset="-122"/>
                              <a:ea typeface="华文中宋" panose="02010600040101010101" pitchFamily="2" charset="-122"/>
                              <a:cs typeface="Times New Roman"/>
                            </a:rPr>
                            <a:t>m</a:t>
                          </a:r>
                          <a:r>
                            <a:rPr lang="en-US" sz="2000" b="1" i="0" kern="100" baseline="-25000" smtClean="0">
                              <a:effectLst/>
                              <a:latin typeface="华文中宋" panose="02010600040101010101" pitchFamily="2" charset="-122"/>
                              <a:ea typeface="华文中宋" panose="02010600040101010101" pitchFamily="2" charset="-122"/>
                              <a:cs typeface="Times New Roman"/>
                            </a:rPr>
                            <a:t>0</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dirty="0">
                              <a:effectLst/>
                              <a:latin typeface="华文中宋" panose="02010600040101010101" pitchFamily="2" charset="-122"/>
                              <a:ea typeface="华文中宋" panose="02010600040101010101" pitchFamily="2" charset="-122"/>
                            </a:rPr>
                            <a:t>0</a:t>
                          </a:r>
                          <a:endParaRPr lang="zh-CN" sz="2400" b="1" kern="1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55615" t="-205634" r="-100000" b="-609859"/>
                          </a:stretch>
                        </a:blip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1</a:t>
                          </a:r>
                          <a:endParaRPr lang="en-US" altLang="zh-CN" sz="2000" b="1" i="0" kern="100" baseline="-25000" dirty="0" smtClean="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55615" t="-310000" r="-100000" b="-518571"/>
                          </a:stretch>
                        </a:blip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2</a:t>
                          </a:r>
                          <a:endParaRPr lang="en-US" altLang="zh-CN" sz="2000" b="1" i="0" kern="100" baseline="-25000" dirty="0" smtClean="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55615" t="-410000" r="-100000" b="-418571"/>
                          </a:stretch>
                        </a:blip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3</a:t>
                          </a:r>
                          <a:endParaRPr lang="en-US" altLang="zh-CN" sz="2000" b="1" i="0" kern="100" baseline="-25000" dirty="0" smtClean="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55615" t="-510000" r="-100000" b="-318571"/>
                          </a:stretch>
                        </a:blipFill>
                      </a:tcPr>
                    </a:tc>
                    <a:tc>
                      <a:txBody>
                        <a:bodyPr/>
                        <a:lstStyle/>
                        <a:p>
                          <a:pPr algn="ctr">
                            <a:lnSpc>
                              <a:spcPts val="2000"/>
                            </a:lnSpc>
                            <a:spcAft>
                              <a:spcPts val="0"/>
                            </a:spcAft>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4</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55615" t="-601408" r="-100000" b="-214085"/>
                          </a:stretch>
                        </a:blipFill>
                      </a:tcPr>
                    </a:tc>
                    <a:tc>
                      <a:txBody>
                        <a:bodyPr/>
                        <a:lstStyle/>
                        <a:p>
                          <a:pPr algn="ctr">
                            <a:lnSpc>
                              <a:spcPts val="2000"/>
                            </a:lnSpc>
                            <a:spcAft>
                              <a:spcPts val="0"/>
                            </a:spcAft>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5</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55615" t="-711429" r="-100000" b="-117143"/>
                          </a:stretch>
                        </a:blipFill>
                      </a:tcPr>
                    </a:tc>
                    <a:tc>
                      <a:txBody>
                        <a:bodyPr/>
                        <a:lstStyle/>
                        <a:p>
                          <a:pPr algn="ctr">
                            <a:lnSpc>
                              <a:spcPts val="2000"/>
                            </a:lnSpc>
                            <a:spcAft>
                              <a:spcPts val="0"/>
                            </a:spcAft>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6</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55615" t="-811429" r="-100000" b="-17143"/>
                          </a:stretch>
                        </a:blipFill>
                      </a:tcPr>
                    </a:tc>
                    <a:tc>
                      <a:txBody>
                        <a:bodyPr/>
                        <a:lstStyle/>
                        <a:p>
                          <a:pPr algn="ctr">
                            <a:lnSpc>
                              <a:spcPts val="2000"/>
                            </a:lnSpc>
                            <a:spcAft>
                              <a:spcPts val="0"/>
                            </a:spcAft>
                          </a:pPr>
                          <a:r>
                            <a:rPr lang="en-US" altLang="zh-CN" sz="2000" b="1" i="0" kern="10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smtClean="0">
                              <a:effectLst/>
                              <a:latin typeface="华文中宋" panose="02010600040101010101" pitchFamily="2" charset="-122"/>
                              <a:ea typeface="华文中宋" panose="02010600040101010101" pitchFamily="2" charset="-122"/>
                              <a:cs typeface="Times New Roman"/>
                            </a:rPr>
                            <a:t>7</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bl>
              </a:graphicData>
            </a:graphic>
          </p:graphicFrame>
        </mc:Fallback>
      </mc:AlternateContent>
    </p:spTree>
    <p:extLst>
      <p:ext uri="{BB962C8B-B14F-4D97-AF65-F5344CB8AC3E}">
        <p14:creationId xmlns:p14="http://schemas.microsoft.com/office/powerpoint/2010/main" val="248305837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59</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3" y="1096740"/>
            <a:ext cx="11090788" cy="73866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标准与或</a:t>
            </a:r>
            <a:r>
              <a:rPr lang="zh-CN" altLang="en-US" sz="2800" b="1" dirty="0" smtClean="0">
                <a:latin typeface="微软雅黑" panose="020B0503020204020204" pitchFamily="34" charset="-122"/>
                <a:ea typeface="微软雅黑" panose="020B0503020204020204" pitchFamily="34" charset="-122"/>
              </a:rPr>
              <a:t>表达式：就是最小</a:t>
            </a:r>
            <a:r>
              <a:rPr lang="zh-CN" altLang="en-US" sz="2800" b="1" dirty="0">
                <a:latin typeface="微软雅黑" panose="020B0503020204020204" pitchFamily="34" charset="-122"/>
                <a:ea typeface="微软雅黑" panose="020B0503020204020204" pitchFamily="34" charset="-122"/>
              </a:rPr>
              <a:t>项</a:t>
            </a:r>
            <a:r>
              <a:rPr lang="zh-CN" altLang="en-US" sz="2800" b="1" dirty="0" smtClean="0">
                <a:latin typeface="微软雅黑" panose="020B0503020204020204" pitchFamily="34" charset="-122"/>
                <a:ea typeface="微软雅黑" panose="020B0503020204020204" pitchFamily="34" charset="-122"/>
              </a:rPr>
              <a:t>表达式，是最小</a:t>
            </a:r>
            <a:r>
              <a:rPr lang="zh-CN" altLang="en-US" sz="2800" b="1" dirty="0">
                <a:latin typeface="微软雅黑" panose="020B0503020204020204" pitchFamily="34" charset="-122"/>
                <a:ea typeface="微软雅黑" panose="020B0503020204020204" pitchFamily="34" charset="-122"/>
              </a:rPr>
              <a:t>项之和</a:t>
            </a:r>
            <a:endParaRPr lang="en-US" altLang="zh-CN" sz="2800" b="1" dirty="0" smtClean="0">
              <a:latin typeface="微软雅黑" panose="020B0503020204020204" pitchFamily="34" charset="-122"/>
              <a:ea typeface="微软雅黑" panose="020B0503020204020204" pitchFamily="34" charset="-122"/>
            </a:endParaRPr>
          </a:p>
        </p:txBody>
      </p:sp>
      <p:sp>
        <p:nvSpPr>
          <p:cNvPr id="23" name="标题 2"/>
          <p:cNvSpPr txBox="1">
            <a:spLocks/>
          </p:cNvSpPr>
          <p:nvPr/>
        </p:nvSpPr>
        <p:spPr>
          <a:xfrm>
            <a:off x="2321724" y="97943"/>
            <a:ext cx="6812443"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a:solidFill>
                  <a:srgbClr val="FF0000"/>
                </a:solidFill>
              </a:rPr>
              <a:t>1</a:t>
            </a:r>
            <a:r>
              <a:rPr lang="zh-CN" altLang="en-US" sz="3200" dirty="0">
                <a:solidFill>
                  <a:srgbClr val="FF0000"/>
                </a:solidFill>
              </a:rPr>
              <a:t>）最小</a:t>
            </a:r>
            <a:r>
              <a:rPr lang="zh-CN" altLang="en-US" sz="3200" dirty="0" smtClean="0">
                <a:solidFill>
                  <a:srgbClr val="FF0000"/>
                </a:solidFill>
              </a:rPr>
              <a:t>项</a:t>
            </a:r>
            <a:endParaRPr lang="en-US" altLang="zh-CN" sz="3200" dirty="0">
              <a:solidFill>
                <a:srgbClr val="FF0000"/>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690685416"/>
              </p:ext>
            </p:extLst>
          </p:nvPr>
        </p:nvGraphicFramePr>
        <p:xfrm>
          <a:off x="1377644" y="2094578"/>
          <a:ext cx="3762492" cy="560131"/>
        </p:xfrm>
        <a:graphic>
          <a:graphicData uri="http://schemas.openxmlformats.org/presentationml/2006/ole">
            <mc:AlternateContent xmlns:mc="http://schemas.openxmlformats.org/markup-compatibility/2006">
              <mc:Choice xmlns:v="urn:schemas-microsoft-com:vml" Requires="v">
                <p:oleObj spid="_x0000_s158924" name="公式" r:id="rId4" imgW="1587240" imgH="241200" progId="Equation.3">
                  <p:embed/>
                </p:oleObj>
              </mc:Choice>
              <mc:Fallback>
                <p:oleObj name="公式" r:id="rId4" imgW="1587240" imgH="241200" progId="Equation.3">
                  <p:embed/>
                  <p:pic>
                    <p:nvPicPr>
                      <p:cNvPr id="0"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7644" y="2094578"/>
                        <a:ext cx="3762492" cy="560131"/>
                      </a:xfrm>
                      <a:prstGeom prst="rect">
                        <a:avLst/>
                      </a:prstGeom>
                      <a:solidFill>
                        <a:schemeClr val="accent6">
                          <a:lumMod val="40000"/>
                          <a:lumOff val="60000"/>
                        </a:schemeClr>
                      </a:solidFill>
                      <a:ln>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382353187"/>
              </p:ext>
            </p:extLst>
          </p:nvPr>
        </p:nvGraphicFramePr>
        <p:xfrm>
          <a:off x="1371804" y="2713345"/>
          <a:ext cx="4724196" cy="590294"/>
        </p:xfrm>
        <a:graphic>
          <a:graphicData uri="http://schemas.openxmlformats.org/presentationml/2006/ole">
            <mc:AlternateContent xmlns:mc="http://schemas.openxmlformats.org/markup-compatibility/2006">
              <mc:Choice xmlns:v="urn:schemas-microsoft-com:vml" Requires="v">
                <p:oleObj spid="_x0000_s158925" name="公式" r:id="rId6" imgW="2070000" imgH="253800" progId="Equation.3">
                  <p:embed/>
                </p:oleObj>
              </mc:Choice>
              <mc:Fallback>
                <p:oleObj name="公式" r:id="rId6" imgW="2070000" imgH="253800" progId="Equation.3">
                  <p:embed/>
                  <p:pic>
                    <p:nvPicPr>
                      <p:cNvPr id="0" name="对象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804" y="2713345"/>
                        <a:ext cx="4724196" cy="590294"/>
                      </a:xfrm>
                      <a:prstGeom prst="rect">
                        <a:avLst/>
                      </a:prstGeom>
                      <a:solidFill>
                        <a:schemeClr val="accent6">
                          <a:lumMod val="40000"/>
                          <a:lumOff val="60000"/>
                        </a:schemeClr>
                      </a:solid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77024967"/>
              </p:ext>
            </p:extLst>
          </p:nvPr>
        </p:nvGraphicFramePr>
        <p:xfrm>
          <a:off x="1332270" y="3657485"/>
          <a:ext cx="6186917" cy="584182"/>
        </p:xfrm>
        <a:graphic>
          <a:graphicData uri="http://schemas.openxmlformats.org/presentationml/2006/ole">
            <mc:AlternateContent xmlns:mc="http://schemas.openxmlformats.org/markup-compatibility/2006">
              <mc:Choice xmlns:v="urn:schemas-microsoft-com:vml" Requires="v">
                <p:oleObj spid="_x0000_s158926" name="公式" r:id="rId8" imgW="2501640" imgH="241200" progId="Equation.3">
                  <p:embed/>
                </p:oleObj>
              </mc:Choice>
              <mc:Fallback>
                <p:oleObj name="公式" r:id="rId8" imgW="2501640" imgH="241200" progId="Equation.3">
                  <p:embed/>
                  <p:pic>
                    <p:nvPicPr>
                      <p:cNvPr id="0" name="对象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2270" y="3657485"/>
                        <a:ext cx="6186917" cy="584182"/>
                      </a:xfrm>
                      <a:prstGeom prst="rect">
                        <a:avLst/>
                      </a:prstGeom>
                      <a:solidFill>
                        <a:schemeClr val="accent4">
                          <a:lumMod val="20000"/>
                          <a:lumOff val="80000"/>
                        </a:schemeClr>
                      </a:solidFill>
                      <a:ln>
                        <a:noFill/>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325280392"/>
              </p:ext>
            </p:extLst>
          </p:nvPr>
        </p:nvGraphicFramePr>
        <p:xfrm>
          <a:off x="1306513" y="4298066"/>
          <a:ext cx="6683535" cy="598397"/>
        </p:xfrm>
        <a:graphic>
          <a:graphicData uri="http://schemas.openxmlformats.org/presentationml/2006/ole">
            <mc:AlternateContent xmlns:mc="http://schemas.openxmlformats.org/markup-compatibility/2006">
              <mc:Choice xmlns:v="urn:schemas-microsoft-com:vml" Requires="v">
                <p:oleObj spid="_x0000_s158927" name="公式" r:id="rId10" imgW="2882880" imgH="253800" progId="Equation.3">
                  <p:embed/>
                </p:oleObj>
              </mc:Choice>
              <mc:Fallback>
                <p:oleObj name="公式" r:id="rId10" imgW="2882880" imgH="253800" progId="Equation.3">
                  <p:embed/>
                  <p:pic>
                    <p:nvPicPr>
                      <p:cNvPr id="0" name="对象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6513" y="4298066"/>
                        <a:ext cx="6683535" cy="598397"/>
                      </a:xfrm>
                      <a:prstGeom prst="rect">
                        <a:avLst/>
                      </a:prstGeom>
                      <a:solidFill>
                        <a:schemeClr val="accent4">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121622015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a:t>
            </a:fld>
            <a:endParaRPr lang="zh-CN" altLang="en-US"/>
          </a:p>
        </p:txBody>
      </p:sp>
      <p:sp>
        <p:nvSpPr>
          <p:cNvPr id="53" name="文本框 52"/>
          <p:cNvSpPr txBox="1"/>
          <p:nvPr/>
        </p:nvSpPr>
        <p:spPr>
          <a:xfrm>
            <a:off x="391887" y="939423"/>
            <a:ext cx="11567884" cy="4616648"/>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2</a:t>
            </a:r>
            <a:r>
              <a:rPr lang="zh-CN" altLang="en-US" sz="2800" b="1" dirty="0" smtClean="0">
                <a:solidFill>
                  <a:srgbClr val="FF0000"/>
                </a:solidFill>
                <a:latin typeface="微软雅黑" panose="020B0503020204020204" pitchFamily="34" charset="-122"/>
                <a:ea typeface="微软雅黑" panose="020B0503020204020204" pitchFamily="34" charset="-122"/>
              </a:rPr>
              <a:t>）逻辑变量</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solidFill>
                  <a:srgbClr val="3859CD"/>
                </a:solidFill>
                <a:latin typeface="微软雅黑" panose="020B0503020204020204" pitchFamily="34" charset="-122"/>
                <a:ea typeface="微软雅黑" panose="020B0503020204020204" pitchFamily="34" charset="-122"/>
              </a:rPr>
              <a:t>逻辑变量：</a:t>
            </a:r>
            <a:r>
              <a:rPr lang="zh-CN" altLang="en-US" sz="2400" b="1" dirty="0" smtClean="0">
                <a:latin typeface="微软雅黑" panose="020B0503020204020204" pitchFamily="34" charset="-122"/>
                <a:ea typeface="微软雅黑" panose="020B0503020204020204" pitchFamily="34" charset="-122"/>
              </a:rPr>
              <a:t>指</a:t>
            </a:r>
            <a:r>
              <a:rPr lang="zh-CN" altLang="en-US" sz="2400" b="1" dirty="0">
                <a:latin typeface="微软雅黑" panose="020B0503020204020204" pitchFamily="34" charset="-122"/>
                <a:ea typeface="微软雅黑" panose="020B0503020204020204" pitchFamily="34" charset="-122"/>
              </a:rPr>
              <a:t>反映事物逻辑关系的变量，一般用字母、数字及其组合来表示，其取值只有两个，即</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a:solidFill>
                  <a:srgbClr val="3859CD"/>
                </a:solidFill>
                <a:latin typeface="微软雅黑" panose="020B0503020204020204" pitchFamily="34" charset="-122"/>
                <a:ea typeface="微软雅黑" panose="020B0503020204020204" pitchFamily="34" charset="-122"/>
              </a:rPr>
              <a:t>逻辑</a:t>
            </a:r>
            <a:r>
              <a:rPr lang="zh-CN" altLang="en-US" sz="2400" b="1" dirty="0" smtClean="0">
                <a:solidFill>
                  <a:srgbClr val="3859CD"/>
                </a:solidFill>
                <a:latin typeface="微软雅黑" panose="020B0503020204020204" pitchFamily="34" charset="-122"/>
                <a:ea typeface="微软雅黑" panose="020B0503020204020204" pitchFamily="34" charset="-122"/>
              </a:rPr>
              <a:t>问题：</a:t>
            </a:r>
            <a:r>
              <a:rPr lang="zh-CN" altLang="en-US" sz="2400" b="1" dirty="0" smtClean="0">
                <a:latin typeface="微软雅黑" panose="020B0503020204020204" pitchFamily="34" charset="-122"/>
                <a:ea typeface="微软雅黑" panose="020B0503020204020204" pitchFamily="34" charset="-122"/>
              </a:rPr>
              <a:t>可以描述为：在某种条件下，有某种结果；或者说某些事件导致另一种事件的发生；</a:t>
            </a:r>
            <a:endParaRPr lang="en-US" altLang="zh-CN" sz="2400" b="1" dirty="0" smtClean="0">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solidFill>
                  <a:srgbClr val="3859CD"/>
                </a:solidFill>
                <a:latin typeface="微软雅黑" panose="020B0503020204020204" pitchFamily="34" charset="-122"/>
                <a:ea typeface="微软雅黑" panose="020B0503020204020204" pitchFamily="34" charset="-122"/>
              </a:rPr>
              <a:t>逻辑关系：</a:t>
            </a:r>
            <a:r>
              <a:rPr lang="zh-CN" altLang="en-US" sz="2400" b="1" dirty="0" smtClean="0">
                <a:latin typeface="微软雅黑" panose="020B0503020204020204" pitchFamily="34" charset="-122"/>
                <a:ea typeface="微软雅黑" panose="020B0503020204020204" pitchFamily="34" charset="-122"/>
              </a:rPr>
              <a:t>条件和结果之间，或者事件与事件之间存在的关系。</a:t>
            </a:r>
            <a:endParaRPr lang="en-US" altLang="zh-CN" sz="2400" b="1" dirty="0" smtClean="0">
              <a:latin typeface="微软雅黑" panose="020B0503020204020204" pitchFamily="34" charset="-122"/>
              <a:ea typeface="微软雅黑" panose="020B0503020204020204" pitchFamily="34" charset="-122"/>
            </a:endParaRPr>
          </a:p>
          <a:p>
            <a:pPr marL="1257300" lvl="2"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条件、结果或者事件：都是逻辑变量；</a:t>
            </a:r>
            <a:endParaRPr lang="en-US" altLang="zh-CN" sz="2400" b="1" dirty="0" smtClean="0">
              <a:latin typeface="微软雅黑" panose="020B0503020204020204" pitchFamily="34" charset="-122"/>
              <a:ea typeface="微软雅黑" panose="020B0503020204020204" pitchFamily="34" charset="-122"/>
            </a:endParaRPr>
          </a:p>
          <a:p>
            <a:pPr marL="1257300" lvl="2"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表示</a:t>
            </a:r>
            <a:r>
              <a:rPr lang="zh-CN" altLang="en-US" sz="2400" b="1" dirty="0">
                <a:solidFill>
                  <a:srgbClr val="3859CD"/>
                </a:solidFill>
                <a:latin typeface="微软雅黑" panose="020B0503020204020204" pitchFamily="34" charset="-122"/>
                <a:ea typeface="微软雅黑" panose="020B0503020204020204" pitchFamily="34" charset="-122"/>
              </a:rPr>
              <a:t>条件</a:t>
            </a:r>
            <a:r>
              <a:rPr lang="zh-CN" altLang="en-US" sz="2400" b="1" dirty="0">
                <a:latin typeface="微软雅黑" panose="020B0503020204020204" pitchFamily="34" charset="-122"/>
                <a:ea typeface="微软雅黑" panose="020B0503020204020204" pitchFamily="34" charset="-122"/>
              </a:rPr>
              <a:t>的逻辑变量就是</a:t>
            </a:r>
            <a:r>
              <a:rPr lang="zh-CN" altLang="en-US" sz="2400" b="1" dirty="0">
                <a:solidFill>
                  <a:srgbClr val="FF0000"/>
                </a:solidFill>
                <a:latin typeface="微软雅黑" panose="020B0503020204020204" pitchFamily="34" charset="-122"/>
                <a:ea typeface="微软雅黑" panose="020B0503020204020204" pitchFamily="34" charset="-122"/>
              </a:rPr>
              <a:t>输入变量</a:t>
            </a:r>
            <a:r>
              <a:rPr lang="zh-CN" altLang="en-US" sz="2400" b="1" dirty="0">
                <a:latin typeface="微软雅黑" panose="020B0503020204020204" pitchFamily="34" charset="-122"/>
                <a:ea typeface="微软雅黑" panose="020B0503020204020204" pitchFamily="34" charset="-122"/>
              </a:rPr>
              <a:t>，表示</a:t>
            </a:r>
            <a:r>
              <a:rPr lang="zh-CN" altLang="en-US" sz="2400" b="1" dirty="0">
                <a:solidFill>
                  <a:srgbClr val="3859CD"/>
                </a:solidFill>
                <a:latin typeface="微软雅黑" panose="020B0503020204020204" pitchFamily="34" charset="-122"/>
                <a:ea typeface="微软雅黑" panose="020B0503020204020204" pitchFamily="34" charset="-122"/>
              </a:rPr>
              <a:t>结果</a:t>
            </a:r>
            <a:r>
              <a:rPr lang="zh-CN" altLang="en-US" sz="2400" b="1" dirty="0">
                <a:latin typeface="微软雅黑" panose="020B0503020204020204" pitchFamily="34" charset="-122"/>
                <a:ea typeface="微软雅黑" panose="020B0503020204020204" pitchFamily="34" charset="-122"/>
              </a:rPr>
              <a:t>的逻辑变量就是</a:t>
            </a:r>
            <a:r>
              <a:rPr lang="zh-CN" altLang="en-US" sz="2400" b="1" dirty="0">
                <a:solidFill>
                  <a:srgbClr val="FF0000"/>
                </a:solidFill>
                <a:latin typeface="微软雅黑" panose="020B0503020204020204" pitchFamily="34" charset="-122"/>
                <a:ea typeface="微软雅黑" panose="020B0503020204020204" pitchFamily="34" charset="-122"/>
              </a:rPr>
              <a:t>输出变量</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1" name="平行四边形 10"/>
          <p:cNvSpPr/>
          <p:nvPr/>
        </p:nvSpPr>
        <p:spPr>
          <a:xfrm>
            <a:off x="304512" y="129448"/>
            <a:ext cx="1752888"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标题 2"/>
          <p:cNvSpPr>
            <a:spLocks noGrp="1"/>
          </p:cNvSpPr>
          <p:nvPr>
            <p:ph type="title"/>
          </p:nvPr>
        </p:nvSpPr>
        <p:spPr>
          <a:xfrm>
            <a:off x="2268367" y="97943"/>
            <a:ext cx="5120575" cy="732155"/>
          </a:xfrm>
        </p:spPr>
        <p:txBody>
          <a:bodyPr>
            <a:normAutofit fontScale="90000"/>
          </a:bodyPr>
          <a:lstStyle/>
          <a:p>
            <a:r>
              <a:rPr lang="zh-CN" altLang="en-US" dirty="0" smtClean="0">
                <a:effectLst>
                  <a:outerShdw blurRad="38100" dist="38100" dir="2700000" algn="tl">
                    <a:srgbClr val="000000">
                      <a:alpha val="43137"/>
                    </a:srgbClr>
                  </a:outerShdw>
                </a:effectLst>
              </a:rPr>
              <a:t>逻辑变量、常量与逻辑函数</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497875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60</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2" y="1096740"/>
            <a:ext cx="11021963" cy="1292662"/>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最小</a:t>
            </a:r>
            <a:r>
              <a:rPr lang="zh-CN" altLang="en-US" sz="2800" b="1" dirty="0">
                <a:solidFill>
                  <a:srgbClr val="0000FF"/>
                </a:solidFill>
                <a:latin typeface="微软雅黑" panose="020B0503020204020204" pitchFamily="34" charset="-122"/>
                <a:ea typeface="微软雅黑" panose="020B0503020204020204" pitchFamily="34" charset="-122"/>
              </a:rPr>
              <a:t>项相邻</a:t>
            </a:r>
            <a:r>
              <a:rPr lang="zh-CN" altLang="en-US" sz="2800" b="1" dirty="0" smtClean="0">
                <a:solidFill>
                  <a:srgbClr val="0000FF"/>
                </a:solidFill>
                <a:latin typeface="微软雅黑" panose="020B0503020204020204" pitchFamily="34" charset="-122"/>
                <a:ea typeface="微软雅黑" panose="020B0503020204020204" pitchFamily="34" charset="-122"/>
              </a:rPr>
              <a:t>：</a:t>
            </a:r>
            <a:endParaRPr lang="en-US" altLang="zh-CN" sz="28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两</a:t>
            </a:r>
            <a:r>
              <a:rPr lang="zh-CN" altLang="en-US" sz="2400" b="1" dirty="0">
                <a:latin typeface="微软雅黑" panose="020B0503020204020204" pitchFamily="34" charset="-122"/>
                <a:ea typeface="微软雅黑" panose="020B0503020204020204" pitchFamily="34" charset="-122"/>
              </a:rPr>
              <a:t>个最小项之间</a:t>
            </a:r>
            <a:r>
              <a:rPr lang="zh-CN" altLang="en-US" sz="2400" b="1" dirty="0">
                <a:solidFill>
                  <a:srgbClr val="FF0000"/>
                </a:solidFill>
                <a:latin typeface="微软雅黑" panose="020B0503020204020204" pitchFamily="34" charset="-122"/>
                <a:ea typeface="微软雅黑" panose="020B0503020204020204" pitchFamily="34" charset="-122"/>
              </a:rPr>
              <a:t>只有一个变量互反，其余变量相同</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23" name="标题 2"/>
          <p:cNvSpPr txBox="1">
            <a:spLocks/>
          </p:cNvSpPr>
          <p:nvPr/>
        </p:nvSpPr>
        <p:spPr>
          <a:xfrm>
            <a:off x="2321724" y="97943"/>
            <a:ext cx="6812443"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a:solidFill>
                  <a:srgbClr val="FF0000"/>
                </a:solidFill>
              </a:rPr>
              <a:t>1</a:t>
            </a:r>
            <a:r>
              <a:rPr lang="zh-CN" altLang="en-US" sz="3200" dirty="0">
                <a:solidFill>
                  <a:srgbClr val="FF0000"/>
                </a:solidFill>
              </a:rPr>
              <a:t>）最小</a:t>
            </a:r>
            <a:r>
              <a:rPr lang="zh-CN" altLang="en-US" sz="3200" dirty="0" smtClean="0">
                <a:solidFill>
                  <a:srgbClr val="FF0000"/>
                </a:solidFill>
              </a:rPr>
              <a:t>项</a:t>
            </a:r>
            <a:endParaRPr lang="en-US" altLang="zh-CN" sz="3200" dirty="0">
              <a:solidFill>
                <a:srgbClr val="FF0000"/>
              </a:solidFill>
            </a:endParaRPr>
          </a:p>
        </p:txBody>
      </p:sp>
      <p:sp>
        <p:nvSpPr>
          <p:cNvPr id="20" name="文本框 52"/>
          <p:cNvSpPr txBox="1"/>
          <p:nvPr/>
        </p:nvSpPr>
        <p:spPr>
          <a:xfrm>
            <a:off x="585017" y="4125075"/>
            <a:ext cx="11341511" cy="66255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相邻</a:t>
            </a:r>
            <a:r>
              <a:rPr lang="zh-CN" altLang="en-US" sz="2800" b="1" dirty="0">
                <a:solidFill>
                  <a:srgbClr val="FF0000"/>
                </a:solidFill>
                <a:latin typeface="微软雅黑" panose="020B0503020204020204" pitchFamily="34" charset="-122"/>
                <a:ea typeface="微软雅黑" panose="020B0503020204020204" pitchFamily="34" charset="-122"/>
              </a:rPr>
              <a:t>的两个最小项的和</a:t>
            </a:r>
            <a:r>
              <a:rPr lang="zh-CN" altLang="en-US" sz="2800" b="1" dirty="0">
                <a:latin typeface="微软雅黑" panose="020B0503020204020204" pitchFamily="34" charset="-122"/>
                <a:ea typeface="微软雅黑" panose="020B0503020204020204" pitchFamily="34" charset="-122"/>
              </a:rPr>
              <a:t>，等于</a:t>
            </a:r>
            <a:r>
              <a:rPr lang="zh-CN" altLang="en-US" sz="2800" b="1" dirty="0" smtClean="0">
                <a:latin typeface="微软雅黑" panose="020B0503020204020204" pitchFamily="34" charset="-122"/>
                <a:ea typeface="微软雅黑" panose="020B0503020204020204" pitchFamily="34" charset="-122"/>
              </a:rPr>
              <a:t>它们相同</a:t>
            </a:r>
            <a:r>
              <a:rPr lang="zh-CN" altLang="en-US" sz="2800" b="1" dirty="0">
                <a:latin typeface="微软雅黑" panose="020B0503020204020204" pitchFamily="34" charset="-122"/>
                <a:ea typeface="微软雅黑" panose="020B0503020204020204" pitchFamily="34" charset="-122"/>
              </a:rPr>
              <a:t>变量之积，即</a:t>
            </a:r>
            <a:r>
              <a:rPr lang="zh-CN" altLang="en-US" sz="2800" b="1" dirty="0">
                <a:solidFill>
                  <a:srgbClr val="FF0000"/>
                </a:solidFill>
                <a:latin typeface="微软雅黑" panose="020B0503020204020204" pitchFamily="34" charset="-122"/>
                <a:ea typeface="微软雅黑" panose="020B0503020204020204" pitchFamily="34" charset="-122"/>
              </a:rPr>
              <a:t>消去一个变量</a:t>
            </a:r>
            <a:r>
              <a:rPr lang="zh-CN" altLang="en-US" sz="2800" b="1" dirty="0" smtClean="0">
                <a:latin typeface="微软雅黑" panose="020B0503020204020204" pitchFamily="34" charset="-122"/>
                <a:ea typeface="微软雅黑" panose="020B0503020204020204" pitchFamily="34" charset="-122"/>
              </a:rPr>
              <a:t>。</a:t>
            </a:r>
            <a:endParaRPr lang="en-US" altLang="zh-CN" sz="2800" b="1" dirty="0" smtClean="0">
              <a:latin typeface="微软雅黑" panose="020B0503020204020204" pitchFamily="34" charset="-122"/>
              <a:ea typeface="微软雅黑" panose="020B0503020204020204" pitchFamily="34" charset="-122"/>
            </a:endParaRPr>
          </a:p>
        </p:txBody>
      </p:sp>
      <p:sp>
        <p:nvSpPr>
          <p:cNvPr id="9" name="矩形 8"/>
          <p:cNvSpPr/>
          <p:nvPr/>
        </p:nvSpPr>
        <p:spPr>
          <a:xfrm>
            <a:off x="580099" y="2493922"/>
            <a:ext cx="5471653" cy="738664"/>
          </a:xfrm>
          <a:prstGeom prst="rect">
            <a:avLst/>
          </a:prstGeom>
        </p:spPr>
        <p:txBody>
          <a:bodyPr wrap="square">
            <a:spAutoFit/>
          </a:bodyPr>
          <a:lstStyle/>
          <a:p>
            <a:pPr marL="342900" lvl="0" indent="-342900" defTabSz="540000">
              <a:lnSpc>
                <a:spcPct val="150000"/>
              </a:lnSpc>
              <a:buClr>
                <a:srgbClr val="235EB8"/>
              </a:buClr>
              <a:buSzPct val="85000"/>
              <a:buFont typeface="Wingdings" panose="05000000000000000000" pitchFamily="2" charset="2"/>
              <a:buChar char="n"/>
            </a:pPr>
            <a:r>
              <a:rPr lang="zh-CN" altLang="en-US" sz="2800" b="1" dirty="0">
                <a:solidFill>
                  <a:prstClr val="black"/>
                </a:solidFill>
                <a:latin typeface="微软雅黑" panose="020B0503020204020204" pitchFamily="34" charset="-122"/>
                <a:ea typeface="微软雅黑" panose="020B0503020204020204" pitchFamily="34" charset="-122"/>
              </a:rPr>
              <a:t>例：哪两个最小项是相邻的？</a:t>
            </a:r>
            <a:endParaRPr lang="en-US" altLang="zh-CN" sz="2800" b="1" dirty="0">
              <a:solidFill>
                <a:prstClr val="black"/>
              </a:solidFill>
              <a:latin typeface="微软雅黑" panose="020B0503020204020204" pitchFamily="34" charset="-122"/>
              <a:ea typeface="微软雅黑" panose="020B0503020204020204" pitchFamily="34"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981799174"/>
              </p:ext>
            </p:extLst>
          </p:nvPr>
        </p:nvGraphicFramePr>
        <p:xfrm>
          <a:off x="5520018" y="3424444"/>
          <a:ext cx="923783" cy="582135"/>
        </p:xfrm>
        <a:graphic>
          <a:graphicData uri="http://schemas.openxmlformats.org/presentationml/2006/ole">
            <mc:AlternateContent xmlns:mc="http://schemas.openxmlformats.org/markup-compatibility/2006">
              <mc:Choice xmlns:v="urn:schemas-microsoft-com:vml" Requires="v">
                <p:oleObj spid="_x0000_s159984" name="公式" r:id="rId4" imgW="355320" imgH="215640" progId="Equation.3">
                  <p:embed/>
                </p:oleObj>
              </mc:Choice>
              <mc:Fallback>
                <p:oleObj name="公式" r:id="rId4" imgW="355320" imgH="215640" progId="Equation.3">
                  <p:embed/>
                  <p:pic>
                    <p:nvPicPr>
                      <p:cNvPr id="0" name="对象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0018" y="3424444"/>
                        <a:ext cx="923783" cy="582135"/>
                      </a:xfrm>
                      <a:prstGeom prst="rect">
                        <a:avLst/>
                      </a:prstGeom>
                      <a:noFill/>
                      <a:ln>
                        <a:noFill/>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677905268"/>
              </p:ext>
            </p:extLst>
          </p:nvPr>
        </p:nvGraphicFramePr>
        <p:xfrm>
          <a:off x="4211271" y="3429204"/>
          <a:ext cx="967682" cy="572593"/>
        </p:xfrm>
        <a:graphic>
          <a:graphicData uri="http://schemas.openxmlformats.org/presentationml/2006/ole">
            <mc:AlternateContent xmlns:mc="http://schemas.openxmlformats.org/markup-compatibility/2006">
              <mc:Choice xmlns:v="urn:schemas-microsoft-com:vml" Requires="v">
                <p:oleObj spid="_x0000_s159985" name="公式" r:id="rId6" imgW="368280" imgH="215640" progId="Equation.3">
                  <p:embed/>
                </p:oleObj>
              </mc:Choice>
              <mc:Fallback>
                <p:oleObj name="公式" r:id="rId6" imgW="368280" imgH="215640" progId="Equation.3">
                  <p:embed/>
                  <p:pic>
                    <p:nvPicPr>
                      <p:cNvPr id="0" name="对象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1271" y="3429204"/>
                        <a:ext cx="967682" cy="572593"/>
                      </a:xfrm>
                      <a:prstGeom prst="rect">
                        <a:avLst/>
                      </a:prstGeom>
                      <a:noFill/>
                      <a:ln>
                        <a:noFill/>
                      </a:ln>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29987962"/>
              </p:ext>
            </p:extLst>
          </p:nvPr>
        </p:nvGraphicFramePr>
        <p:xfrm>
          <a:off x="6657620" y="3421935"/>
          <a:ext cx="883701" cy="557324"/>
        </p:xfrm>
        <a:graphic>
          <a:graphicData uri="http://schemas.openxmlformats.org/presentationml/2006/ole">
            <mc:AlternateContent xmlns:mc="http://schemas.openxmlformats.org/markup-compatibility/2006">
              <mc:Choice xmlns:v="urn:schemas-microsoft-com:vml" Requires="v">
                <p:oleObj spid="_x0000_s159986" name="公式" r:id="rId8" imgW="355320" imgH="215640" progId="Equation.3">
                  <p:embed/>
                </p:oleObj>
              </mc:Choice>
              <mc:Fallback>
                <p:oleObj name="公式" r:id="rId8" imgW="355320" imgH="215640" progId="Equation.3">
                  <p:embed/>
                  <p:pic>
                    <p:nvPicPr>
                      <p:cNvPr id="0" name="对象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7620" y="3421935"/>
                        <a:ext cx="883701" cy="557324"/>
                      </a:xfrm>
                      <a:prstGeom prst="rect">
                        <a:avLst/>
                      </a:prstGeom>
                      <a:noFill/>
                      <a:ln>
                        <a:noFill/>
                      </a:ln>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831797080"/>
              </p:ext>
            </p:extLst>
          </p:nvPr>
        </p:nvGraphicFramePr>
        <p:xfrm>
          <a:off x="2727799" y="5023310"/>
          <a:ext cx="6000291" cy="718728"/>
        </p:xfrm>
        <a:graphic>
          <a:graphicData uri="http://schemas.openxmlformats.org/presentationml/2006/ole">
            <mc:AlternateContent xmlns:mc="http://schemas.openxmlformats.org/markup-compatibility/2006">
              <mc:Choice xmlns:v="urn:schemas-microsoft-com:vml" Requires="v">
                <p:oleObj spid="_x0000_s159987" name="公式" r:id="rId10" imgW="1968480" imgH="241200" progId="Equation.3">
                  <p:embed/>
                </p:oleObj>
              </mc:Choice>
              <mc:Fallback>
                <p:oleObj name="公式" r:id="rId10" imgW="1968480" imgH="241200" progId="Equation.3">
                  <p:embed/>
                  <p:pic>
                    <p:nvPicPr>
                      <p:cNvPr id="0" name="对象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7799" y="5023310"/>
                        <a:ext cx="6000291" cy="71872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4704177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61</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2" y="1096740"/>
            <a:ext cx="11021963" cy="2954655"/>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最小项性质：</a:t>
            </a:r>
            <a:endParaRPr lang="en-US" altLang="zh-CN" sz="28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对于任意一个最小</a:t>
            </a:r>
            <a:r>
              <a:rPr lang="zh-CN" altLang="en-US" sz="2400" b="1" dirty="0" smtClean="0">
                <a:latin typeface="微软雅黑" panose="020B0503020204020204" pitchFamily="34" charset="-122"/>
                <a:ea typeface="微软雅黑" panose="020B0503020204020204" pitchFamily="34" charset="-122"/>
              </a:rPr>
              <a:t>项</a:t>
            </a:r>
            <a:r>
              <a:rPr lang="en-US" altLang="zh-CN" sz="2400" b="1" dirty="0" smtClean="0">
                <a:latin typeface="微软雅黑" panose="020B0503020204020204" pitchFamily="34" charset="-122"/>
                <a:ea typeface="微软雅黑" panose="020B0503020204020204" pitchFamily="34" charset="-122"/>
              </a:rPr>
              <a:t>m</a:t>
            </a:r>
            <a:r>
              <a:rPr lang="en-US" altLang="zh-CN" sz="2400" b="1" baseline="-25000" dirty="0" smtClean="0">
                <a:latin typeface="微软雅黑" panose="020B0503020204020204" pitchFamily="34" charset="-122"/>
                <a:ea typeface="微软雅黑" panose="020B0503020204020204" pitchFamily="34" charset="-122"/>
              </a:rPr>
              <a:t>i</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只有</a:t>
            </a:r>
            <a:r>
              <a:rPr lang="zh-CN" altLang="en-US" sz="2400" b="1" dirty="0">
                <a:solidFill>
                  <a:srgbClr val="FF0000"/>
                </a:solidFill>
                <a:latin typeface="微软雅黑" panose="020B0503020204020204" pitchFamily="34" charset="-122"/>
                <a:ea typeface="微软雅黑" panose="020B0503020204020204" pitchFamily="34" charset="-122"/>
              </a:rPr>
              <a:t>唯一的一组变量</a:t>
            </a:r>
            <a:r>
              <a:rPr lang="zh-CN" altLang="en-US" sz="2400" b="1" dirty="0">
                <a:latin typeface="微软雅黑" panose="020B0503020204020204" pitchFamily="34" charset="-122"/>
                <a:ea typeface="微软雅黑" panose="020B0503020204020204" pitchFamily="34" charset="-122"/>
              </a:rPr>
              <a:t>取值能够使该最小项的值为</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任意</a:t>
            </a:r>
            <a:r>
              <a:rPr lang="zh-CN" altLang="en-US" sz="2400" b="1" dirty="0">
                <a:latin typeface="微软雅黑" panose="020B0503020204020204" pitchFamily="34" charset="-122"/>
                <a:ea typeface="微软雅黑" panose="020B0503020204020204" pitchFamily="34" charset="-122"/>
              </a:rPr>
              <a:t>两个</a:t>
            </a:r>
            <a:r>
              <a:rPr lang="zh-CN" altLang="en-US" sz="2400" b="1" dirty="0">
                <a:solidFill>
                  <a:srgbClr val="FF0000"/>
                </a:solidFill>
                <a:latin typeface="微软雅黑" panose="020B0503020204020204" pitchFamily="34" charset="-122"/>
                <a:ea typeface="微软雅黑" panose="020B0503020204020204" pitchFamily="34" charset="-122"/>
              </a:rPr>
              <a:t>不同最小项相“与”，结果恒为</a:t>
            </a:r>
            <a:r>
              <a:rPr lang="en-US" altLang="zh-CN" sz="2400" b="1" dirty="0">
                <a:solidFill>
                  <a:srgbClr val="FF0000"/>
                </a:solidFill>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，即                            ；</a:t>
            </a:r>
          </a:p>
          <a:p>
            <a:pPr marL="800100" lvl="1"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个变量对应的</a:t>
            </a:r>
            <a:r>
              <a:rPr lang="zh-CN" altLang="en-US" sz="2400" b="1" dirty="0">
                <a:solidFill>
                  <a:srgbClr val="FF0000"/>
                </a:solidFill>
                <a:latin typeface="微软雅黑" panose="020B0503020204020204" pitchFamily="34" charset="-122"/>
                <a:ea typeface="微软雅黑" panose="020B0503020204020204" pitchFamily="34" charset="-122"/>
              </a:rPr>
              <a:t>全部最小项相“或”，结果为</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，即               ；</a:t>
            </a:r>
          </a:p>
          <a:p>
            <a:pPr marL="800100" lvl="1"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个变量对应的</a:t>
            </a:r>
            <a:r>
              <a:rPr lang="zh-CN" altLang="en-US" sz="2400" b="1" dirty="0">
                <a:solidFill>
                  <a:srgbClr val="FF0000"/>
                </a:solidFill>
                <a:latin typeface="微软雅黑" panose="020B0503020204020204" pitchFamily="34" charset="-122"/>
                <a:ea typeface="微软雅黑" panose="020B0503020204020204" pitchFamily="34" charset="-122"/>
              </a:rPr>
              <a:t>任一个最小项有 </a:t>
            </a:r>
            <a:r>
              <a:rPr lang="en-US" altLang="zh-CN" sz="2400" b="1" dirty="0">
                <a:solidFill>
                  <a:srgbClr val="FF0000"/>
                </a:solidFill>
                <a:latin typeface="微软雅黑" panose="020B0503020204020204" pitchFamily="34" charset="-122"/>
                <a:ea typeface="微软雅黑" panose="020B0503020204020204" pitchFamily="34" charset="-122"/>
              </a:rPr>
              <a:t>n</a:t>
            </a:r>
            <a:r>
              <a:rPr lang="zh-CN" altLang="en-US" sz="2400" b="1" dirty="0">
                <a:solidFill>
                  <a:srgbClr val="FF0000"/>
                </a:solidFill>
                <a:latin typeface="微软雅黑" panose="020B0503020204020204" pitchFamily="34" charset="-122"/>
                <a:ea typeface="微软雅黑" panose="020B0503020204020204" pitchFamily="34" charset="-122"/>
              </a:rPr>
              <a:t>个相邻最小项</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23" name="标题 2"/>
          <p:cNvSpPr txBox="1">
            <a:spLocks/>
          </p:cNvSpPr>
          <p:nvPr/>
        </p:nvSpPr>
        <p:spPr>
          <a:xfrm>
            <a:off x="2321724" y="97943"/>
            <a:ext cx="6812443"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a:solidFill>
                  <a:srgbClr val="FF0000"/>
                </a:solidFill>
              </a:rPr>
              <a:t>1</a:t>
            </a:r>
            <a:r>
              <a:rPr lang="zh-CN" altLang="en-US" sz="3200" dirty="0">
                <a:solidFill>
                  <a:srgbClr val="FF0000"/>
                </a:solidFill>
              </a:rPr>
              <a:t>）最小</a:t>
            </a:r>
            <a:r>
              <a:rPr lang="zh-CN" altLang="en-US" sz="3200" dirty="0" smtClean="0">
                <a:solidFill>
                  <a:srgbClr val="FF0000"/>
                </a:solidFill>
              </a:rPr>
              <a:t>项</a:t>
            </a:r>
            <a:endParaRPr lang="en-US" altLang="zh-CN" sz="3200" dirty="0">
              <a:solidFill>
                <a:srgbClr val="FF0000"/>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8418437"/>
              </p:ext>
            </p:extLst>
          </p:nvPr>
        </p:nvGraphicFramePr>
        <p:xfrm>
          <a:off x="7725902" y="2327429"/>
          <a:ext cx="2408238" cy="536575"/>
        </p:xfrm>
        <a:graphic>
          <a:graphicData uri="http://schemas.openxmlformats.org/presentationml/2006/ole">
            <mc:AlternateContent xmlns:mc="http://schemas.openxmlformats.org/markup-compatibility/2006">
              <mc:Choice xmlns:v="urn:schemas-microsoft-com:vml" Requires="v">
                <p:oleObj spid="_x0000_s160868" name="公式" r:id="rId4" imgW="1054080" imgH="241200" progId="Equation.3">
                  <p:embed/>
                </p:oleObj>
              </mc:Choice>
              <mc:Fallback>
                <p:oleObj name="公式" r:id="rId4" imgW="1054080" imgH="241200" progId="Equation.3">
                  <p:embed/>
                  <p:pic>
                    <p:nvPicPr>
                      <p:cNvPr id="0"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5902" y="2327429"/>
                        <a:ext cx="24082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930223925"/>
              </p:ext>
            </p:extLst>
          </p:nvPr>
        </p:nvGraphicFramePr>
        <p:xfrm>
          <a:off x="8313174" y="2762660"/>
          <a:ext cx="1090613" cy="860425"/>
        </p:xfrm>
        <a:graphic>
          <a:graphicData uri="http://schemas.openxmlformats.org/presentationml/2006/ole">
            <mc:AlternateContent xmlns:mc="http://schemas.openxmlformats.org/markup-compatibility/2006">
              <mc:Choice xmlns:v="urn:schemas-microsoft-com:vml" Requires="v">
                <p:oleObj spid="_x0000_s160869" name="公式" r:id="rId6" imgW="583920" imgH="457200" progId="Equation.3">
                  <p:embed/>
                </p:oleObj>
              </mc:Choice>
              <mc:Fallback>
                <p:oleObj name="公式" r:id="rId6" imgW="583920" imgH="457200" progId="Equation.3">
                  <p:embed/>
                  <p:pic>
                    <p:nvPicPr>
                      <p:cNvPr id="0" name="对象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3174" y="2762660"/>
                        <a:ext cx="1090613"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文本框 52"/>
          <p:cNvSpPr txBox="1"/>
          <p:nvPr/>
        </p:nvSpPr>
        <p:spPr>
          <a:xfrm>
            <a:off x="3608440" y="4174741"/>
            <a:ext cx="3352800" cy="1384995"/>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为什么？</a:t>
            </a:r>
            <a:endParaRPr lang="en-US" altLang="zh-CN" sz="2800" b="1" dirty="0" smtClean="0">
              <a:solidFill>
                <a:srgbClr val="0000FF"/>
              </a:solidFill>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800" b="1" dirty="0">
                <a:solidFill>
                  <a:srgbClr val="0000FF"/>
                </a:solidFill>
                <a:latin typeface="微软雅黑" panose="020B0503020204020204" pitchFamily="34" charset="-122"/>
                <a:ea typeface="微软雅黑" panose="020B0503020204020204" pitchFamily="34" charset="-122"/>
              </a:rPr>
              <a:t>举例</a:t>
            </a:r>
            <a:r>
              <a:rPr lang="zh-CN" altLang="en-US" sz="2800" b="1" dirty="0" smtClean="0">
                <a:solidFill>
                  <a:srgbClr val="0000FF"/>
                </a:solidFill>
                <a:latin typeface="微软雅黑" panose="020B0503020204020204" pitchFamily="34" charset="-122"/>
                <a:ea typeface="微软雅黑" panose="020B0503020204020204" pitchFamily="34" charset="-122"/>
              </a:rPr>
              <a:t>验证</a:t>
            </a:r>
            <a:endParaRPr lang="en-US" altLang="zh-CN" sz="2800" b="1" dirty="0" smtClean="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374769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62</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3" y="1096740"/>
            <a:ext cx="11090788" cy="4616648"/>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最</a:t>
            </a:r>
            <a:r>
              <a:rPr lang="zh-CN" altLang="en-US" sz="2800" b="1" dirty="0">
                <a:solidFill>
                  <a:srgbClr val="0000FF"/>
                </a:solidFill>
                <a:latin typeface="微软雅黑" panose="020B0503020204020204" pitchFamily="34" charset="-122"/>
                <a:ea typeface="微软雅黑" panose="020B0503020204020204" pitchFamily="34" charset="-122"/>
              </a:rPr>
              <a:t>大</a:t>
            </a:r>
            <a:r>
              <a:rPr lang="zh-CN" altLang="en-US" sz="2800" b="1" dirty="0" smtClean="0">
                <a:solidFill>
                  <a:srgbClr val="0000FF"/>
                </a:solidFill>
                <a:latin typeface="微软雅黑" panose="020B0503020204020204" pitchFamily="34" charset="-122"/>
                <a:ea typeface="微软雅黑" panose="020B0503020204020204" pitchFamily="34" charset="-122"/>
              </a:rPr>
              <a:t>项</a:t>
            </a:r>
            <a:r>
              <a:rPr lang="zh-CN" altLang="en-US" sz="2800" b="1" dirty="0">
                <a:solidFill>
                  <a:srgbClr val="0000FF"/>
                </a:solidFill>
                <a:latin typeface="微软雅黑" panose="020B0503020204020204" pitchFamily="34" charset="-122"/>
                <a:ea typeface="微软雅黑" panose="020B0503020204020204" pitchFamily="34" charset="-122"/>
              </a:rPr>
              <a:t>特征：</a:t>
            </a:r>
          </a:p>
          <a:p>
            <a:pPr marL="800100" lvl="1" indent="-342900" defTabSz="54000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在或</a:t>
            </a:r>
            <a:r>
              <a:rPr lang="zh-CN" altLang="en-US" sz="2800" b="1" dirty="0">
                <a:latin typeface="微软雅黑" panose="020B0503020204020204" pitchFamily="34" charset="-122"/>
                <a:ea typeface="微软雅黑" panose="020B0503020204020204" pitchFamily="34" charset="-122"/>
              </a:rPr>
              <a:t>与</a:t>
            </a:r>
            <a:r>
              <a:rPr lang="zh-CN" altLang="en-US" sz="2800" b="1" dirty="0" smtClean="0">
                <a:latin typeface="微软雅黑" panose="020B0503020204020204" pitchFamily="34" charset="-122"/>
                <a:ea typeface="微软雅黑" panose="020B0503020204020204" pitchFamily="34" charset="-122"/>
              </a:rPr>
              <a:t>表达式</a:t>
            </a:r>
            <a:r>
              <a:rPr lang="zh-CN" altLang="en-US" sz="2800" b="1" dirty="0">
                <a:latin typeface="微软雅黑" panose="020B0503020204020204" pitchFamily="34" charset="-122"/>
                <a:ea typeface="微软雅黑" panose="020B0503020204020204" pitchFamily="34" charset="-122"/>
              </a:rPr>
              <a:t>中</a:t>
            </a:r>
          </a:p>
          <a:p>
            <a:pPr marL="800100" lvl="1" indent="-342900" defTabSz="54000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是</a:t>
            </a:r>
            <a:r>
              <a:rPr lang="zh-CN" altLang="en-US" sz="2800" b="1" dirty="0" smtClean="0">
                <a:solidFill>
                  <a:srgbClr val="FF0000"/>
                </a:solidFill>
                <a:latin typeface="微软雅黑" panose="020B0503020204020204" pitchFamily="34" charset="-122"/>
                <a:ea typeface="微软雅黑" panose="020B0503020204020204" pitchFamily="34" charset="-122"/>
              </a:rPr>
              <a:t>或项</a:t>
            </a:r>
            <a:r>
              <a:rPr lang="zh-CN" altLang="en-US" sz="2800" b="1" dirty="0">
                <a:latin typeface="微软雅黑" panose="020B0503020204020204" pitchFamily="34" charset="-122"/>
                <a:ea typeface="微软雅黑" panose="020B0503020204020204" pitchFamily="34" charset="-122"/>
              </a:rPr>
              <a:t>，且</a:t>
            </a:r>
            <a:r>
              <a:rPr lang="zh-CN" altLang="en-US" sz="2800" b="1" dirty="0">
                <a:solidFill>
                  <a:srgbClr val="FF0000"/>
                </a:solidFill>
                <a:latin typeface="微软雅黑" panose="020B0503020204020204" pitchFamily="34" charset="-122"/>
                <a:ea typeface="微软雅黑" panose="020B0503020204020204" pitchFamily="34" charset="-122"/>
              </a:rPr>
              <a:t>包含所有的输入变量</a:t>
            </a:r>
          </a:p>
          <a:p>
            <a:pPr marL="800100" lvl="1" indent="-342900" defTabSz="540000">
              <a:lnSpc>
                <a:spcPct val="150000"/>
              </a:lnSpc>
              <a:buClr>
                <a:srgbClr val="235EB8"/>
              </a:buClr>
              <a:buSzPct val="8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每个变量仅以原变量或反变量的形式出现一次</a:t>
            </a:r>
          </a:p>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则：</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en-US" altLang="zh-CN" sz="2800" b="1" dirty="0" smtClean="0">
                <a:latin typeface="微软雅黑" panose="020B0503020204020204" pitchFamily="34" charset="-122"/>
                <a:ea typeface="微软雅黑" panose="020B0503020204020204" pitchFamily="34" charset="-122"/>
              </a:rPr>
              <a:t>n</a:t>
            </a:r>
            <a:r>
              <a:rPr lang="zh-CN" altLang="en-US" sz="2800" b="1" dirty="0">
                <a:latin typeface="微软雅黑" panose="020B0503020204020204" pitchFamily="34" charset="-122"/>
                <a:ea typeface="微软雅黑" panose="020B0503020204020204" pitchFamily="34" charset="-122"/>
              </a:rPr>
              <a:t>个输入变量最多</a:t>
            </a:r>
            <a:r>
              <a:rPr lang="zh-CN" altLang="en-US" sz="2800" b="1" dirty="0" smtClean="0">
                <a:latin typeface="微软雅黑" panose="020B0503020204020204" pitchFamily="34" charset="-122"/>
                <a:ea typeface="微软雅黑" panose="020B0503020204020204" pitchFamily="34" charset="-122"/>
              </a:rPr>
              <a:t>有</a:t>
            </a:r>
            <a:r>
              <a:rPr lang="en-US" altLang="zh-CN" sz="2800" b="1" u="sng" dirty="0">
                <a:solidFill>
                  <a:srgbClr val="FF0000"/>
                </a:solidFill>
                <a:latin typeface="微软雅黑" panose="020B0503020204020204" pitchFamily="34" charset="-122"/>
                <a:ea typeface="微软雅黑" panose="020B0503020204020204" pitchFamily="34" charset="-122"/>
              </a:rPr>
              <a:t> </a:t>
            </a:r>
            <a:r>
              <a:rPr lang="en-US" altLang="zh-CN" sz="2800" b="1" u="sng" dirty="0" smtClean="0">
                <a:solidFill>
                  <a:srgbClr val="FF0000"/>
                </a:solidFill>
                <a:latin typeface="微软雅黑" panose="020B0503020204020204" pitchFamily="34" charset="-122"/>
                <a:ea typeface="微软雅黑" panose="020B0503020204020204" pitchFamily="34" charset="-122"/>
              </a:rPr>
              <a:t> 2</a:t>
            </a:r>
            <a:r>
              <a:rPr lang="en-US" altLang="zh-CN" sz="2800" b="1" u="sng" baseline="30000" dirty="0" smtClean="0">
                <a:solidFill>
                  <a:srgbClr val="FF0000"/>
                </a:solidFill>
                <a:latin typeface="微软雅黑" panose="020B0503020204020204" pitchFamily="34" charset="-122"/>
                <a:ea typeface="微软雅黑" panose="020B0503020204020204" pitchFamily="34" charset="-122"/>
              </a:rPr>
              <a:t>n</a:t>
            </a:r>
            <a:r>
              <a:rPr lang="en-US" altLang="zh-CN" sz="2800" b="1" u="sng" dirty="0" smtClean="0">
                <a:solidFill>
                  <a:srgbClr val="FF0000"/>
                </a:solidFill>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个最大项</a:t>
            </a:r>
            <a:r>
              <a:rPr lang="zh-CN" altLang="en-US" sz="2800" b="1" dirty="0">
                <a:latin typeface="微软雅黑" panose="020B0503020204020204" pitchFamily="34" charset="-122"/>
                <a:ea typeface="微软雅黑" panose="020B0503020204020204" pitchFamily="34" charset="-122"/>
              </a:rPr>
              <a:t>？</a:t>
            </a:r>
          </a:p>
          <a:p>
            <a:pPr marL="800100" lvl="1" indent="-342900" defTabSz="540000">
              <a:lnSpc>
                <a:spcPct val="150000"/>
              </a:lnSpc>
              <a:buClr>
                <a:srgbClr val="235EB8"/>
              </a:buClr>
              <a:buSzPct val="85000"/>
              <a:buFont typeface="Wingdings" panose="05000000000000000000" pitchFamily="2" charset="2"/>
              <a:buChar char="n"/>
            </a:pPr>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个变量</a:t>
            </a:r>
            <a:r>
              <a:rPr lang="en-US" altLang="zh-CN" sz="2800" b="1" dirty="0">
                <a:latin typeface="微软雅黑" panose="020B0503020204020204" pitchFamily="34" charset="-122"/>
                <a:ea typeface="微软雅黑" panose="020B0503020204020204" pitchFamily="34" charset="-122"/>
              </a:rPr>
              <a:t>A</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B</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C</a:t>
            </a:r>
            <a:r>
              <a:rPr lang="zh-CN" altLang="en-US" sz="2800" b="1" dirty="0">
                <a:latin typeface="微软雅黑" panose="020B0503020204020204" pitchFamily="34" charset="-122"/>
                <a:ea typeface="微软雅黑" panose="020B0503020204020204" pitchFamily="34" charset="-122"/>
              </a:rPr>
              <a:t>可</a:t>
            </a:r>
            <a:r>
              <a:rPr lang="zh-CN" altLang="en-US" sz="2800" b="1" dirty="0" smtClean="0">
                <a:latin typeface="微软雅黑" panose="020B0503020204020204" pitchFamily="34" charset="-122"/>
                <a:ea typeface="微软雅黑" panose="020B0503020204020204" pitchFamily="34" charset="-122"/>
              </a:rPr>
              <a:t>组成</a:t>
            </a:r>
            <a:r>
              <a:rPr lang="zh-CN" altLang="en-US" sz="2800" b="1" u="sng" dirty="0" smtClean="0">
                <a:solidFill>
                  <a:srgbClr val="FF0000"/>
                </a:solidFill>
                <a:latin typeface="微软雅黑" panose="020B0503020204020204" pitchFamily="34" charset="-122"/>
                <a:ea typeface="微软雅黑" panose="020B0503020204020204" pitchFamily="34" charset="-122"/>
              </a:rPr>
              <a:t>   </a:t>
            </a:r>
            <a:r>
              <a:rPr lang="en-US" altLang="zh-CN" sz="2800" b="1" u="sng" dirty="0" smtClean="0">
                <a:solidFill>
                  <a:srgbClr val="FF0000"/>
                </a:solidFill>
                <a:latin typeface="微软雅黑" panose="020B0503020204020204" pitchFamily="34" charset="-122"/>
                <a:ea typeface="微软雅黑" panose="020B0503020204020204" pitchFamily="34" charset="-122"/>
              </a:rPr>
              <a:t>8</a:t>
            </a:r>
            <a:r>
              <a:rPr lang="zh-CN" altLang="en-US" sz="2800" b="1" u="sng" dirty="0" smtClean="0">
                <a:solidFill>
                  <a:srgbClr val="FF0000"/>
                </a:solidFill>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个最大项</a:t>
            </a:r>
            <a:r>
              <a:rPr lang="zh-CN" altLang="en-US" sz="2800" b="1" dirty="0">
                <a:latin typeface="微软雅黑" panose="020B0503020204020204" pitchFamily="34" charset="-122"/>
                <a:ea typeface="微软雅黑" panose="020B0503020204020204" pitchFamily="34" charset="-122"/>
              </a:rPr>
              <a:t>？</a:t>
            </a:r>
          </a:p>
        </p:txBody>
      </p:sp>
      <p:sp>
        <p:nvSpPr>
          <p:cNvPr id="23" name="标题 2"/>
          <p:cNvSpPr txBox="1">
            <a:spLocks/>
          </p:cNvSpPr>
          <p:nvPr/>
        </p:nvSpPr>
        <p:spPr>
          <a:xfrm>
            <a:off x="2321724" y="97943"/>
            <a:ext cx="6812443"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smtClean="0">
                <a:solidFill>
                  <a:srgbClr val="FF0000"/>
                </a:solidFill>
              </a:rPr>
              <a:t>2</a:t>
            </a:r>
            <a:r>
              <a:rPr lang="zh-CN" altLang="en-US" sz="3200" dirty="0" smtClean="0">
                <a:solidFill>
                  <a:srgbClr val="FF0000"/>
                </a:solidFill>
              </a:rPr>
              <a:t>）最大项</a:t>
            </a:r>
            <a:endParaRPr lang="en-US" altLang="zh-CN" sz="3200" dirty="0">
              <a:solidFill>
                <a:srgbClr val="FF0000"/>
              </a:solidFill>
            </a:endParaRPr>
          </a:p>
        </p:txBody>
      </p:sp>
    </p:spTree>
    <p:extLst>
      <p:ext uri="{BB962C8B-B14F-4D97-AF65-F5344CB8AC3E}">
        <p14:creationId xmlns:p14="http://schemas.microsoft.com/office/powerpoint/2010/main" val="238915398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1000"/>
                                        <p:tgtEl>
                                          <p:spTgt spid="16">
                                            <p:txEl>
                                              <p:pRg st="4" end="4"/>
                                            </p:txEl>
                                          </p:spTgt>
                                        </p:tgtEl>
                                      </p:cBhvr>
                                    </p:animEffect>
                                    <p:anim calcmode="lin" valueType="num">
                                      <p:cBhvr>
                                        <p:cTn id="26"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16">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6">
                                            <p:txEl>
                                              <p:pRg st="5" end="5"/>
                                            </p:txEl>
                                          </p:spTgt>
                                        </p:tgtEl>
                                        <p:attrNameLst>
                                          <p:attrName>style.visibility</p:attrName>
                                        </p:attrNameLst>
                                      </p:cBhvr>
                                      <p:to>
                                        <p:strVal val="visible"/>
                                      </p:to>
                                    </p:set>
                                    <p:animEffect transition="in" filter="fade">
                                      <p:cBhvr>
                                        <p:cTn id="30" dur="1000"/>
                                        <p:tgtEl>
                                          <p:spTgt spid="16">
                                            <p:txEl>
                                              <p:pRg st="5" end="5"/>
                                            </p:txEl>
                                          </p:spTgt>
                                        </p:tgtEl>
                                      </p:cBhvr>
                                    </p:animEffect>
                                    <p:anim calcmode="lin" valueType="num">
                                      <p:cBhvr>
                                        <p:cTn id="31"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16">
                                            <p:txEl>
                                              <p:pRg st="5" end="5"/>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6">
                                            <p:txEl>
                                              <p:pRg st="6" end="6"/>
                                            </p:txEl>
                                          </p:spTgt>
                                        </p:tgtEl>
                                        <p:attrNameLst>
                                          <p:attrName>style.visibility</p:attrName>
                                        </p:attrNameLst>
                                      </p:cBhvr>
                                      <p:to>
                                        <p:strVal val="visible"/>
                                      </p:to>
                                    </p:set>
                                    <p:animEffect transition="in" filter="fade">
                                      <p:cBhvr>
                                        <p:cTn id="35" dur="1000"/>
                                        <p:tgtEl>
                                          <p:spTgt spid="16">
                                            <p:txEl>
                                              <p:pRg st="6" end="6"/>
                                            </p:txEl>
                                          </p:spTgt>
                                        </p:tgtEl>
                                      </p:cBhvr>
                                    </p:animEffect>
                                    <p:anim calcmode="lin" valueType="num">
                                      <p:cBhvr>
                                        <p:cTn id="36" dur="1000" fill="hold"/>
                                        <p:tgtEl>
                                          <p:spTgt spid="16">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1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63</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2" y="1096740"/>
            <a:ext cx="6695769" cy="3046988"/>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最</a:t>
            </a:r>
            <a:r>
              <a:rPr lang="zh-CN" altLang="en-US" sz="2800" b="1" dirty="0">
                <a:solidFill>
                  <a:srgbClr val="0000FF"/>
                </a:solidFill>
                <a:latin typeface="微软雅黑" panose="020B0503020204020204" pitchFamily="34" charset="-122"/>
                <a:ea typeface="微软雅黑" panose="020B0503020204020204" pitchFamily="34" charset="-122"/>
              </a:rPr>
              <a:t>大</a:t>
            </a:r>
            <a:r>
              <a:rPr lang="zh-CN" altLang="en-US" sz="2800" b="1" dirty="0" smtClean="0">
                <a:solidFill>
                  <a:srgbClr val="0000FF"/>
                </a:solidFill>
                <a:latin typeface="微软雅黑" panose="020B0503020204020204" pitchFamily="34" charset="-122"/>
                <a:ea typeface="微软雅黑" panose="020B0503020204020204" pitchFamily="34" charset="-122"/>
              </a:rPr>
              <a:t>项</a:t>
            </a:r>
            <a:r>
              <a:rPr lang="zh-CN" altLang="en-US" sz="2800" b="1" dirty="0">
                <a:solidFill>
                  <a:srgbClr val="0000FF"/>
                </a:solidFill>
                <a:latin typeface="微软雅黑" panose="020B0503020204020204" pitchFamily="34" charset="-122"/>
                <a:ea typeface="微软雅黑" panose="020B0503020204020204" pitchFamily="34" charset="-122"/>
              </a:rPr>
              <a:t>符号</a:t>
            </a:r>
            <a:r>
              <a:rPr lang="zh-CN" altLang="en-US" sz="2800" b="1" dirty="0" smtClean="0">
                <a:latin typeface="微软雅黑" panose="020B0503020204020204" pitchFamily="34" charset="-122"/>
                <a:ea typeface="微软雅黑" panose="020B0503020204020204" pitchFamily="34" charset="-122"/>
              </a:rPr>
              <a:t>：</a:t>
            </a:r>
            <a:r>
              <a:rPr lang="en-US" altLang="zh-CN" sz="2800" b="1" dirty="0" err="1" smtClean="0">
                <a:solidFill>
                  <a:srgbClr val="0000FF"/>
                </a:solidFill>
                <a:latin typeface="微软雅黑" panose="020B0503020204020204" pitchFamily="34" charset="-122"/>
                <a:ea typeface="微软雅黑" panose="020B0503020204020204" pitchFamily="34" charset="-122"/>
              </a:rPr>
              <a:t>M</a:t>
            </a:r>
            <a:r>
              <a:rPr lang="en-US" altLang="zh-CN" sz="2800" b="1" baseline="-25000" dirty="0" err="1" smtClean="0">
                <a:solidFill>
                  <a:srgbClr val="0000FF"/>
                </a:solidFill>
                <a:latin typeface="微软雅黑" panose="020B0503020204020204" pitchFamily="34" charset="-122"/>
                <a:ea typeface="微软雅黑" panose="020B0503020204020204" pitchFamily="34" charset="-122"/>
              </a:rPr>
              <a:t>i</a:t>
            </a:r>
            <a:endParaRPr lang="en-US" altLang="zh-CN" sz="2800" b="1" baseline="-25000" dirty="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将</a:t>
            </a:r>
            <a:r>
              <a:rPr lang="zh-CN" altLang="en-US" sz="2400" b="1" dirty="0" smtClean="0">
                <a:latin typeface="微软雅黑" panose="020B0503020204020204" pitchFamily="34" charset="-122"/>
                <a:ea typeface="微软雅黑" panose="020B0503020204020204" pitchFamily="34" charset="-122"/>
              </a:rPr>
              <a:t>最大项中</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FF0000"/>
                </a:solidFill>
                <a:latin typeface="微软雅黑" panose="020B0503020204020204" pitchFamily="34" charset="-122"/>
                <a:ea typeface="微软雅黑" panose="020B0503020204020204" pitchFamily="34" charset="-122"/>
              </a:rPr>
              <a:t>原变量记</a:t>
            </a:r>
            <a:r>
              <a:rPr lang="zh-CN" altLang="en-US" sz="2400" b="1" dirty="0" smtClean="0">
                <a:solidFill>
                  <a:srgbClr val="FF0000"/>
                </a:solidFill>
                <a:latin typeface="微软雅黑" panose="020B0503020204020204" pitchFamily="34" charset="-122"/>
                <a:ea typeface="微软雅黑" panose="020B0503020204020204" pitchFamily="34" charset="-122"/>
              </a:rPr>
              <a:t>为</a:t>
            </a:r>
            <a:r>
              <a:rPr lang="en-US" altLang="zh-CN" sz="2400" b="1" dirty="0" smtClean="0">
                <a:solidFill>
                  <a:srgbClr val="FF0000"/>
                </a:solidFill>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反变量记</a:t>
            </a:r>
            <a:r>
              <a:rPr lang="zh-CN" altLang="en-US" sz="2400" b="1" dirty="0" smtClean="0">
                <a:solidFill>
                  <a:srgbClr val="FF0000"/>
                </a:solidFill>
                <a:latin typeface="微软雅黑" panose="020B0503020204020204" pitchFamily="34" charset="-122"/>
                <a:ea typeface="微软雅黑" panose="020B0503020204020204" pitchFamily="34" charset="-122"/>
              </a:rPr>
              <a:t>为</a:t>
            </a:r>
            <a:r>
              <a:rPr lang="en-US" altLang="zh-CN" sz="2400" b="1" dirty="0" smtClean="0">
                <a:solidFill>
                  <a:srgbClr val="FF0000"/>
                </a:solidFill>
                <a:latin typeface="微软雅黑" panose="020B0503020204020204" pitchFamily="34" charset="-122"/>
                <a:ea typeface="微软雅黑" panose="020B0503020204020204" pitchFamily="34" charset="-122"/>
              </a:rPr>
              <a:t>1</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按照变量的顺序排列为二进制数</a:t>
            </a:r>
            <a:r>
              <a:rPr lang="en-US" altLang="zh-CN" sz="2400" b="1" dirty="0" err="1">
                <a:latin typeface="微软雅黑" panose="020B0503020204020204" pitchFamily="34" charset="-122"/>
                <a:ea typeface="微软雅黑" panose="020B0503020204020204" pitchFamily="34" charset="-122"/>
              </a:rPr>
              <a:t>i</a:t>
            </a:r>
            <a:r>
              <a:rPr lang="zh-CN" altLang="en-US" sz="2400" b="1" dirty="0">
                <a:latin typeface="微软雅黑" panose="020B0503020204020204" pitchFamily="34" charset="-122"/>
                <a:ea typeface="微软雅黑" panose="020B0503020204020204" pitchFamily="34" charset="-122"/>
              </a:rPr>
              <a:t>，对应的十进制数记为</a:t>
            </a:r>
            <a:r>
              <a:rPr lang="zh-CN" altLang="en-US" sz="2400" b="1" dirty="0" smtClean="0">
                <a:latin typeface="微软雅黑" panose="020B0503020204020204" pitchFamily="34" charset="-122"/>
                <a:ea typeface="微软雅黑" panose="020B0503020204020204" pitchFamily="34" charset="-122"/>
              </a:rPr>
              <a:t>最大项</a:t>
            </a:r>
            <a:r>
              <a:rPr lang="zh-CN" altLang="en-US" sz="2400" b="1" dirty="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下标</a:t>
            </a:r>
            <a:r>
              <a:rPr lang="en-US" altLang="zh-CN" sz="2400" b="1" dirty="0" err="1" smtClean="0">
                <a:latin typeface="微软雅黑" panose="020B0503020204020204" pitchFamily="34" charset="-122"/>
                <a:ea typeface="微软雅黑" panose="020B0503020204020204" pitchFamily="34" charset="-122"/>
              </a:rPr>
              <a:t>i</a:t>
            </a:r>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例：</a:t>
            </a:r>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个变量的</a:t>
            </a:r>
            <a:r>
              <a:rPr lang="zh-CN" altLang="en-US" sz="2800" b="1" dirty="0" smtClean="0">
                <a:latin typeface="微软雅黑" panose="020B0503020204020204" pitchFamily="34" charset="-122"/>
                <a:ea typeface="微软雅黑" panose="020B0503020204020204" pitchFamily="34" charset="-122"/>
              </a:rPr>
              <a:t>最大项</a:t>
            </a:r>
            <a:endParaRPr lang="en-US" altLang="zh-CN" sz="2800" b="1" dirty="0" smtClean="0">
              <a:latin typeface="微软雅黑" panose="020B0503020204020204" pitchFamily="34" charset="-122"/>
              <a:ea typeface="微软雅黑" panose="020B0503020204020204" pitchFamily="34" charset="-122"/>
            </a:endParaRPr>
          </a:p>
        </p:txBody>
      </p:sp>
      <p:sp>
        <p:nvSpPr>
          <p:cNvPr id="23" name="标题 2"/>
          <p:cNvSpPr txBox="1">
            <a:spLocks/>
          </p:cNvSpPr>
          <p:nvPr/>
        </p:nvSpPr>
        <p:spPr>
          <a:xfrm>
            <a:off x="2321724" y="97943"/>
            <a:ext cx="6812443"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a:solidFill>
                  <a:srgbClr val="FF0000"/>
                </a:solidFill>
              </a:rPr>
              <a:t>2</a:t>
            </a:r>
            <a:r>
              <a:rPr lang="zh-CN" altLang="en-US" sz="3200" dirty="0">
                <a:solidFill>
                  <a:srgbClr val="FF0000"/>
                </a:solidFill>
              </a:rPr>
              <a:t>）最大项</a:t>
            </a:r>
            <a:endParaRPr lang="en-US" altLang="zh-CN" sz="3200" dirty="0">
              <a:solidFill>
                <a:srgbClr val="FF0000"/>
              </a:solidFill>
            </a:endParaRP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3800240740"/>
                  </p:ext>
                </p:extLst>
              </p:nvPr>
            </p:nvGraphicFramePr>
            <p:xfrm>
              <a:off x="7108721" y="2890686"/>
              <a:ext cx="4198376" cy="3854241"/>
            </p:xfrm>
            <a:graphic>
              <a:graphicData uri="http://schemas.openxmlformats.org/drawingml/2006/table">
                <a:tbl>
                  <a:tblPr firstRow="1" firstCol="1" bandRow="1">
                    <a:tableStyleId>{B301B821-A1FF-4177-AEE7-76D212191A09}</a:tableStyleId>
                  </a:tblPr>
                  <a:tblGrid>
                    <a:gridCol w="591625"/>
                    <a:gridCol w="591625"/>
                    <a:gridCol w="591625"/>
                    <a:gridCol w="1440275"/>
                    <a:gridCol w="983226"/>
                  </a:tblGrid>
                  <a:tr h="428249">
                    <a:tc>
                      <a:txBody>
                        <a:bodyPr/>
                        <a:lstStyle/>
                        <a:p>
                          <a:pPr algn="ctr"/>
                          <a:r>
                            <a:rPr lang="en-US" altLang="zh-CN" sz="2000" b="1" dirty="0" smtClean="0">
                              <a:effectLst/>
                              <a:latin typeface="华文中宋" panose="02010600040101010101" pitchFamily="2" charset="-122"/>
                              <a:ea typeface="华文中宋" panose="02010600040101010101" pitchFamily="2" charset="-122"/>
                            </a:rPr>
                            <a:t>A</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r>
                            <a:rPr lang="en-US" altLang="zh-CN" sz="2000" b="1" dirty="0" smtClean="0">
                              <a:effectLst/>
                              <a:latin typeface="华文中宋" panose="02010600040101010101" pitchFamily="2" charset="-122"/>
                              <a:ea typeface="华文中宋" panose="02010600040101010101" pitchFamily="2" charset="-122"/>
                            </a:rPr>
                            <a:t>B</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r>
                            <a:rPr lang="en-US" altLang="zh-CN" sz="2000" b="1" dirty="0" smtClean="0">
                              <a:effectLst/>
                              <a:latin typeface="华文中宋" panose="02010600040101010101" pitchFamily="2" charset="-122"/>
                              <a:ea typeface="华文中宋" panose="02010600040101010101" pitchFamily="2" charset="-122"/>
                            </a:rPr>
                            <a:t>C</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lnSpc>
                              <a:spcPts val="2000"/>
                            </a:lnSpc>
                            <a:spcAft>
                              <a:spcPts val="0"/>
                            </a:spcAft>
                          </a:pPr>
                          <a:r>
                            <a:rPr lang="zh-CN" sz="2000" b="1" kern="100" dirty="0" smtClean="0">
                              <a:effectLst/>
                              <a:latin typeface="华文中宋" panose="02010600040101010101" pitchFamily="2" charset="-122"/>
                              <a:ea typeface="华文中宋" panose="02010600040101010101" pitchFamily="2" charset="-122"/>
                            </a:rPr>
                            <a:t>最</a:t>
                          </a:r>
                          <a:r>
                            <a:rPr lang="zh-CN" altLang="en-US" sz="2000" b="1" kern="100" dirty="0" smtClean="0">
                              <a:effectLst/>
                              <a:latin typeface="华文中宋" panose="02010600040101010101" pitchFamily="2" charset="-122"/>
                              <a:ea typeface="华文中宋" panose="02010600040101010101" pitchFamily="2" charset="-122"/>
                            </a:rPr>
                            <a:t>大</a:t>
                          </a:r>
                          <a:r>
                            <a:rPr lang="zh-CN" sz="2000" b="1" kern="100" dirty="0" smtClean="0">
                              <a:effectLst/>
                              <a:latin typeface="华文中宋" panose="02010600040101010101" pitchFamily="2" charset="-122"/>
                              <a:ea typeface="华文中宋" panose="02010600040101010101" pitchFamily="2" charset="-122"/>
                            </a:rPr>
                            <a:t>项</a:t>
                          </a:r>
                          <a:endParaRPr lang="zh-CN" sz="2400" b="1" kern="1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zh-CN" sz="2000" b="1" kern="100">
                              <a:effectLst/>
                              <a:latin typeface="华文中宋" panose="02010600040101010101" pitchFamily="2" charset="-122"/>
                              <a:ea typeface="华文中宋" panose="02010600040101010101" pitchFamily="2" charset="-122"/>
                            </a:rPr>
                            <a:t>编号</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altLang="zh-CN" sz="2000" i="1" smtClean="0">
                                    <a:solidFill>
                                      <a:srgbClr val="0000FF"/>
                                    </a:solidFill>
                                    <a:latin typeface="Cambria Math"/>
                                  </a:rPr>
                                  <m:t>𝑨</m:t>
                                </m:r>
                                <m:r>
                                  <a:rPr lang="en-US" altLang="zh-CN" sz="2000" b="1" i="1">
                                    <a:solidFill>
                                      <a:srgbClr val="0000FF"/>
                                    </a:solidFill>
                                    <a:latin typeface="Cambria Math"/>
                                  </a:rPr>
                                  <m:t>+</m:t>
                                </m:r>
                                <m:r>
                                  <a:rPr lang="en-US" altLang="zh-CN" sz="2000" i="1">
                                    <a:solidFill>
                                      <a:srgbClr val="0000FF"/>
                                    </a:solidFill>
                                    <a:latin typeface="Cambria Math"/>
                                  </a:rPr>
                                  <m:t>𝑩</m:t>
                                </m:r>
                                <m:r>
                                  <a:rPr lang="en-US" altLang="zh-CN" sz="2000" b="1" i="1">
                                    <a:solidFill>
                                      <a:srgbClr val="0000FF"/>
                                    </a:solidFill>
                                    <a:latin typeface="Cambria Math"/>
                                  </a:rPr>
                                  <m:t>+</m:t>
                                </m:r>
                                <m:r>
                                  <a:rPr lang="en-US" altLang="zh-CN" sz="2000" i="1">
                                    <a:solidFill>
                                      <a:srgbClr val="0000FF"/>
                                    </a:solidFill>
                                    <a:latin typeface="Cambria Math"/>
                                  </a:rPr>
                                  <m:t>𝑪</m:t>
                                </m:r>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sz="2000" b="1" i="0" kern="100" baseline="-25000" dirty="0" smtClean="0">
                              <a:effectLst/>
                              <a:latin typeface="华文中宋" panose="02010600040101010101" pitchFamily="2" charset="-122"/>
                              <a:ea typeface="华文中宋" panose="02010600040101010101" pitchFamily="2" charset="-122"/>
                              <a:cs typeface="Times New Roman"/>
                            </a:rPr>
                            <a:t>0</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dirty="0">
                              <a:effectLst/>
                              <a:latin typeface="华文中宋" panose="02010600040101010101" pitchFamily="2" charset="-122"/>
                              <a:ea typeface="华文中宋" panose="02010600040101010101" pitchFamily="2" charset="-122"/>
                            </a:rPr>
                            <a:t>0</a:t>
                          </a:r>
                          <a:endParaRPr lang="zh-CN" sz="2400" b="1" kern="1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altLang="zh-CN" sz="2000" i="1" smtClean="0">
                                    <a:solidFill>
                                      <a:srgbClr val="0000FF"/>
                                    </a:solidFill>
                                    <a:latin typeface="Cambria Math"/>
                                  </a:rPr>
                                  <m:t>𝑨</m:t>
                                </m:r>
                                <m:r>
                                  <a:rPr lang="en-US" altLang="zh-CN" sz="2000" b="1" i="1">
                                    <a:solidFill>
                                      <a:srgbClr val="0000FF"/>
                                    </a:solidFill>
                                    <a:latin typeface="Cambria Math"/>
                                  </a:rPr>
                                  <m:t>+</m:t>
                                </m:r>
                                <m:r>
                                  <a:rPr lang="en-US" altLang="zh-CN" sz="2000" i="1">
                                    <a:solidFill>
                                      <a:srgbClr val="0000FF"/>
                                    </a:solidFill>
                                    <a:latin typeface="Cambria Math"/>
                                  </a:rPr>
                                  <m:t>𝑩</m:t>
                                </m:r>
                                <m:r>
                                  <a:rPr lang="en-US" altLang="zh-CN" sz="2000" b="1" i="1">
                                    <a:solidFill>
                                      <a:srgbClr val="0000FF"/>
                                    </a:solidFill>
                                    <a:latin typeface="Cambria Math"/>
                                  </a:rPr>
                                  <m:t>+</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𝑪</m:t>
                                    </m:r>
                                  </m:e>
                                </m:acc>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baseline="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1</a:t>
                          </a: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dirty="0">
                              <a:effectLst/>
                              <a:latin typeface="华文中宋" panose="02010600040101010101" pitchFamily="2" charset="-122"/>
                              <a:ea typeface="华文中宋" panose="02010600040101010101" pitchFamily="2" charset="-122"/>
                            </a:rPr>
                            <a:t>1</a:t>
                          </a:r>
                          <a:endParaRPr lang="zh-CN" sz="2400" b="1" kern="1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altLang="zh-CN" sz="2000" i="1" smtClean="0">
                                    <a:solidFill>
                                      <a:srgbClr val="0000FF"/>
                                    </a:solidFill>
                                    <a:latin typeface="Cambria Math"/>
                                  </a:rPr>
                                  <m:t>𝑨</m:t>
                                </m:r>
                                <m:r>
                                  <a:rPr lang="en-US" altLang="zh-CN" sz="2000" b="1" i="1">
                                    <a:solidFill>
                                      <a:srgbClr val="0000FF"/>
                                    </a:solidFill>
                                    <a:latin typeface="Cambria Math"/>
                                  </a:rPr>
                                  <m:t>+</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𝑩</m:t>
                                    </m:r>
                                  </m:e>
                                </m:acc>
                                <m:r>
                                  <a:rPr lang="en-US" altLang="zh-CN" sz="2000" b="1" i="1">
                                    <a:solidFill>
                                      <a:srgbClr val="0000FF"/>
                                    </a:solidFill>
                                    <a:latin typeface="Cambria Math"/>
                                  </a:rPr>
                                  <m:t>+</m:t>
                                </m:r>
                                <m:r>
                                  <a:rPr lang="en-US" altLang="zh-CN" sz="2000" b="1" i="1" smtClean="0">
                                    <a:solidFill>
                                      <a:srgbClr val="0000FF"/>
                                    </a:solidFill>
                                    <a:latin typeface="Cambria Math"/>
                                  </a:rPr>
                                  <m:t>𝑪</m:t>
                                </m:r>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2</a:t>
                          </a: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altLang="zh-CN" sz="2000" i="1" smtClean="0">
                                    <a:solidFill>
                                      <a:srgbClr val="0000FF"/>
                                    </a:solidFill>
                                    <a:latin typeface="Cambria Math"/>
                                  </a:rPr>
                                  <m:t>𝑨</m:t>
                                </m:r>
                                <m:r>
                                  <a:rPr lang="en-US" altLang="zh-CN" sz="2000" b="1" i="1" smtClean="0">
                                    <a:solidFill>
                                      <a:srgbClr val="0000FF"/>
                                    </a:solidFill>
                                    <a:latin typeface="Cambria Math"/>
                                  </a:rPr>
                                  <m:t>+</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𝑩</m:t>
                                    </m:r>
                                  </m:e>
                                </m:acc>
                                <m:r>
                                  <a:rPr lang="en-US" altLang="zh-CN" sz="2000" b="1" i="1" smtClean="0">
                                    <a:solidFill>
                                      <a:srgbClr val="0000FF"/>
                                    </a:solidFill>
                                    <a:latin typeface="Cambria Math"/>
                                  </a:rPr>
                                  <m:t>+</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𝑪</m:t>
                                    </m:r>
                                  </m:e>
                                </m:acc>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3</a:t>
                          </a: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0000FF"/>
                                        </a:solidFill>
                                        <a:latin typeface="Cambria Math"/>
                                      </a:rPr>
                                    </m:ctrlPr>
                                  </m:accPr>
                                  <m:e>
                                    <m:r>
                                      <a:rPr lang="en-US" altLang="zh-CN" sz="2000" i="1">
                                        <a:solidFill>
                                          <a:srgbClr val="0000FF"/>
                                        </a:solidFill>
                                        <a:latin typeface="Cambria Math"/>
                                      </a:rPr>
                                      <m:t> </m:t>
                                    </m:r>
                                    <m:r>
                                      <a:rPr lang="en-US" altLang="zh-CN" sz="2000" i="1">
                                        <a:solidFill>
                                          <a:srgbClr val="0000FF"/>
                                        </a:solidFill>
                                        <a:latin typeface="Cambria Math"/>
                                      </a:rPr>
                                      <m:t>𝑨</m:t>
                                    </m:r>
                                  </m:e>
                                </m:acc>
                                <m:r>
                                  <a:rPr lang="en-US" altLang="zh-CN" sz="2000" b="1" i="1">
                                    <a:solidFill>
                                      <a:srgbClr val="0000FF"/>
                                    </a:solidFill>
                                    <a:latin typeface="Cambria Math"/>
                                  </a:rPr>
                                  <m:t>+</m:t>
                                </m:r>
                                <m:r>
                                  <a:rPr lang="en-US" altLang="zh-CN" sz="2000" i="1">
                                    <a:solidFill>
                                      <a:srgbClr val="0000FF"/>
                                    </a:solidFill>
                                    <a:latin typeface="Cambria Math"/>
                                  </a:rPr>
                                  <m:t>𝑩</m:t>
                                </m:r>
                                <m:r>
                                  <a:rPr lang="en-US" altLang="zh-CN" sz="2000" b="1" i="1">
                                    <a:solidFill>
                                      <a:srgbClr val="0000FF"/>
                                    </a:solidFill>
                                    <a:latin typeface="Cambria Math"/>
                                  </a:rPr>
                                  <m:t>+</m:t>
                                </m:r>
                                <m:r>
                                  <a:rPr lang="en-US" altLang="zh-CN" sz="2000" i="1">
                                    <a:solidFill>
                                      <a:srgbClr val="0000FF"/>
                                    </a:solidFill>
                                    <a:latin typeface="Cambria Math"/>
                                  </a:rPr>
                                  <m:t>𝑪</m:t>
                                </m:r>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4</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0000FF"/>
                                        </a:solidFill>
                                        <a:latin typeface="Cambria Math"/>
                                      </a:rPr>
                                    </m:ctrlPr>
                                  </m:accPr>
                                  <m:e>
                                    <m:r>
                                      <a:rPr lang="en-US" altLang="zh-CN" sz="2000" i="1">
                                        <a:solidFill>
                                          <a:srgbClr val="0000FF"/>
                                        </a:solidFill>
                                        <a:latin typeface="Cambria Math"/>
                                      </a:rPr>
                                      <m:t> </m:t>
                                    </m:r>
                                    <m:r>
                                      <a:rPr lang="en-US" altLang="zh-CN" sz="2000" i="1">
                                        <a:solidFill>
                                          <a:srgbClr val="0000FF"/>
                                        </a:solidFill>
                                        <a:latin typeface="Cambria Math"/>
                                      </a:rPr>
                                      <m:t>𝑨</m:t>
                                    </m:r>
                                  </m:e>
                                </m:acc>
                                <m:r>
                                  <a:rPr lang="en-US" altLang="zh-CN" sz="2000" b="1" i="1">
                                    <a:solidFill>
                                      <a:srgbClr val="0000FF"/>
                                    </a:solidFill>
                                    <a:latin typeface="Cambria Math"/>
                                  </a:rPr>
                                  <m:t>+</m:t>
                                </m:r>
                                <m:r>
                                  <a:rPr lang="en-US" altLang="zh-CN" sz="2000" i="1">
                                    <a:solidFill>
                                      <a:srgbClr val="0000FF"/>
                                    </a:solidFill>
                                    <a:latin typeface="Cambria Math"/>
                                  </a:rPr>
                                  <m:t>𝑩</m:t>
                                </m:r>
                                <m:r>
                                  <a:rPr lang="en-US" altLang="zh-CN" sz="2000" b="1" i="1">
                                    <a:solidFill>
                                      <a:srgbClr val="0000FF"/>
                                    </a:solidFill>
                                    <a:latin typeface="Cambria Math"/>
                                  </a:rPr>
                                  <m:t>+</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𝑪</m:t>
                                    </m:r>
                                  </m:e>
                                </m:acc>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5</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0000FF"/>
                                        </a:solidFill>
                                        <a:latin typeface="Cambria Math"/>
                                      </a:rPr>
                                    </m:ctrlPr>
                                  </m:accPr>
                                  <m:e>
                                    <m:r>
                                      <a:rPr lang="en-US" altLang="zh-CN" sz="2000" i="1">
                                        <a:solidFill>
                                          <a:srgbClr val="0000FF"/>
                                        </a:solidFill>
                                        <a:latin typeface="Cambria Math"/>
                                      </a:rPr>
                                      <m:t>𝑨</m:t>
                                    </m:r>
                                  </m:e>
                                </m:acc>
                                <m:r>
                                  <a:rPr lang="en-US" altLang="zh-CN" sz="2000" b="1" i="1">
                                    <a:solidFill>
                                      <a:srgbClr val="0000FF"/>
                                    </a:solidFill>
                                    <a:latin typeface="Cambria Math"/>
                                  </a:rPr>
                                  <m:t>+</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𝑩</m:t>
                                    </m:r>
                                  </m:e>
                                </m:acc>
                                <m:r>
                                  <a:rPr lang="en-US" altLang="zh-CN" sz="2000" b="1" i="1">
                                    <a:solidFill>
                                      <a:srgbClr val="0000FF"/>
                                    </a:solidFill>
                                    <a:latin typeface="Cambria Math"/>
                                  </a:rPr>
                                  <m:t>+</m:t>
                                </m:r>
                                <m:r>
                                  <a:rPr lang="en-US" altLang="zh-CN" sz="2000" i="1">
                                    <a:solidFill>
                                      <a:srgbClr val="0000FF"/>
                                    </a:solidFill>
                                    <a:latin typeface="Cambria Math"/>
                                  </a:rPr>
                                  <m:t>𝑪</m:t>
                                </m:r>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6</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0000FF"/>
                                        </a:solidFill>
                                        <a:latin typeface="Cambria Math"/>
                                      </a:rPr>
                                    </m:ctrlPr>
                                  </m:accPr>
                                  <m:e>
                                    <m:r>
                                      <a:rPr lang="en-US" altLang="zh-CN" sz="2000" i="1">
                                        <a:solidFill>
                                          <a:srgbClr val="0000FF"/>
                                        </a:solidFill>
                                        <a:latin typeface="Cambria Math"/>
                                      </a:rPr>
                                      <m:t>𝑨</m:t>
                                    </m:r>
                                  </m:e>
                                </m:acc>
                                <m:r>
                                  <a:rPr lang="en-US" altLang="zh-CN" sz="2000" b="1" i="1">
                                    <a:solidFill>
                                      <a:srgbClr val="0000FF"/>
                                    </a:solidFill>
                                    <a:latin typeface="Cambria Math"/>
                                  </a:rPr>
                                  <m:t>+</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𝑩</m:t>
                                    </m:r>
                                  </m:e>
                                </m:acc>
                                <m:r>
                                  <a:rPr lang="en-US" altLang="zh-CN" sz="2000" b="1" i="1">
                                    <a:solidFill>
                                      <a:srgbClr val="0000FF"/>
                                    </a:solidFill>
                                    <a:latin typeface="Cambria Math"/>
                                  </a:rPr>
                                  <m:t>+</m:t>
                                </m:r>
                                <m:acc>
                                  <m:accPr>
                                    <m:chr m:val="̅"/>
                                    <m:ctrlPr>
                                      <a:rPr lang="en-US" altLang="zh-CN" sz="2000" i="1">
                                        <a:solidFill>
                                          <a:srgbClr val="0000FF"/>
                                        </a:solidFill>
                                        <a:latin typeface="Cambria Math"/>
                                      </a:rPr>
                                    </m:ctrlPr>
                                  </m:accPr>
                                  <m:e>
                                    <m:r>
                                      <a:rPr lang="en-US" altLang="zh-CN" sz="2000" i="1">
                                        <a:solidFill>
                                          <a:srgbClr val="0000FF"/>
                                        </a:solidFill>
                                        <a:latin typeface="Cambria Math"/>
                                      </a:rPr>
                                      <m:t>𝑪</m:t>
                                    </m:r>
                                  </m:e>
                                </m:acc>
                              </m:oMath>
                            </m:oMathPara>
                          </a14:m>
                          <a:endParaRPr lang="en-US" sz="2000" b="1" kern="100" dirty="0">
                            <a:solidFill>
                              <a:srgbClr val="0000FF"/>
                            </a:solidFill>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7</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3800240740"/>
                  </p:ext>
                </p:extLst>
              </p:nvPr>
            </p:nvGraphicFramePr>
            <p:xfrm>
              <a:off x="7108721" y="2890686"/>
              <a:ext cx="4198376" cy="3854241"/>
            </p:xfrm>
            <a:graphic>
              <a:graphicData uri="http://schemas.openxmlformats.org/drawingml/2006/table">
                <a:tbl>
                  <a:tblPr firstRow="1" firstCol="1" bandRow="1">
                    <a:tableStyleId>{B301B821-A1FF-4177-AEE7-76D212191A09}</a:tableStyleId>
                  </a:tblPr>
                  <a:tblGrid>
                    <a:gridCol w="591625"/>
                    <a:gridCol w="591625"/>
                    <a:gridCol w="591625"/>
                    <a:gridCol w="1440275"/>
                    <a:gridCol w="983226"/>
                  </a:tblGrid>
                  <a:tr h="428249">
                    <a:tc>
                      <a:txBody>
                        <a:bodyPr/>
                        <a:lstStyle/>
                        <a:p>
                          <a:pPr algn="ctr"/>
                          <a:r>
                            <a:rPr lang="en-US" altLang="zh-CN" sz="2000" b="1" dirty="0" smtClean="0">
                              <a:effectLst/>
                              <a:latin typeface="华文中宋" panose="02010600040101010101" pitchFamily="2" charset="-122"/>
                              <a:ea typeface="华文中宋" panose="02010600040101010101" pitchFamily="2" charset="-122"/>
                            </a:rPr>
                            <a:t>A</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r>
                            <a:rPr lang="en-US" altLang="zh-CN" sz="2000" b="1" dirty="0" smtClean="0">
                              <a:effectLst/>
                              <a:latin typeface="华文中宋" panose="02010600040101010101" pitchFamily="2" charset="-122"/>
                              <a:ea typeface="华文中宋" panose="02010600040101010101" pitchFamily="2" charset="-122"/>
                            </a:rPr>
                            <a:t>B</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r>
                            <a:rPr lang="en-US" altLang="zh-CN" sz="2000" b="1" dirty="0" smtClean="0">
                              <a:effectLst/>
                              <a:latin typeface="华文中宋" panose="02010600040101010101" pitchFamily="2" charset="-122"/>
                              <a:ea typeface="华文中宋" panose="02010600040101010101" pitchFamily="2" charset="-122"/>
                            </a:rPr>
                            <a:t>C</a:t>
                          </a:r>
                          <a:endParaRPr lang="en-US" sz="2000" b="1" dirty="0">
                            <a:effectLst/>
                            <a:latin typeface="华文中宋" panose="02010600040101010101" pitchFamily="2" charset="-122"/>
                            <a:ea typeface="华文中宋" panose="02010600040101010101" pitchFamily="2" charset="-122"/>
                          </a:endParaRPr>
                        </a:p>
                      </a:txBody>
                      <a:tcPr marL="68580" marR="68580" marT="0" marB="0" anchor="ctr"/>
                    </a:tc>
                    <a:tc>
                      <a:txBody>
                        <a:bodyPr/>
                        <a:lstStyle/>
                        <a:p>
                          <a:pPr algn="ctr">
                            <a:lnSpc>
                              <a:spcPts val="2000"/>
                            </a:lnSpc>
                            <a:spcAft>
                              <a:spcPts val="0"/>
                            </a:spcAft>
                          </a:pPr>
                          <a:r>
                            <a:rPr lang="zh-CN" sz="2000" b="1" kern="100" dirty="0" smtClean="0">
                              <a:effectLst/>
                              <a:latin typeface="华文中宋" panose="02010600040101010101" pitchFamily="2" charset="-122"/>
                              <a:ea typeface="华文中宋" panose="02010600040101010101" pitchFamily="2" charset="-122"/>
                            </a:rPr>
                            <a:t>最</a:t>
                          </a:r>
                          <a:r>
                            <a:rPr lang="zh-CN" altLang="en-US" sz="2000" b="1" kern="100" dirty="0" smtClean="0">
                              <a:effectLst/>
                              <a:latin typeface="华文中宋" panose="02010600040101010101" pitchFamily="2" charset="-122"/>
                              <a:ea typeface="华文中宋" panose="02010600040101010101" pitchFamily="2" charset="-122"/>
                            </a:rPr>
                            <a:t>大</a:t>
                          </a:r>
                          <a:r>
                            <a:rPr lang="zh-CN" sz="2000" b="1" kern="100" dirty="0" smtClean="0">
                              <a:effectLst/>
                              <a:latin typeface="华文中宋" panose="02010600040101010101" pitchFamily="2" charset="-122"/>
                              <a:ea typeface="华文中宋" panose="02010600040101010101" pitchFamily="2" charset="-122"/>
                            </a:rPr>
                            <a:t>项</a:t>
                          </a:r>
                          <a:endParaRPr lang="zh-CN" sz="2400" b="1" kern="1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zh-CN" sz="2000" b="1" kern="100">
                              <a:effectLst/>
                              <a:latin typeface="华文中宋" panose="02010600040101010101" pitchFamily="2" charset="-122"/>
                              <a:ea typeface="华文中宋" panose="02010600040101010101" pitchFamily="2" charset="-122"/>
                            </a:rPr>
                            <a:t>编号</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22785" t="-108571" r="-67932" b="-720000"/>
                          </a:stretch>
                        </a:blipFill>
                      </a:tcPr>
                    </a:tc>
                    <a:tc>
                      <a:txBody>
                        <a:bodyPr/>
                        <a:lstStyle/>
                        <a:p>
                          <a:pPr algn="ctr">
                            <a:lnSpc>
                              <a:spcPts val="2000"/>
                            </a:lnSpc>
                            <a:spcAft>
                              <a:spcPts val="0"/>
                            </a:spcAft>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sz="2000" b="1" i="0" kern="100" baseline="-25000" dirty="0" smtClean="0">
                              <a:effectLst/>
                              <a:latin typeface="华文中宋" panose="02010600040101010101" pitchFamily="2" charset="-122"/>
                              <a:ea typeface="华文中宋" panose="02010600040101010101" pitchFamily="2" charset="-122"/>
                              <a:cs typeface="Times New Roman"/>
                            </a:rPr>
                            <a:t>0</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dirty="0">
                              <a:effectLst/>
                              <a:latin typeface="华文中宋" panose="02010600040101010101" pitchFamily="2" charset="-122"/>
                              <a:ea typeface="华文中宋" panose="02010600040101010101" pitchFamily="2" charset="-122"/>
                            </a:rPr>
                            <a:t>0</a:t>
                          </a:r>
                          <a:endParaRPr lang="zh-CN" sz="2400" b="1" kern="1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22785" t="-205634" r="-67932" b="-609859"/>
                          </a:stretch>
                        </a:blip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baseline="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1</a:t>
                          </a: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dirty="0">
                              <a:effectLst/>
                              <a:latin typeface="华文中宋" panose="02010600040101010101" pitchFamily="2" charset="-122"/>
                              <a:ea typeface="华文中宋" panose="02010600040101010101" pitchFamily="2" charset="-122"/>
                            </a:rPr>
                            <a:t>1</a:t>
                          </a:r>
                          <a:endParaRPr lang="zh-CN" sz="2400" b="1" kern="1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22785" t="-310000" r="-67932" b="-518571"/>
                          </a:stretch>
                        </a:blip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2</a:t>
                          </a: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22785" t="-410000" r="-67932" b="-418571"/>
                          </a:stretch>
                        </a:blip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3</a:t>
                          </a: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22785" t="-510000" r="-67932" b="-318571"/>
                          </a:stretch>
                        </a:blipFill>
                      </a:tcPr>
                    </a:tc>
                    <a:tc>
                      <a:txBody>
                        <a:bodyPr/>
                        <a:lstStyle/>
                        <a:p>
                          <a:pPr algn="ctr">
                            <a:lnSpc>
                              <a:spcPts val="2000"/>
                            </a:lnSpc>
                            <a:spcAft>
                              <a:spcPts val="0"/>
                            </a:spcAft>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4</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22785" t="-601408" r="-67932" b="-214085"/>
                          </a:stretch>
                        </a:blipFill>
                      </a:tcPr>
                    </a:tc>
                    <a:tc>
                      <a:txBody>
                        <a:bodyPr/>
                        <a:lstStyle/>
                        <a:p>
                          <a:pPr algn="ctr">
                            <a:lnSpc>
                              <a:spcPts val="2000"/>
                            </a:lnSpc>
                            <a:spcAft>
                              <a:spcPts val="0"/>
                            </a:spcAft>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5</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0</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22785" t="-711429" r="-67932" b="-117143"/>
                          </a:stretch>
                        </a:blipFill>
                      </a:tcPr>
                    </a:tc>
                    <a:tc>
                      <a:txBody>
                        <a:bodyPr/>
                        <a:lstStyle/>
                        <a:p>
                          <a:pPr algn="ctr">
                            <a:lnSpc>
                              <a:spcPts val="2000"/>
                            </a:lnSpc>
                            <a:spcAft>
                              <a:spcPts val="0"/>
                            </a:spcAft>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6</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r h="428249">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pPr algn="ctr">
                            <a:lnSpc>
                              <a:spcPts val="2000"/>
                            </a:lnSpc>
                            <a:spcAft>
                              <a:spcPts val="0"/>
                            </a:spcAft>
                          </a:pPr>
                          <a:r>
                            <a:rPr lang="en-US" sz="2000" b="1" kern="100">
                              <a:effectLst/>
                              <a:latin typeface="华文中宋" panose="02010600040101010101" pitchFamily="2" charset="-122"/>
                              <a:ea typeface="华文中宋" panose="02010600040101010101" pitchFamily="2" charset="-122"/>
                            </a:rPr>
                            <a:t>1</a:t>
                          </a:r>
                          <a:endParaRPr lang="zh-CN" sz="2400" b="1" kern="100">
                            <a:effectLst/>
                            <a:latin typeface="华文中宋" panose="02010600040101010101" pitchFamily="2" charset="-122"/>
                            <a:ea typeface="华文中宋" panose="02010600040101010101" pitchFamily="2" charset="-122"/>
                            <a:cs typeface="Times New Roman"/>
                          </a:endParaRPr>
                        </a:p>
                      </a:txBody>
                      <a:tcPr marL="68580" marR="68580" marT="0" marB="0" anchor="ctr"/>
                    </a:tc>
                    <a:tc>
                      <a:txBody>
                        <a:bodyPr/>
                        <a:lstStyle/>
                        <a:p>
                          <a:endParaRPr lang="zh-CN"/>
                        </a:p>
                      </a:txBody>
                      <a:tcPr marL="68580" marR="68580" marT="0" marB="0" anchor="ctr">
                        <a:blipFill rotWithShape="1">
                          <a:blip r:embed="rId3"/>
                          <a:stretch>
                            <a:fillRect l="-122785" t="-811429" r="-67932" b="-17143"/>
                          </a:stretch>
                        </a:blipFill>
                      </a:tcPr>
                    </a:tc>
                    <a:tc>
                      <a:txBody>
                        <a:bodyPr/>
                        <a:lstStyle/>
                        <a:p>
                          <a:pPr algn="ctr">
                            <a:lnSpc>
                              <a:spcPts val="2000"/>
                            </a:lnSpc>
                            <a:spcAft>
                              <a:spcPts val="0"/>
                            </a:spcAft>
                          </a:pPr>
                          <a:r>
                            <a:rPr lang="en-US" altLang="zh-CN" sz="2000" b="1" i="0" kern="100" dirty="0" smtClean="0">
                              <a:effectLst/>
                              <a:latin typeface="华文中宋" panose="02010600040101010101" pitchFamily="2" charset="-122"/>
                              <a:ea typeface="华文中宋" panose="02010600040101010101" pitchFamily="2" charset="-122"/>
                              <a:cs typeface="Times New Roman"/>
                            </a:rPr>
                            <a:t>M</a:t>
                          </a:r>
                          <a:r>
                            <a:rPr lang="en-US" altLang="zh-CN" sz="2000" b="1" i="0" kern="100" baseline="-25000" dirty="0" smtClean="0">
                              <a:effectLst/>
                              <a:latin typeface="华文中宋" panose="02010600040101010101" pitchFamily="2" charset="-122"/>
                              <a:ea typeface="华文中宋" panose="02010600040101010101" pitchFamily="2" charset="-122"/>
                              <a:cs typeface="Times New Roman"/>
                            </a:rPr>
                            <a:t>7</a:t>
                          </a:r>
                          <a:endParaRPr lang="en-US" sz="2000" b="1" i="0" kern="100" baseline="-25000" dirty="0">
                            <a:effectLst/>
                            <a:latin typeface="华文中宋" panose="02010600040101010101" pitchFamily="2" charset="-122"/>
                            <a:ea typeface="华文中宋" panose="02010600040101010101" pitchFamily="2" charset="-122"/>
                            <a:cs typeface="Times New Roman"/>
                          </a:endParaRPr>
                        </a:p>
                      </a:txBody>
                      <a:tcPr marL="68580" marR="68580" marT="0" marB="0" anchor="ctr"/>
                    </a:tc>
                  </a:tr>
                </a:tbl>
              </a:graphicData>
            </a:graphic>
          </p:graphicFrame>
        </mc:Fallback>
      </mc:AlternateContent>
    </p:spTree>
    <p:extLst>
      <p:ext uri="{BB962C8B-B14F-4D97-AF65-F5344CB8AC3E}">
        <p14:creationId xmlns:p14="http://schemas.microsoft.com/office/powerpoint/2010/main" val="382999827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64</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3" y="1096740"/>
            <a:ext cx="11090788" cy="73866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标准或</a:t>
            </a:r>
            <a:r>
              <a:rPr lang="zh-CN" altLang="en-US" sz="2800" b="1" dirty="0">
                <a:latin typeface="微软雅黑" panose="020B0503020204020204" pitchFamily="34" charset="-122"/>
                <a:ea typeface="微软雅黑" panose="020B0503020204020204" pitchFamily="34" charset="-122"/>
              </a:rPr>
              <a:t>与</a:t>
            </a:r>
            <a:r>
              <a:rPr lang="zh-CN" altLang="en-US" sz="2800" b="1" dirty="0" smtClean="0">
                <a:latin typeface="微软雅黑" panose="020B0503020204020204" pitchFamily="34" charset="-122"/>
                <a:ea typeface="微软雅黑" panose="020B0503020204020204" pitchFamily="34" charset="-122"/>
              </a:rPr>
              <a:t>表达式：就是最大项表达式，是最大项</a:t>
            </a:r>
            <a:r>
              <a:rPr lang="zh-CN" altLang="en-US" sz="2800" b="1" dirty="0">
                <a:latin typeface="微软雅黑" panose="020B0503020204020204" pitchFamily="34" charset="-122"/>
                <a:ea typeface="微软雅黑" panose="020B0503020204020204" pitchFamily="34" charset="-122"/>
              </a:rPr>
              <a:t>之和</a:t>
            </a:r>
            <a:endParaRPr lang="en-US" altLang="zh-CN" sz="2800" b="1" dirty="0" smtClean="0">
              <a:latin typeface="微软雅黑" panose="020B0503020204020204" pitchFamily="34" charset="-122"/>
              <a:ea typeface="微软雅黑" panose="020B0503020204020204" pitchFamily="34" charset="-122"/>
            </a:endParaRPr>
          </a:p>
        </p:txBody>
      </p:sp>
      <p:sp>
        <p:nvSpPr>
          <p:cNvPr id="23" name="标题 2"/>
          <p:cNvSpPr txBox="1">
            <a:spLocks/>
          </p:cNvSpPr>
          <p:nvPr/>
        </p:nvSpPr>
        <p:spPr>
          <a:xfrm>
            <a:off x="2321724" y="97943"/>
            <a:ext cx="6812443"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a:solidFill>
                  <a:srgbClr val="FF0000"/>
                </a:solidFill>
              </a:rPr>
              <a:t>2</a:t>
            </a:r>
            <a:r>
              <a:rPr lang="zh-CN" altLang="en-US" sz="3200" dirty="0">
                <a:solidFill>
                  <a:srgbClr val="FF0000"/>
                </a:solidFill>
              </a:rPr>
              <a:t>）最大项</a:t>
            </a:r>
            <a:endParaRPr lang="en-US" altLang="zh-CN" sz="3200" dirty="0">
              <a:solidFill>
                <a:srgbClr val="FF0000"/>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937483755"/>
              </p:ext>
            </p:extLst>
          </p:nvPr>
        </p:nvGraphicFramePr>
        <p:xfrm>
          <a:off x="1034531" y="2012438"/>
          <a:ext cx="6156457" cy="656538"/>
        </p:xfrm>
        <a:graphic>
          <a:graphicData uri="http://schemas.openxmlformats.org/presentationml/2006/ole">
            <mc:AlternateContent xmlns:mc="http://schemas.openxmlformats.org/markup-compatibility/2006">
              <mc:Choice xmlns:v="urn:schemas-microsoft-com:vml" Requires="v">
                <p:oleObj spid="_x0000_s161986" name="公式" r:id="rId4" imgW="2222280" imgH="241200" progId="Equation.3">
                  <p:embed/>
                </p:oleObj>
              </mc:Choice>
              <mc:Fallback>
                <p:oleObj name="公式" r:id="rId4" imgW="2222280" imgH="241200" progId="Equation.3">
                  <p:embed/>
                  <p:pic>
                    <p:nvPicPr>
                      <p:cNvPr id="0"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531" y="2012438"/>
                        <a:ext cx="6156457" cy="656538"/>
                      </a:xfrm>
                      <a:prstGeom prst="rect">
                        <a:avLst/>
                      </a:prstGeom>
                      <a:noFill/>
                      <a:ln>
                        <a:noFill/>
                      </a:ln>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93118335"/>
              </p:ext>
            </p:extLst>
          </p:nvPr>
        </p:nvGraphicFramePr>
        <p:xfrm>
          <a:off x="1082675" y="2676525"/>
          <a:ext cx="5895975" cy="715963"/>
        </p:xfrm>
        <a:graphic>
          <a:graphicData uri="http://schemas.openxmlformats.org/presentationml/2006/ole">
            <mc:AlternateContent xmlns:mc="http://schemas.openxmlformats.org/markup-compatibility/2006">
              <mc:Choice xmlns:v="urn:schemas-microsoft-com:vml" Requires="v">
                <p:oleObj spid="_x0000_s161987" name="Equation" r:id="rId6" imgW="2133360" imgH="253800" progId="Equation.DSMT4">
                  <p:embed/>
                </p:oleObj>
              </mc:Choice>
              <mc:Fallback>
                <p:oleObj name="Equation" r:id="rId6" imgW="2133360" imgH="253800" progId="Equation.DSMT4">
                  <p:embed/>
                  <p:pic>
                    <p:nvPicPr>
                      <p:cNvPr id="0" name="对象 18"/>
                      <p:cNvPicPr>
                        <a:picLocks noChangeAspect="1" noChangeArrowheads="1"/>
                      </p:cNvPicPr>
                      <p:nvPr/>
                    </p:nvPicPr>
                    <p:blipFill>
                      <a:blip r:embed="rId7"/>
                      <a:srcRect/>
                      <a:stretch>
                        <a:fillRect/>
                      </a:stretch>
                    </p:blipFill>
                    <p:spPr bwMode="auto">
                      <a:xfrm>
                        <a:off x="1082675" y="2676525"/>
                        <a:ext cx="5895975" cy="715963"/>
                      </a:xfrm>
                      <a:prstGeom prst="rect">
                        <a:avLst/>
                      </a:prstGeom>
                      <a:noFill/>
                      <a:ln>
                        <a:noFill/>
                      </a:ln>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34027434"/>
              </p:ext>
            </p:extLst>
          </p:nvPr>
        </p:nvGraphicFramePr>
        <p:xfrm>
          <a:off x="884186" y="3964801"/>
          <a:ext cx="9844404" cy="645288"/>
        </p:xfrm>
        <a:graphic>
          <a:graphicData uri="http://schemas.openxmlformats.org/presentationml/2006/ole">
            <mc:AlternateContent xmlns:mc="http://schemas.openxmlformats.org/markup-compatibility/2006">
              <mc:Choice xmlns:v="urn:schemas-microsoft-com:vml" Requires="v">
                <p:oleObj spid="_x0000_s161988" name="公式" r:id="rId8" imgW="3593880" imgH="241200" progId="Equation.3">
                  <p:embed/>
                </p:oleObj>
              </mc:Choice>
              <mc:Fallback>
                <p:oleObj name="公式" r:id="rId8" imgW="3593880" imgH="241200" progId="Equation.3">
                  <p:embed/>
                  <p:pic>
                    <p:nvPicPr>
                      <p:cNvPr id="0" name="对象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186" y="3964801"/>
                        <a:ext cx="9844404" cy="645288"/>
                      </a:xfrm>
                      <a:prstGeom prst="rect">
                        <a:avLst/>
                      </a:prstGeom>
                      <a:noFill/>
                      <a:ln>
                        <a:noFill/>
                      </a:ln>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759459038"/>
              </p:ext>
            </p:extLst>
          </p:nvPr>
        </p:nvGraphicFramePr>
        <p:xfrm>
          <a:off x="1138238" y="4765675"/>
          <a:ext cx="7996237" cy="719138"/>
        </p:xfrm>
        <a:graphic>
          <a:graphicData uri="http://schemas.openxmlformats.org/presentationml/2006/ole">
            <mc:AlternateContent xmlns:mc="http://schemas.openxmlformats.org/markup-compatibility/2006">
              <mc:Choice xmlns:v="urn:schemas-microsoft-com:vml" Requires="v">
                <p:oleObj spid="_x0000_s161989" name="Equation" r:id="rId10" imgW="2882880" imgH="253800" progId="Equation.DSMT4">
                  <p:embed/>
                </p:oleObj>
              </mc:Choice>
              <mc:Fallback>
                <p:oleObj name="Equation" r:id="rId10" imgW="2882880" imgH="253800" progId="Equation.DSMT4">
                  <p:embed/>
                  <p:pic>
                    <p:nvPicPr>
                      <p:cNvPr id="0" name="对象 22"/>
                      <p:cNvPicPr>
                        <a:picLocks noChangeAspect="1" noChangeArrowheads="1"/>
                      </p:cNvPicPr>
                      <p:nvPr/>
                    </p:nvPicPr>
                    <p:blipFill>
                      <a:blip r:embed="rId11"/>
                      <a:srcRect/>
                      <a:stretch>
                        <a:fillRect/>
                      </a:stretch>
                    </p:blipFill>
                    <p:spPr bwMode="auto">
                      <a:xfrm>
                        <a:off x="1138238" y="4765675"/>
                        <a:ext cx="7996237" cy="71913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9710591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65</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2" y="1096740"/>
            <a:ext cx="11021963" cy="1292662"/>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最大项</a:t>
            </a:r>
            <a:r>
              <a:rPr lang="zh-CN" altLang="en-US" sz="2800" b="1" dirty="0">
                <a:solidFill>
                  <a:srgbClr val="0000FF"/>
                </a:solidFill>
                <a:latin typeface="微软雅黑" panose="020B0503020204020204" pitchFamily="34" charset="-122"/>
                <a:ea typeface="微软雅黑" panose="020B0503020204020204" pitchFamily="34" charset="-122"/>
              </a:rPr>
              <a:t>相邻</a:t>
            </a:r>
            <a:r>
              <a:rPr lang="zh-CN" altLang="en-US" sz="2800" b="1" dirty="0" smtClean="0">
                <a:solidFill>
                  <a:srgbClr val="0000FF"/>
                </a:solidFill>
                <a:latin typeface="微软雅黑" panose="020B0503020204020204" pitchFamily="34" charset="-122"/>
                <a:ea typeface="微软雅黑" panose="020B0503020204020204" pitchFamily="34" charset="-122"/>
              </a:rPr>
              <a:t>：</a:t>
            </a:r>
            <a:endParaRPr lang="en-US" altLang="zh-CN" sz="28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两</a:t>
            </a:r>
            <a:r>
              <a:rPr lang="zh-CN" altLang="en-US" sz="2400" b="1" dirty="0">
                <a:latin typeface="微软雅黑" panose="020B0503020204020204" pitchFamily="34" charset="-122"/>
                <a:ea typeface="微软雅黑" panose="020B0503020204020204" pitchFamily="34" charset="-122"/>
              </a:rPr>
              <a:t>个</a:t>
            </a:r>
            <a:r>
              <a:rPr lang="zh-CN" altLang="en-US" sz="2400" b="1" dirty="0" smtClean="0">
                <a:latin typeface="微软雅黑" panose="020B0503020204020204" pitchFamily="34" charset="-122"/>
                <a:ea typeface="微软雅黑" panose="020B0503020204020204" pitchFamily="34" charset="-122"/>
              </a:rPr>
              <a:t>最大项</a:t>
            </a:r>
            <a:r>
              <a:rPr lang="zh-CN" altLang="en-US" sz="2400" b="1" dirty="0">
                <a:latin typeface="微软雅黑" panose="020B0503020204020204" pitchFamily="34" charset="-122"/>
                <a:ea typeface="微软雅黑" panose="020B0503020204020204" pitchFamily="34" charset="-122"/>
              </a:rPr>
              <a:t>之间</a:t>
            </a:r>
            <a:r>
              <a:rPr lang="zh-CN" altLang="en-US" sz="2400" b="1" dirty="0">
                <a:solidFill>
                  <a:srgbClr val="FF0000"/>
                </a:solidFill>
                <a:latin typeface="微软雅黑" panose="020B0503020204020204" pitchFamily="34" charset="-122"/>
                <a:ea typeface="微软雅黑" panose="020B0503020204020204" pitchFamily="34" charset="-122"/>
              </a:rPr>
              <a:t>只有一个变量互反，其余变量相同</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23" name="标题 2"/>
          <p:cNvSpPr txBox="1">
            <a:spLocks/>
          </p:cNvSpPr>
          <p:nvPr/>
        </p:nvSpPr>
        <p:spPr>
          <a:xfrm>
            <a:off x="2321724" y="97943"/>
            <a:ext cx="6812443"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a:solidFill>
                  <a:srgbClr val="FF0000"/>
                </a:solidFill>
              </a:rPr>
              <a:t>2</a:t>
            </a:r>
            <a:r>
              <a:rPr lang="zh-CN" altLang="en-US" sz="3200" dirty="0">
                <a:solidFill>
                  <a:srgbClr val="FF0000"/>
                </a:solidFill>
              </a:rPr>
              <a:t>）最大项</a:t>
            </a:r>
            <a:endParaRPr lang="en-US" altLang="zh-CN" sz="3200" dirty="0">
              <a:solidFill>
                <a:srgbClr val="FF0000"/>
              </a:solidFill>
            </a:endParaRPr>
          </a:p>
        </p:txBody>
      </p:sp>
      <p:sp>
        <p:nvSpPr>
          <p:cNvPr id="20" name="文本框 52"/>
          <p:cNvSpPr txBox="1"/>
          <p:nvPr/>
        </p:nvSpPr>
        <p:spPr>
          <a:xfrm>
            <a:off x="585017" y="4125075"/>
            <a:ext cx="11341511" cy="73866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相邻</a:t>
            </a:r>
            <a:r>
              <a:rPr lang="zh-CN" altLang="en-US" sz="2800" b="1" dirty="0">
                <a:solidFill>
                  <a:srgbClr val="FF0000"/>
                </a:solidFill>
                <a:latin typeface="微软雅黑" panose="020B0503020204020204" pitchFamily="34" charset="-122"/>
                <a:ea typeface="微软雅黑" panose="020B0503020204020204" pitchFamily="34" charset="-122"/>
              </a:rPr>
              <a:t>的两个</a:t>
            </a:r>
            <a:r>
              <a:rPr lang="zh-CN" altLang="en-US" sz="2800" b="1" dirty="0" smtClean="0">
                <a:solidFill>
                  <a:srgbClr val="FF0000"/>
                </a:solidFill>
                <a:latin typeface="微软雅黑" panose="020B0503020204020204" pitchFamily="34" charset="-122"/>
                <a:ea typeface="微软雅黑" panose="020B0503020204020204" pitchFamily="34" charset="-122"/>
              </a:rPr>
              <a:t>最</a:t>
            </a:r>
            <a:r>
              <a:rPr lang="zh-CN" altLang="en-US" sz="2800" b="1" dirty="0">
                <a:solidFill>
                  <a:srgbClr val="FF0000"/>
                </a:solidFill>
                <a:latin typeface="微软雅黑" panose="020B0503020204020204" pitchFamily="34" charset="-122"/>
                <a:ea typeface="微软雅黑" panose="020B0503020204020204" pitchFamily="34" charset="-122"/>
              </a:rPr>
              <a:t>大</a:t>
            </a:r>
            <a:r>
              <a:rPr lang="zh-CN" altLang="en-US" sz="2800" b="1" dirty="0" smtClean="0">
                <a:solidFill>
                  <a:srgbClr val="FF0000"/>
                </a:solidFill>
                <a:latin typeface="微软雅黑" panose="020B0503020204020204" pitchFamily="34" charset="-122"/>
                <a:ea typeface="微软雅黑" panose="020B0503020204020204" pitchFamily="34" charset="-122"/>
              </a:rPr>
              <a:t>项的积</a:t>
            </a:r>
            <a:r>
              <a:rPr lang="zh-CN" altLang="en-US"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等于</a:t>
            </a:r>
            <a:r>
              <a:rPr lang="zh-CN" altLang="en-US" sz="2800" b="1" dirty="0" smtClean="0">
                <a:latin typeface="微软雅黑" panose="020B0503020204020204" pitchFamily="34" charset="-122"/>
                <a:ea typeface="微软雅黑" panose="020B0503020204020204" pitchFamily="34" charset="-122"/>
              </a:rPr>
              <a:t>它们相同</a:t>
            </a:r>
            <a:r>
              <a:rPr lang="zh-CN" altLang="en-US" sz="2800" b="1" dirty="0">
                <a:latin typeface="微软雅黑" panose="020B0503020204020204" pitchFamily="34" charset="-122"/>
                <a:ea typeface="微软雅黑" panose="020B0503020204020204" pitchFamily="34" charset="-122"/>
              </a:rPr>
              <a:t>变量</a:t>
            </a:r>
            <a:r>
              <a:rPr lang="zh-CN" altLang="en-US" sz="2800" b="1" dirty="0" smtClean="0">
                <a:latin typeface="微软雅黑" panose="020B0503020204020204" pitchFamily="34" charset="-122"/>
                <a:ea typeface="微软雅黑" panose="020B0503020204020204" pitchFamily="34" charset="-122"/>
              </a:rPr>
              <a:t>之和，</a:t>
            </a:r>
            <a:r>
              <a:rPr lang="zh-CN" altLang="en-US" sz="2800" b="1" dirty="0">
                <a:latin typeface="微软雅黑" panose="020B0503020204020204" pitchFamily="34" charset="-122"/>
                <a:ea typeface="微软雅黑" panose="020B0503020204020204" pitchFamily="34" charset="-122"/>
              </a:rPr>
              <a:t>即</a:t>
            </a:r>
            <a:r>
              <a:rPr lang="zh-CN" altLang="en-US" sz="2800" b="1" dirty="0">
                <a:solidFill>
                  <a:srgbClr val="FF0000"/>
                </a:solidFill>
                <a:latin typeface="微软雅黑" panose="020B0503020204020204" pitchFamily="34" charset="-122"/>
                <a:ea typeface="微软雅黑" panose="020B0503020204020204" pitchFamily="34" charset="-122"/>
              </a:rPr>
              <a:t>消去一个变量</a:t>
            </a:r>
            <a:r>
              <a:rPr lang="zh-CN" altLang="en-US" sz="2800" b="1" dirty="0" smtClean="0">
                <a:latin typeface="微软雅黑" panose="020B0503020204020204" pitchFamily="34" charset="-122"/>
                <a:ea typeface="微软雅黑" panose="020B0503020204020204" pitchFamily="34" charset="-122"/>
              </a:rPr>
              <a:t>。</a:t>
            </a:r>
            <a:endParaRPr lang="en-US" altLang="zh-CN" sz="2800" b="1" dirty="0" smtClean="0">
              <a:latin typeface="微软雅黑" panose="020B0503020204020204" pitchFamily="34" charset="-122"/>
              <a:ea typeface="微软雅黑" panose="020B0503020204020204" pitchFamily="34" charset="-122"/>
            </a:endParaRPr>
          </a:p>
        </p:txBody>
      </p:sp>
      <p:sp>
        <p:nvSpPr>
          <p:cNvPr id="9" name="矩形 8"/>
          <p:cNvSpPr/>
          <p:nvPr/>
        </p:nvSpPr>
        <p:spPr>
          <a:xfrm>
            <a:off x="580099" y="2493922"/>
            <a:ext cx="5471653" cy="738664"/>
          </a:xfrm>
          <a:prstGeom prst="rect">
            <a:avLst/>
          </a:prstGeom>
        </p:spPr>
        <p:txBody>
          <a:bodyPr wrap="square">
            <a:spAutoFit/>
          </a:bodyPr>
          <a:lstStyle/>
          <a:p>
            <a:pPr marL="342900" lvl="0" indent="-342900" defTabSz="540000">
              <a:lnSpc>
                <a:spcPct val="150000"/>
              </a:lnSpc>
              <a:buClr>
                <a:srgbClr val="235EB8"/>
              </a:buClr>
              <a:buSzPct val="85000"/>
              <a:buFont typeface="Wingdings" panose="05000000000000000000" pitchFamily="2" charset="2"/>
              <a:buChar char="n"/>
            </a:pPr>
            <a:r>
              <a:rPr lang="zh-CN" altLang="en-US" sz="2800" b="1" dirty="0">
                <a:solidFill>
                  <a:prstClr val="black"/>
                </a:solidFill>
                <a:latin typeface="微软雅黑" panose="020B0503020204020204" pitchFamily="34" charset="-122"/>
                <a:ea typeface="微软雅黑" panose="020B0503020204020204" pitchFamily="34" charset="-122"/>
              </a:rPr>
              <a:t>例：哪两个</a:t>
            </a:r>
            <a:r>
              <a:rPr lang="zh-CN" altLang="en-US" sz="2800" b="1" dirty="0" smtClean="0">
                <a:solidFill>
                  <a:prstClr val="black"/>
                </a:solidFill>
                <a:latin typeface="微软雅黑" panose="020B0503020204020204" pitchFamily="34" charset="-122"/>
                <a:ea typeface="微软雅黑" panose="020B0503020204020204" pitchFamily="34" charset="-122"/>
              </a:rPr>
              <a:t>最大项是</a:t>
            </a:r>
            <a:r>
              <a:rPr lang="zh-CN" altLang="en-US" sz="2800" b="1" dirty="0">
                <a:solidFill>
                  <a:prstClr val="black"/>
                </a:solidFill>
                <a:latin typeface="微软雅黑" panose="020B0503020204020204" pitchFamily="34" charset="-122"/>
                <a:ea typeface="微软雅黑" panose="020B0503020204020204" pitchFamily="34" charset="-122"/>
              </a:rPr>
              <a:t>相邻的？</a:t>
            </a:r>
            <a:endParaRPr lang="en-US" altLang="zh-CN" sz="2800" b="1" dirty="0">
              <a:solidFill>
                <a:prstClr val="black"/>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687789287"/>
              </p:ext>
            </p:extLst>
          </p:nvPr>
        </p:nvGraphicFramePr>
        <p:xfrm>
          <a:off x="1376312" y="3273861"/>
          <a:ext cx="1363663" cy="469900"/>
        </p:xfrm>
        <a:graphic>
          <a:graphicData uri="http://schemas.openxmlformats.org/presentationml/2006/ole">
            <mc:AlternateContent xmlns:mc="http://schemas.openxmlformats.org/markup-compatibility/2006">
              <mc:Choice xmlns:v="urn:schemas-microsoft-com:vml" Requires="v">
                <p:oleObj spid="_x0000_s163058" name="公式" r:id="rId4" imgW="634680" imgH="215640" progId="Equation.3">
                  <p:embed/>
                </p:oleObj>
              </mc:Choice>
              <mc:Fallback>
                <p:oleObj name="公式" r:id="rId4" imgW="634680" imgH="215640" progId="Equation.3">
                  <p:embed/>
                  <p:pic>
                    <p:nvPicPr>
                      <p:cNvPr id="0" name="对象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312" y="3273861"/>
                        <a:ext cx="13636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040616358"/>
              </p:ext>
            </p:extLst>
          </p:nvPr>
        </p:nvGraphicFramePr>
        <p:xfrm>
          <a:off x="7167047" y="3291578"/>
          <a:ext cx="1401763" cy="482600"/>
        </p:xfrm>
        <a:graphic>
          <a:graphicData uri="http://schemas.openxmlformats.org/presentationml/2006/ole">
            <mc:AlternateContent xmlns:mc="http://schemas.openxmlformats.org/markup-compatibility/2006">
              <mc:Choice xmlns:v="urn:schemas-microsoft-com:vml" Requires="v">
                <p:oleObj spid="_x0000_s163059" name="公式" r:id="rId6" imgW="634680" imgH="215640" progId="Equation.3">
                  <p:embed/>
                </p:oleObj>
              </mc:Choice>
              <mc:Fallback>
                <p:oleObj name="公式" r:id="rId6" imgW="634680" imgH="215640" progId="Equation.3">
                  <p:embed/>
                  <p:pic>
                    <p:nvPicPr>
                      <p:cNvPr id="0" name="对象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7047" y="3291578"/>
                        <a:ext cx="14017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911930797"/>
              </p:ext>
            </p:extLst>
          </p:nvPr>
        </p:nvGraphicFramePr>
        <p:xfrm>
          <a:off x="5370715" y="3291578"/>
          <a:ext cx="1362075" cy="469900"/>
        </p:xfrm>
        <a:graphic>
          <a:graphicData uri="http://schemas.openxmlformats.org/presentationml/2006/ole">
            <mc:AlternateContent xmlns:mc="http://schemas.openxmlformats.org/markup-compatibility/2006">
              <mc:Choice xmlns:v="urn:schemas-microsoft-com:vml" Requires="v">
                <p:oleObj spid="_x0000_s163060" name="公式" r:id="rId8" imgW="634680" imgH="215640" progId="Equation.3">
                  <p:embed/>
                </p:oleObj>
              </mc:Choice>
              <mc:Fallback>
                <p:oleObj name="公式" r:id="rId8" imgW="634680" imgH="215640" progId="Equation.3">
                  <p:embed/>
                  <p:pic>
                    <p:nvPicPr>
                      <p:cNvPr id="0" name="对象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0715" y="3291578"/>
                        <a:ext cx="13620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359966204"/>
              </p:ext>
            </p:extLst>
          </p:nvPr>
        </p:nvGraphicFramePr>
        <p:xfrm>
          <a:off x="3143250" y="3301412"/>
          <a:ext cx="1403350" cy="484188"/>
        </p:xfrm>
        <a:graphic>
          <a:graphicData uri="http://schemas.openxmlformats.org/presentationml/2006/ole">
            <mc:AlternateContent xmlns:mc="http://schemas.openxmlformats.org/markup-compatibility/2006">
              <mc:Choice xmlns:v="urn:schemas-microsoft-com:vml" Requires="v">
                <p:oleObj spid="_x0000_s163061" name="公式" r:id="rId9" imgW="634680" imgH="215640" progId="Equation.3">
                  <p:embed/>
                </p:oleObj>
              </mc:Choice>
              <mc:Fallback>
                <p:oleObj name="公式" r:id="rId9" imgW="634680" imgH="215640" progId="Equation.3">
                  <p:embed/>
                  <p:pic>
                    <p:nvPicPr>
                      <p:cNvPr id="0" name="对象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3250" y="3301412"/>
                        <a:ext cx="140335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4051048865"/>
              </p:ext>
            </p:extLst>
          </p:nvPr>
        </p:nvGraphicFramePr>
        <p:xfrm>
          <a:off x="476257" y="5113234"/>
          <a:ext cx="11544285" cy="609139"/>
        </p:xfrm>
        <a:graphic>
          <a:graphicData uri="http://schemas.openxmlformats.org/presentationml/2006/ole">
            <mc:AlternateContent xmlns:mc="http://schemas.openxmlformats.org/markup-compatibility/2006">
              <mc:Choice xmlns:v="urn:schemas-microsoft-com:vml" Requires="v">
                <p:oleObj spid="_x0000_s163062" name="公式" r:id="rId11" imgW="4483080" imgH="241200" progId="Equation.3">
                  <p:embed/>
                </p:oleObj>
              </mc:Choice>
              <mc:Fallback>
                <p:oleObj name="公式" r:id="rId11" imgW="4483080" imgH="241200" progId="Equation.3">
                  <p:embed/>
                  <p:pic>
                    <p:nvPicPr>
                      <p:cNvPr id="0" name="对象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257" y="5113234"/>
                        <a:ext cx="11544285" cy="60913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98358712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anim calcmode="lin" valueType="num">
                                      <p:cBhvr>
                                        <p:cTn id="19" dur="1000" fill="hold"/>
                                        <p:tgtEl>
                                          <p:spTgt spid="26"/>
                                        </p:tgtEl>
                                        <p:attrNameLst>
                                          <p:attrName>ppt_x</p:attrName>
                                        </p:attrNameLst>
                                      </p:cBhvr>
                                      <p:tavLst>
                                        <p:tav tm="0">
                                          <p:val>
                                            <p:strVal val="#ppt_x"/>
                                          </p:val>
                                        </p:tav>
                                        <p:tav tm="100000">
                                          <p:val>
                                            <p:strVal val="#ppt_x"/>
                                          </p:val>
                                        </p:tav>
                                      </p:tavLst>
                                    </p:anim>
                                    <p:anim calcmode="lin" valueType="num">
                                      <p:cBhvr>
                                        <p:cTn id="20" dur="1000" fill="hold"/>
                                        <p:tgtEl>
                                          <p:spTgt spid="26"/>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66</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2" y="1096740"/>
            <a:ext cx="11021963" cy="2954655"/>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最</a:t>
            </a:r>
            <a:r>
              <a:rPr lang="zh-CN" altLang="en-US" sz="2800" b="1" dirty="0">
                <a:solidFill>
                  <a:srgbClr val="0000FF"/>
                </a:solidFill>
                <a:latin typeface="微软雅黑" panose="020B0503020204020204" pitchFamily="34" charset="-122"/>
                <a:ea typeface="微软雅黑" panose="020B0503020204020204" pitchFamily="34" charset="-122"/>
              </a:rPr>
              <a:t>大</a:t>
            </a:r>
            <a:r>
              <a:rPr lang="zh-CN" altLang="en-US" sz="2800" b="1" dirty="0" smtClean="0">
                <a:solidFill>
                  <a:srgbClr val="0000FF"/>
                </a:solidFill>
                <a:latin typeface="微软雅黑" panose="020B0503020204020204" pitchFamily="34" charset="-122"/>
                <a:ea typeface="微软雅黑" panose="020B0503020204020204" pitchFamily="34" charset="-122"/>
              </a:rPr>
              <a:t>项性质：</a:t>
            </a:r>
            <a:endParaRPr lang="en-US" altLang="zh-CN" sz="28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对于</a:t>
            </a:r>
            <a:r>
              <a:rPr lang="zh-CN" altLang="en-US" sz="2400" b="1" dirty="0">
                <a:latin typeface="微软雅黑" panose="020B0503020204020204" pitchFamily="34" charset="-122"/>
                <a:ea typeface="微软雅黑" panose="020B0503020204020204" pitchFamily="34" charset="-122"/>
              </a:rPr>
              <a:t>任意一个</a:t>
            </a:r>
            <a:r>
              <a:rPr lang="zh-CN" altLang="en-US" sz="2400" b="1" dirty="0" smtClean="0">
                <a:latin typeface="微软雅黑" panose="020B0503020204020204" pitchFamily="34" charset="-122"/>
                <a:ea typeface="微软雅黑" panose="020B0503020204020204" pitchFamily="34" charset="-122"/>
              </a:rPr>
              <a:t>最大项</a:t>
            </a:r>
            <a:r>
              <a:rPr lang="en-US" altLang="zh-CN" sz="2400" b="1" dirty="0" err="1" smtClean="0">
                <a:latin typeface="微软雅黑" panose="020B0503020204020204" pitchFamily="34" charset="-122"/>
                <a:ea typeface="微软雅黑" panose="020B0503020204020204" pitchFamily="34" charset="-122"/>
              </a:rPr>
              <a:t>M</a:t>
            </a:r>
            <a:r>
              <a:rPr lang="en-US" altLang="zh-CN" sz="2400" b="1" baseline="-25000" dirty="0" err="1" smtClean="0">
                <a:latin typeface="微软雅黑" panose="020B0503020204020204" pitchFamily="34" charset="-122"/>
                <a:ea typeface="微软雅黑" panose="020B0503020204020204" pitchFamily="34" charset="-122"/>
              </a:rPr>
              <a:t>i</a:t>
            </a:r>
            <a:r>
              <a:rPr lang="zh-CN" altLang="en-US" sz="2400" b="1" dirty="0" smtClean="0">
                <a:latin typeface="微软雅黑" panose="020B0503020204020204" pitchFamily="34" charset="-122"/>
                <a:ea typeface="微软雅黑" panose="020B0503020204020204" pitchFamily="34" charset="-122"/>
              </a:rPr>
              <a:t>，只有</a:t>
            </a:r>
            <a:r>
              <a:rPr lang="zh-CN" altLang="en-US" sz="2400" b="1" dirty="0">
                <a:solidFill>
                  <a:srgbClr val="FF0000"/>
                </a:solidFill>
                <a:latin typeface="微软雅黑" panose="020B0503020204020204" pitchFamily="34" charset="-122"/>
                <a:ea typeface="微软雅黑" panose="020B0503020204020204" pitchFamily="34" charset="-122"/>
              </a:rPr>
              <a:t>唯一的一组变量</a:t>
            </a:r>
            <a:r>
              <a:rPr lang="zh-CN" altLang="en-US" sz="2400" b="1" dirty="0">
                <a:latin typeface="微软雅黑" panose="020B0503020204020204" pitchFamily="34" charset="-122"/>
                <a:ea typeface="微软雅黑" panose="020B0503020204020204" pitchFamily="34" charset="-122"/>
              </a:rPr>
              <a:t>取值能够</a:t>
            </a:r>
            <a:r>
              <a:rPr lang="zh-CN" altLang="en-US" sz="2400" b="1" dirty="0">
                <a:solidFill>
                  <a:srgbClr val="FF0000"/>
                </a:solidFill>
                <a:latin typeface="微软雅黑" panose="020B0503020204020204" pitchFamily="34" charset="-122"/>
                <a:ea typeface="微软雅黑" panose="020B0503020204020204" pitchFamily="34" charset="-122"/>
              </a:rPr>
              <a:t>使该最大项的值为</a:t>
            </a:r>
            <a:r>
              <a:rPr lang="en-US" altLang="zh-CN" sz="2400" b="1" dirty="0">
                <a:solidFill>
                  <a:srgbClr val="FF0000"/>
                </a:solidFill>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任意</a:t>
            </a:r>
            <a:r>
              <a:rPr lang="zh-CN" altLang="en-US" sz="2400" b="1" dirty="0">
                <a:latin typeface="微软雅黑" panose="020B0503020204020204" pitchFamily="34" charset="-122"/>
                <a:ea typeface="微软雅黑" panose="020B0503020204020204" pitchFamily="34" charset="-122"/>
              </a:rPr>
              <a:t>两个</a:t>
            </a:r>
            <a:r>
              <a:rPr lang="zh-CN" altLang="en-US" sz="2400" b="1" dirty="0">
                <a:solidFill>
                  <a:srgbClr val="FF0000"/>
                </a:solidFill>
                <a:latin typeface="微软雅黑" panose="020B0503020204020204" pitchFamily="34" charset="-122"/>
                <a:ea typeface="微软雅黑" panose="020B0503020204020204" pitchFamily="34" charset="-122"/>
              </a:rPr>
              <a:t>不同最大项相“或”，结果恒为</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，即                            ；</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个变量对应的</a:t>
            </a:r>
            <a:r>
              <a:rPr lang="zh-CN" altLang="en-US" sz="2400" b="1" dirty="0">
                <a:solidFill>
                  <a:srgbClr val="FF0000"/>
                </a:solidFill>
                <a:latin typeface="微软雅黑" panose="020B0503020204020204" pitchFamily="34" charset="-122"/>
                <a:ea typeface="微软雅黑" panose="020B0503020204020204" pitchFamily="34" charset="-122"/>
              </a:rPr>
              <a:t>全部最大项相“与”，结果为</a:t>
            </a:r>
            <a:r>
              <a:rPr lang="en-US" altLang="zh-CN" sz="2400" b="1" dirty="0">
                <a:solidFill>
                  <a:srgbClr val="FF0000"/>
                </a:solidFill>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，即                    ；</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个变量对应的</a:t>
            </a:r>
            <a:r>
              <a:rPr lang="zh-CN" altLang="en-US" sz="2400" b="1" dirty="0">
                <a:solidFill>
                  <a:srgbClr val="FF0000"/>
                </a:solidFill>
                <a:latin typeface="微软雅黑" panose="020B0503020204020204" pitchFamily="34" charset="-122"/>
                <a:ea typeface="微软雅黑" panose="020B0503020204020204" pitchFamily="34" charset="-122"/>
              </a:rPr>
              <a:t>任一个最大项有 </a:t>
            </a:r>
            <a:r>
              <a:rPr lang="en-US" altLang="zh-CN" sz="2400" b="1" dirty="0">
                <a:solidFill>
                  <a:srgbClr val="FF0000"/>
                </a:solidFill>
                <a:latin typeface="微软雅黑" panose="020B0503020204020204" pitchFamily="34" charset="-122"/>
                <a:ea typeface="微软雅黑" panose="020B0503020204020204" pitchFamily="34" charset="-122"/>
              </a:rPr>
              <a:t>n</a:t>
            </a:r>
            <a:r>
              <a:rPr lang="zh-CN" altLang="en-US" sz="2400" b="1" dirty="0">
                <a:solidFill>
                  <a:srgbClr val="FF0000"/>
                </a:solidFill>
                <a:latin typeface="微软雅黑" panose="020B0503020204020204" pitchFamily="34" charset="-122"/>
                <a:ea typeface="微软雅黑" panose="020B0503020204020204" pitchFamily="34" charset="-122"/>
              </a:rPr>
              <a:t> 个相邻最大项</a:t>
            </a:r>
            <a:r>
              <a:rPr lang="zh-CN" altLang="en-US" sz="2400" b="1" dirty="0">
                <a:latin typeface="微软雅黑" panose="020B0503020204020204" pitchFamily="34" charset="-122"/>
                <a:ea typeface="微软雅黑" panose="020B0503020204020204" pitchFamily="34" charset="-122"/>
              </a:rPr>
              <a:t>。</a:t>
            </a:r>
          </a:p>
        </p:txBody>
      </p:sp>
      <p:sp>
        <p:nvSpPr>
          <p:cNvPr id="23" name="标题 2"/>
          <p:cNvSpPr txBox="1">
            <a:spLocks/>
          </p:cNvSpPr>
          <p:nvPr/>
        </p:nvSpPr>
        <p:spPr>
          <a:xfrm>
            <a:off x="2321724" y="97943"/>
            <a:ext cx="6812443" cy="732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a:solidFill>
                  <a:srgbClr val="FF0000"/>
                </a:solidFill>
              </a:rPr>
              <a:t>2</a:t>
            </a:r>
            <a:r>
              <a:rPr lang="zh-CN" altLang="en-US" sz="3200" dirty="0">
                <a:solidFill>
                  <a:srgbClr val="FF0000"/>
                </a:solidFill>
              </a:rPr>
              <a:t>）最大项</a:t>
            </a:r>
            <a:endParaRPr lang="en-US" altLang="zh-CN" sz="3200" dirty="0">
              <a:solidFill>
                <a:srgbClr val="FF0000"/>
              </a:solidFill>
            </a:endParaRPr>
          </a:p>
        </p:txBody>
      </p:sp>
      <p:sp>
        <p:nvSpPr>
          <p:cNvPr id="25" name="文本框 52"/>
          <p:cNvSpPr txBox="1"/>
          <p:nvPr/>
        </p:nvSpPr>
        <p:spPr>
          <a:xfrm>
            <a:off x="3608440" y="4174741"/>
            <a:ext cx="3352800" cy="1384995"/>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为什么？</a:t>
            </a:r>
            <a:endParaRPr lang="en-US" altLang="zh-CN" sz="2800" b="1" dirty="0" smtClean="0">
              <a:solidFill>
                <a:srgbClr val="0000FF"/>
              </a:solidFill>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800" b="1" dirty="0">
                <a:solidFill>
                  <a:srgbClr val="0000FF"/>
                </a:solidFill>
                <a:latin typeface="微软雅黑" panose="020B0503020204020204" pitchFamily="34" charset="-122"/>
                <a:ea typeface="微软雅黑" panose="020B0503020204020204" pitchFamily="34" charset="-122"/>
              </a:rPr>
              <a:t>举例</a:t>
            </a:r>
            <a:r>
              <a:rPr lang="zh-CN" altLang="en-US" sz="2800" b="1" dirty="0" smtClean="0">
                <a:solidFill>
                  <a:srgbClr val="0000FF"/>
                </a:solidFill>
                <a:latin typeface="微软雅黑" panose="020B0503020204020204" pitchFamily="34" charset="-122"/>
                <a:ea typeface="微软雅黑" panose="020B0503020204020204" pitchFamily="34" charset="-122"/>
              </a:rPr>
              <a:t>验证</a:t>
            </a:r>
            <a:endParaRPr lang="en-US" altLang="zh-CN" sz="2800" b="1" dirty="0" smtClean="0">
              <a:solidFill>
                <a:srgbClr val="0000FF"/>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39297380"/>
              </p:ext>
            </p:extLst>
          </p:nvPr>
        </p:nvGraphicFramePr>
        <p:xfrm>
          <a:off x="7773886" y="2370814"/>
          <a:ext cx="2506662" cy="504825"/>
        </p:xfrm>
        <a:graphic>
          <a:graphicData uri="http://schemas.openxmlformats.org/presentationml/2006/ole">
            <mc:AlternateContent xmlns:mc="http://schemas.openxmlformats.org/markup-compatibility/2006">
              <mc:Choice xmlns:v="urn:schemas-microsoft-com:vml" Requires="v">
                <p:oleObj spid="_x0000_s163938" name="公式" r:id="rId4" imgW="1168200" imgH="241200" progId="Equation.3">
                  <p:embed/>
                </p:oleObj>
              </mc:Choice>
              <mc:Fallback>
                <p:oleObj name="公式" r:id="rId4" imgW="1168200" imgH="241200" progId="Equation.3">
                  <p:embed/>
                  <p:pic>
                    <p:nvPicPr>
                      <p:cNvPr id="0"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3886" y="2370814"/>
                        <a:ext cx="25066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61547434"/>
              </p:ext>
            </p:extLst>
          </p:nvPr>
        </p:nvGraphicFramePr>
        <p:xfrm>
          <a:off x="8344464" y="2767780"/>
          <a:ext cx="1295400" cy="874713"/>
        </p:xfrm>
        <a:graphic>
          <a:graphicData uri="http://schemas.openxmlformats.org/presentationml/2006/ole">
            <mc:AlternateContent xmlns:mc="http://schemas.openxmlformats.org/markup-compatibility/2006">
              <mc:Choice xmlns:v="urn:schemas-microsoft-com:vml" Requires="v">
                <p:oleObj spid="_x0000_s163939" name="公式" r:id="rId6" imgW="672840" imgH="457200" progId="Equation.3">
                  <p:embed/>
                </p:oleObj>
              </mc:Choice>
              <mc:Fallback>
                <p:oleObj name="公式" r:id="rId6" imgW="672840" imgH="457200" progId="Equation.3">
                  <p:embed/>
                  <p:pic>
                    <p:nvPicPr>
                      <p:cNvPr id="0" name="对象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4464" y="2767780"/>
                        <a:ext cx="12954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2184938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67</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52"/>
          <p:cNvSpPr txBox="1"/>
          <p:nvPr/>
        </p:nvSpPr>
        <p:spPr>
          <a:xfrm>
            <a:off x="540772" y="1096740"/>
            <a:ext cx="11021963" cy="1292662"/>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最</a:t>
            </a:r>
            <a:r>
              <a:rPr lang="zh-CN" altLang="en-US" sz="2800" b="1" dirty="0">
                <a:solidFill>
                  <a:srgbClr val="0000FF"/>
                </a:solidFill>
                <a:latin typeface="微软雅黑" panose="020B0503020204020204" pitchFamily="34" charset="-122"/>
                <a:ea typeface="微软雅黑" panose="020B0503020204020204" pitchFamily="34" charset="-122"/>
              </a:rPr>
              <a:t>大</a:t>
            </a:r>
            <a:r>
              <a:rPr lang="zh-CN" altLang="en-US" sz="2800" b="1" dirty="0" smtClean="0">
                <a:solidFill>
                  <a:srgbClr val="0000FF"/>
                </a:solidFill>
                <a:latin typeface="微软雅黑" panose="020B0503020204020204" pitchFamily="34" charset="-122"/>
                <a:ea typeface="微软雅黑" panose="020B0503020204020204" pitchFamily="34" charset="-122"/>
              </a:rPr>
              <a:t>项性质：</a:t>
            </a:r>
            <a:endParaRPr lang="en-US" altLang="zh-CN" sz="28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在同一的逻辑问题中，下标相同的最小项和最大项互为反函数，</a:t>
            </a:r>
            <a:r>
              <a:rPr lang="zh-CN" altLang="en-US" sz="2400" b="1" dirty="0" smtClean="0">
                <a:latin typeface="微软雅黑" panose="020B0503020204020204" pitchFamily="34" charset="-122"/>
                <a:ea typeface="微软雅黑" panose="020B0503020204020204" pitchFamily="34" charset="-122"/>
              </a:rPr>
              <a:t>即：</a:t>
            </a:r>
            <a:endParaRPr lang="zh-CN" altLang="en-US" sz="2400" b="1" dirty="0">
              <a:latin typeface="微软雅黑" panose="020B0503020204020204" pitchFamily="34" charset="-122"/>
              <a:ea typeface="微软雅黑" panose="020B0503020204020204" pitchFamily="34" charset="-122"/>
            </a:endParaRPr>
          </a:p>
        </p:txBody>
      </p:sp>
      <p:sp>
        <p:nvSpPr>
          <p:cNvPr id="23" name="标题 2"/>
          <p:cNvSpPr txBox="1">
            <a:spLocks/>
          </p:cNvSpPr>
          <p:nvPr/>
        </p:nvSpPr>
        <p:spPr>
          <a:xfrm>
            <a:off x="2321724" y="97943"/>
            <a:ext cx="7313889" cy="7321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smtClean="0">
                <a:solidFill>
                  <a:srgbClr val="FF0000"/>
                </a:solidFill>
              </a:rPr>
              <a:t>3</a:t>
            </a:r>
            <a:r>
              <a:rPr lang="zh-CN" altLang="en-US" sz="3200" dirty="0" smtClean="0">
                <a:solidFill>
                  <a:srgbClr val="FF0000"/>
                </a:solidFill>
              </a:rPr>
              <a:t>）</a:t>
            </a:r>
            <a:r>
              <a:rPr lang="en-US" altLang="zh-CN" sz="3200" dirty="0" err="1" smtClean="0">
                <a:solidFill>
                  <a:srgbClr val="FF0000"/>
                </a:solidFill>
              </a:rPr>
              <a:t>M</a:t>
            </a:r>
            <a:r>
              <a:rPr lang="en-US" altLang="zh-CN" sz="3200" baseline="-25000" dirty="0" err="1" smtClean="0">
                <a:solidFill>
                  <a:srgbClr val="FF0000"/>
                </a:solidFill>
              </a:rPr>
              <a:t>i</a:t>
            </a:r>
            <a:r>
              <a:rPr lang="zh-CN" altLang="en-US" sz="3200" dirty="0" smtClean="0">
                <a:solidFill>
                  <a:srgbClr val="FF0000"/>
                </a:solidFill>
              </a:rPr>
              <a:t>和</a:t>
            </a:r>
            <a:r>
              <a:rPr lang="en-US" altLang="zh-CN" sz="3200" dirty="0" smtClean="0">
                <a:solidFill>
                  <a:srgbClr val="FF0000"/>
                </a:solidFill>
              </a:rPr>
              <a:t>m</a:t>
            </a:r>
            <a:r>
              <a:rPr lang="en-US" altLang="zh-CN" sz="3200" baseline="-25000" dirty="0" smtClean="0">
                <a:solidFill>
                  <a:srgbClr val="FF0000"/>
                </a:solidFill>
              </a:rPr>
              <a:t>i</a:t>
            </a:r>
            <a:r>
              <a:rPr lang="zh-CN" altLang="en-US" sz="3200" dirty="0" smtClean="0">
                <a:solidFill>
                  <a:srgbClr val="FF0000"/>
                </a:solidFill>
              </a:rPr>
              <a:t>关系</a:t>
            </a:r>
            <a:endParaRPr lang="en-US" altLang="zh-CN" sz="3200" dirty="0">
              <a:solidFill>
                <a:srgbClr val="FF0000"/>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276591834"/>
              </p:ext>
            </p:extLst>
          </p:nvPr>
        </p:nvGraphicFramePr>
        <p:xfrm>
          <a:off x="3656948" y="2500668"/>
          <a:ext cx="1198805" cy="572959"/>
        </p:xfrm>
        <a:graphic>
          <a:graphicData uri="http://schemas.openxmlformats.org/presentationml/2006/ole">
            <mc:AlternateContent xmlns:mc="http://schemas.openxmlformats.org/markup-compatibility/2006">
              <mc:Choice xmlns:v="urn:schemas-microsoft-com:vml" Requires="v">
                <p:oleObj spid="_x0000_s165099" name="公式" r:id="rId4" imgW="545760" imgH="253800" progId="Equation.3">
                  <p:embed/>
                </p:oleObj>
              </mc:Choice>
              <mc:Fallback>
                <p:oleObj name="公式" r:id="rId4" imgW="545760" imgH="253800" progId="Equation.3">
                  <p:embed/>
                  <p:pic>
                    <p:nvPicPr>
                      <p:cNvPr id="0" name="对象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948" y="2500668"/>
                        <a:ext cx="1198805" cy="572959"/>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198926848"/>
              </p:ext>
            </p:extLst>
          </p:nvPr>
        </p:nvGraphicFramePr>
        <p:xfrm>
          <a:off x="5419073" y="2494319"/>
          <a:ext cx="1242879" cy="594114"/>
        </p:xfrm>
        <a:graphic>
          <a:graphicData uri="http://schemas.openxmlformats.org/presentationml/2006/ole">
            <mc:AlternateContent xmlns:mc="http://schemas.openxmlformats.org/markup-compatibility/2006">
              <mc:Choice xmlns:v="urn:schemas-microsoft-com:vml" Requires="v">
                <p:oleObj spid="_x0000_s165100" name="公式" r:id="rId6" imgW="545760" imgH="253800" progId="Equation.3">
                  <p:embed/>
                </p:oleObj>
              </mc:Choice>
              <mc:Fallback>
                <p:oleObj name="公式" r:id="rId6" imgW="545760" imgH="253800" progId="Equation.3">
                  <p:embed/>
                  <p:pic>
                    <p:nvPicPr>
                      <p:cNvPr id="0" name="对象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9073" y="2494319"/>
                        <a:ext cx="1242879" cy="594114"/>
                      </a:xfrm>
                      <a:prstGeom prst="rect">
                        <a:avLst/>
                      </a:prstGeom>
                      <a:noFill/>
                      <a:ln>
                        <a:noFill/>
                      </a:ln>
                    </p:spPr>
                  </p:pic>
                </p:oleObj>
              </mc:Fallback>
            </mc:AlternateContent>
          </a:graphicData>
        </a:graphic>
      </p:graphicFrame>
      <p:sp>
        <p:nvSpPr>
          <p:cNvPr id="21" name="文本框 52"/>
          <p:cNvSpPr txBox="1"/>
          <p:nvPr/>
        </p:nvSpPr>
        <p:spPr>
          <a:xfrm>
            <a:off x="585019" y="3018846"/>
            <a:ext cx="1551692" cy="73866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证明：</a:t>
            </a:r>
            <a:endParaRPr lang="en-US" altLang="zh-CN" sz="2800" b="1" dirty="0" smtClean="0">
              <a:solidFill>
                <a:srgbClr val="0000FF"/>
              </a:solidFill>
              <a:latin typeface="微软雅黑" panose="020B0503020204020204" pitchFamily="34" charset="-122"/>
              <a:ea typeface="微软雅黑" panose="020B0503020204020204" pitchFamily="34"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101094282"/>
              </p:ext>
            </p:extLst>
          </p:nvPr>
        </p:nvGraphicFramePr>
        <p:xfrm>
          <a:off x="2357438" y="3149600"/>
          <a:ext cx="1204912" cy="515938"/>
        </p:xfrm>
        <a:graphic>
          <a:graphicData uri="http://schemas.openxmlformats.org/presentationml/2006/ole">
            <mc:AlternateContent xmlns:mc="http://schemas.openxmlformats.org/markup-compatibility/2006">
              <mc:Choice xmlns:v="urn:schemas-microsoft-com:vml" Requires="v">
                <p:oleObj spid="_x0000_s165101" name="Equation" r:id="rId8" imgW="609480" imgH="253800" progId="Equation.DSMT4">
                  <p:embed/>
                </p:oleObj>
              </mc:Choice>
              <mc:Fallback>
                <p:oleObj name="Equation" r:id="rId8" imgW="609480" imgH="253800" progId="Equation.DSMT4">
                  <p:embed/>
                  <p:pic>
                    <p:nvPicPr>
                      <p:cNvPr id="0" name="对象 6"/>
                      <p:cNvPicPr>
                        <a:picLocks noChangeAspect="1" noChangeArrowheads="1"/>
                      </p:cNvPicPr>
                      <p:nvPr/>
                    </p:nvPicPr>
                    <p:blipFill>
                      <a:blip r:embed="rId9"/>
                      <a:srcRect/>
                      <a:stretch>
                        <a:fillRect/>
                      </a:stretch>
                    </p:blipFill>
                    <p:spPr bwMode="auto">
                      <a:xfrm>
                        <a:off x="2357438" y="3149600"/>
                        <a:ext cx="1204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828580377"/>
              </p:ext>
            </p:extLst>
          </p:nvPr>
        </p:nvGraphicFramePr>
        <p:xfrm>
          <a:off x="3003809" y="3969386"/>
          <a:ext cx="2295442" cy="714581"/>
        </p:xfrm>
        <a:graphic>
          <a:graphicData uri="http://schemas.openxmlformats.org/presentationml/2006/ole">
            <mc:AlternateContent xmlns:mc="http://schemas.openxmlformats.org/markup-compatibility/2006">
              <mc:Choice xmlns:v="urn:schemas-microsoft-com:vml" Requires="v">
                <p:oleObj spid="_x0000_s165102" name="公式" r:id="rId10" imgW="825480" imgH="253800" progId="Equation.3">
                  <p:embed/>
                </p:oleObj>
              </mc:Choice>
              <mc:Fallback>
                <p:oleObj name="公式" r:id="rId10" imgW="825480" imgH="253800" progId="Equation.3">
                  <p:embed/>
                  <p:pic>
                    <p:nvPicPr>
                      <p:cNvPr id="0" name="对象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3809" y="3969386"/>
                        <a:ext cx="2295442" cy="714581"/>
                      </a:xfrm>
                      <a:prstGeom prst="rect">
                        <a:avLst/>
                      </a:prstGeom>
                      <a:noFill/>
                      <a:ln>
                        <a:noFill/>
                      </a:ln>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988742086"/>
              </p:ext>
            </p:extLst>
          </p:nvPr>
        </p:nvGraphicFramePr>
        <p:xfrm>
          <a:off x="2953981" y="4765438"/>
          <a:ext cx="5026657" cy="720962"/>
        </p:xfrm>
        <a:graphic>
          <a:graphicData uri="http://schemas.openxmlformats.org/presentationml/2006/ole">
            <mc:AlternateContent xmlns:mc="http://schemas.openxmlformats.org/markup-compatibility/2006">
              <mc:Choice xmlns:v="urn:schemas-microsoft-com:vml" Requires="v">
                <p:oleObj spid="_x0000_s165103" name="公式" r:id="rId12" imgW="1917360" imgH="279360" progId="Equation.3">
                  <p:embed/>
                </p:oleObj>
              </mc:Choice>
              <mc:Fallback>
                <p:oleObj name="公式" r:id="rId12" imgW="1917360" imgH="279360" progId="Equation.3">
                  <p:embed/>
                  <p:pic>
                    <p:nvPicPr>
                      <p:cNvPr id="0" name="对象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53981" y="4765438"/>
                        <a:ext cx="5026657" cy="72096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2635276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68</a:t>
            </a:fld>
            <a:endParaRPr lang="zh-CN" altLang="en-US"/>
          </a:p>
        </p:txBody>
      </p:sp>
      <p:sp>
        <p:nvSpPr>
          <p:cNvPr id="53" name="文本框 52"/>
          <p:cNvSpPr txBox="1"/>
          <p:nvPr/>
        </p:nvSpPr>
        <p:spPr>
          <a:xfrm>
            <a:off x="597159" y="1182019"/>
            <a:ext cx="10935478" cy="581057"/>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2.8</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请写出下列逻辑函数对应</a:t>
            </a:r>
            <a:r>
              <a:rPr lang="zh-CN" altLang="en-US" sz="2400" b="1" dirty="0">
                <a:latin typeface="微软雅黑" panose="020B0503020204020204" pitchFamily="34" charset="-122"/>
                <a:ea typeface="微软雅黑" panose="020B0503020204020204" pitchFamily="34" charset="-122"/>
              </a:rPr>
              <a:t>的标准与或式和标准或与式。 </a:t>
            </a: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925696730"/>
              </p:ext>
            </p:extLst>
          </p:nvPr>
        </p:nvGraphicFramePr>
        <p:xfrm>
          <a:off x="1498600" y="1833563"/>
          <a:ext cx="7805738" cy="565150"/>
        </p:xfrm>
        <a:graphic>
          <a:graphicData uri="http://schemas.openxmlformats.org/presentationml/2006/ole">
            <mc:AlternateContent xmlns:mc="http://schemas.openxmlformats.org/markup-compatibility/2006">
              <mc:Choice xmlns:v="urn:schemas-microsoft-com:vml" Requires="v">
                <p:oleObj spid="_x0000_s56600" name="Equation" r:id="rId4" imgW="3276360" imgH="241200" progId="Equation.DSMT4">
                  <p:embed/>
                </p:oleObj>
              </mc:Choice>
              <mc:Fallback>
                <p:oleObj name="Equation" r:id="rId4" imgW="3276360" imgH="241200" progId="Equation.DSMT4">
                  <p:embed/>
                  <p:pic>
                    <p:nvPicPr>
                      <p:cNvPr id="0" name="Object 6"/>
                      <p:cNvPicPr>
                        <a:picLocks noChangeAspect="1" noChangeArrowheads="1"/>
                      </p:cNvPicPr>
                      <p:nvPr/>
                    </p:nvPicPr>
                    <p:blipFill>
                      <a:blip r:embed="rId5"/>
                      <a:srcRect/>
                      <a:stretch>
                        <a:fillRect/>
                      </a:stretch>
                    </p:blipFill>
                    <p:spPr bwMode="auto">
                      <a:xfrm>
                        <a:off x="1498600" y="1833563"/>
                        <a:ext cx="7805738" cy="565150"/>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650795920"/>
              </p:ext>
            </p:extLst>
          </p:nvPr>
        </p:nvGraphicFramePr>
        <p:xfrm>
          <a:off x="1462088" y="2378075"/>
          <a:ext cx="7805737" cy="3665538"/>
        </p:xfrm>
        <a:graphic>
          <a:graphicData uri="http://schemas.openxmlformats.org/presentationml/2006/ole">
            <mc:AlternateContent xmlns:mc="http://schemas.openxmlformats.org/markup-compatibility/2006">
              <mc:Choice xmlns:v="urn:schemas-microsoft-com:vml" Requires="v">
                <p:oleObj spid="_x0000_s56601" name="Equation" r:id="rId6" imgW="3276360" imgH="1536480" progId="Equation.DSMT4">
                  <p:embed/>
                </p:oleObj>
              </mc:Choice>
              <mc:Fallback>
                <p:oleObj name="Equation" r:id="rId6" imgW="3276360" imgH="1536480" progId="Equation.DSMT4">
                  <p:embed/>
                  <p:pic>
                    <p:nvPicPr>
                      <p:cNvPr id="0" name="Object 8"/>
                      <p:cNvPicPr>
                        <a:picLocks noChangeAspect="1" noChangeArrowheads="1"/>
                      </p:cNvPicPr>
                      <p:nvPr/>
                    </p:nvPicPr>
                    <p:blipFill>
                      <a:blip r:embed="rId7"/>
                      <a:srcRect/>
                      <a:stretch>
                        <a:fillRect/>
                      </a:stretch>
                    </p:blipFill>
                    <p:spPr bwMode="auto">
                      <a:xfrm>
                        <a:off x="1462088" y="2378075"/>
                        <a:ext cx="7805737" cy="3665538"/>
                      </a:xfrm>
                      <a:prstGeom prst="rect">
                        <a:avLst/>
                      </a:prstGeom>
                      <a:solidFill>
                        <a:schemeClr val="accent2">
                          <a:lumMod val="40000"/>
                          <a:lumOff val="60000"/>
                        </a:schemeClr>
                      </a:solidFill>
                    </p:spPr>
                  </p:pic>
                </p:oleObj>
              </mc:Fallback>
            </mc:AlternateContent>
          </a:graphicData>
        </a:graphic>
      </p:graphicFrame>
      <p:sp>
        <p:nvSpPr>
          <p:cNvPr id="27" name="平行四边形 26"/>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 name="图片 29">
            <a:hlinkClick r:id="rId8" action="ppaction://hlinksldjump"/>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506110" y="6133216"/>
            <a:ext cx="452586" cy="452586"/>
          </a:xfrm>
          <a:prstGeom prst="rect">
            <a:avLst/>
          </a:prstGeom>
          <a:solidFill>
            <a:srgbClr val="3859CD"/>
          </a:solidFill>
          <a:effectLst>
            <a:glow rad="63500">
              <a:schemeClr val="accent1">
                <a:satMod val="175000"/>
                <a:alpha val="40000"/>
              </a:schemeClr>
            </a:glow>
            <a:softEdge rad="31750"/>
          </a:effectLst>
        </p:spPr>
      </p:pic>
      <p:cxnSp>
        <p:nvCxnSpPr>
          <p:cNvPr id="36" name="直接箭头连接符 35"/>
          <p:cNvCxnSpPr/>
          <p:nvPr/>
        </p:nvCxnSpPr>
        <p:spPr>
          <a:xfrm flipV="1">
            <a:off x="7837714" y="4432041"/>
            <a:ext cx="1520890" cy="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52"/>
          <p:cNvSpPr txBox="1"/>
          <p:nvPr/>
        </p:nvSpPr>
        <p:spPr>
          <a:xfrm>
            <a:off x="9448800" y="4108877"/>
            <a:ext cx="1934547"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Why</a:t>
            </a:r>
            <a:r>
              <a:rPr lang="zh-CN" altLang="en-US" sz="2400" b="1" dirty="0" smtClean="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
        <p:nvSpPr>
          <p:cNvPr id="41" name="文本框 52"/>
          <p:cNvSpPr txBox="1"/>
          <p:nvPr/>
        </p:nvSpPr>
        <p:spPr>
          <a:xfrm>
            <a:off x="9448799" y="4799340"/>
            <a:ext cx="1934547"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Why</a:t>
            </a:r>
            <a:r>
              <a:rPr lang="zh-CN" altLang="en-US" sz="2400" b="1" dirty="0" smtClean="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cxnSp>
        <p:nvCxnSpPr>
          <p:cNvPr id="42" name="直接箭头连接符 41"/>
          <p:cNvCxnSpPr/>
          <p:nvPr/>
        </p:nvCxnSpPr>
        <p:spPr>
          <a:xfrm flipV="1">
            <a:off x="7837714" y="5159830"/>
            <a:ext cx="1520890" cy="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5958696" y="5691676"/>
            <a:ext cx="339990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文本框 52"/>
          <p:cNvSpPr txBox="1"/>
          <p:nvPr/>
        </p:nvSpPr>
        <p:spPr>
          <a:xfrm>
            <a:off x="9448800" y="5368510"/>
            <a:ext cx="1934547"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solidFill>
                  <a:srgbClr val="FF0000"/>
                </a:solidFill>
                <a:latin typeface="微软雅黑" panose="020B0503020204020204" pitchFamily="34" charset="-122"/>
                <a:ea typeface="微软雅黑" panose="020B0503020204020204" pitchFamily="34" charset="-122"/>
              </a:rPr>
              <a:t>Why</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cxnSp>
        <p:nvCxnSpPr>
          <p:cNvPr id="46" name="直接箭头连接符 45"/>
          <p:cNvCxnSpPr/>
          <p:nvPr/>
        </p:nvCxnSpPr>
        <p:spPr>
          <a:xfrm flipV="1">
            <a:off x="5029200" y="3153747"/>
            <a:ext cx="4329402" cy="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文本框 52"/>
          <p:cNvSpPr txBox="1"/>
          <p:nvPr/>
        </p:nvSpPr>
        <p:spPr>
          <a:xfrm>
            <a:off x="9448798" y="2830583"/>
            <a:ext cx="1934547"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Why</a:t>
            </a:r>
            <a:r>
              <a:rPr lang="zh-CN" altLang="en-US" sz="2400" b="1" dirty="0" smtClean="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
        <p:nvSpPr>
          <p:cNvPr id="50" name="标题 2"/>
          <p:cNvSpPr txBox="1">
            <a:spLocks/>
          </p:cNvSpPr>
          <p:nvPr/>
        </p:nvSpPr>
        <p:spPr>
          <a:xfrm>
            <a:off x="2321724" y="97943"/>
            <a:ext cx="7313889" cy="7321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b="1" kern="1200">
                <a:solidFill>
                  <a:srgbClr val="235EB8"/>
                </a:solidFill>
                <a:latin typeface="微软雅黑" panose="020B0503020204020204" pitchFamily="34" charset="-122"/>
                <a:ea typeface="微软雅黑" panose="020B0503020204020204" pitchFamily="34" charset="-122"/>
                <a:cs typeface="+mj-cs"/>
              </a:defRPr>
            </a:lvl1pPr>
          </a:lstStyle>
          <a:p>
            <a:r>
              <a:rPr lang="zh-CN" altLang="en-US" sz="3200" dirty="0" smtClean="0">
                <a:effectLst>
                  <a:outerShdw blurRad="38100" dist="38100" dir="2700000" algn="tl">
                    <a:srgbClr val="000000">
                      <a:alpha val="43137"/>
                    </a:srgbClr>
                  </a:outerShdw>
                </a:effectLst>
              </a:rPr>
              <a:t>逻辑函数的标准形式   </a:t>
            </a:r>
            <a:r>
              <a:rPr lang="zh-CN" altLang="en-US" sz="3200" dirty="0" smtClean="0">
                <a:solidFill>
                  <a:srgbClr val="FF0000"/>
                </a:solidFill>
              </a:rPr>
              <a:t>（</a:t>
            </a:r>
            <a:r>
              <a:rPr lang="en-US" altLang="zh-CN" sz="3200" dirty="0" smtClean="0">
                <a:solidFill>
                  <a:srgbClr val="FF0000"/>
                </a:solidFill>
              </a:rPr>
              <a:t>3</a:t>
            </a:r>
            <a:r>
              <a:rPr lang="zh-CN" altLang="en-US" sz="3200" dirty="0" smtClean="0">
                <a:solidFill>
                  <a:srgbClr val="FF0000"/>
                </a:solidFill>
              </a:rPr>
              <a:t>）</a:t>
            </a:r>
            <a:r>
              <a:rPr lang="en-US" altLang="zh-CN" sz="3200" dirty="0" err="1" smtClean="0">
                <a:solidFill>
                  <a:srgbClr val="FF0000"/>
                </a:solidFill>
              </a:rPr>
              <a:t>M</a:t>
            </a:r>
            <a:r>
              <a:rPr lang="en-US" altLang="zh-CN" sz="3200" baseline="-25000" dirty="0" err="1" smtClean="0">
                <a:solidFill>
                  <a:srgbClr val="FF0000"/>
                </a:solidFill>
              </a:rPr>
              <a:t>i</a:t>
            </a:r>
            <a:r>
              <a:rPr lang="zh-CN" altLang="en-US" sz="3200" dirty="0" smtClean="0">
                <a:solidFill>
                  <a:srgbClr val="FF0000"/>
                </a:solidFill>
              </a:rPr>
              <a:t>和</a:t>
            </a:r>
            <a:r>
              <a:rPr lang="en-US" altLang="zh-CN" sz="3200" dirty="0" smtClean="0">
                <a:solidFill>
                  <a:srgbClr val="FF0000"/>
                </a:solidFill>
              </a:rPr>
              <a:t>m</a:t>
            </a:r>
            <a:r>
              <a:rPr lang="en-US" altLang="zh-CN" sz="3200" baseline="-25000" dirty="0" smtClean="0">
                <a:solidFill>
                  <a:srgbClr val="FF0000"/>
                </a:solidFill>
              </a:rPr>
              <a:t>i</a:t>
            </a:r>
            <a:r>
              <a:rPr lang="zh-CN" altLang="en-US" sz="3200" dirty="0" smtClean="0">
                <a:solidFill>
                  <a:srgbClr val="FF0000"/>
                </a:solidFill>
              </a:rPr>
              <a:t>关系</a:t>
            </a:r>
            <a:endParaRPr lang="en-US" altLang="zh-CN" sz="3200" dirty="0">
              <a:solidFill>
                <a:srgbClr val="FF0000"/>
              </a:solidFill>
            </a:endParaRPr>
          </a:p>
        </p:txBody>
      </p:sp>
    </p:spTree>
    <p:extLst>
      <p:ext uri="{BB962C8B-B14F-4D97-AF65-F5344CB8AC3E}">
        <p14:creationId xmlns:p14="http://schemas.microsoft.com/office/powerpoint/2010/main" val="338245206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ppt_x"/>
                                          </p:val>
                                        </p:tav>
                                        <p:tav tm="100000">
                                          <p:val>
                                            <p:strVal val="#ppt_x"/>
                                          </p:val>
                                        </p:tav>
                                      </p:tavLst>
                                    </p:anim>
                                    <p:anim calcmode="lin" valueType="num">
                                      <p:cBhvr additive="base">
                                        <p:cTn id="2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anim calcmode="lin" valueType="num">
                                      <p:cBhvr>
                                        <p:cTn id="29" dur="1000" fill="hold"/>
                                        <p:tgtEl>
                                          <p:spTgt spid="42"/>
                                        </p:tgtEl>
                                        <p:attrNameLst>
                                          <p:attrName>ppt_x</p:attrName>
                                        </p:attrNameLst>
                                      </p:cBhvr>
                                      <p:tavLst>
                                        <p:tav tm="0">
                                          <p:val>
                                            <p:strVal val="#ppt_x"/>
                                          </p:val>
                                        </p:tav>
                                        <p:tav tm="100000">
                                          <p:val>
                                            <p:strVal val="#ppt_x"/>
                                          </p:val>
                                        </p:tav>
                                      </p:tavLst>
                                    </p:anim>
                                    <p:anim calcmode="lin" valueType="num">
                                      <p:cBhvr>
                                        <p:cTn id="30" dur="1000" fill="hold"/>
                                        <p:tgtEl>
                                          <p:spTgt spid="4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anim calcmode="lin" valueType="num">
                                      <p:cBhvr>
                                        <p:cTn id="34" dur="1000" fill="hold"/>
                                        <p:tgtEl>
                                          <p:spTgt spid="41"/>
                                        </p:tgtEl>
                                        <p:attrNameLst>
                                          <p:attrName>ppt_x</p:attrName>
                                        </p:attrNameLst>
                                      </p:cBhvr>
                                      <p:tavLst>
                                        <p:tav tm="0">
                                          <p:val>
                                            <p:strVal val="#ppt_x"/>
                                          </p:val>
                                        </p:tav>
                                        <p:tav tm="100000">
                                          <p:val>
                                            <p:strVal val="#ppt_x"/>
                                          </p:val>
                                        </p:tav>
                                      </p:tavLst>
                                    </p:anim>
                                    <p:anim calcmode="lin" valueType="num">
                                      <p:cBhvr>
                                        <p:cTn id="3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3"/>
                                        </p:tgtEl>
                                        <p:attrNameLst>
                                          <p:attrName>style.visibility</p:attrName>
                                        </p:attrNameLst>
                                      </p:cBhvr>
                                      <p:to>
                                        <p:strVal val="visible"/>
                                      </p:to>
                                    </p:set>
                                    <p:anim calcmode="lin" valueType="num">
                                      <p:cBhvr additive="base">
                                        <p:cTn id="40" dur="500" fill="hold"/>
                                        <p:tgtEl>
                                          <p:spTgt spid="43"/>
                                        </p:tgtEl>
                                        <p:attrNameLst>
                                          <p:attrName>ppt_x</p:attrName>
                                        </p:attrNameLst>
                                      </p:cBhvr>
                                      <p:tavLst>
                                        <p:tav tm="0">
                                          <p:val>
                                            <p:strVal val="#ppt_x"/>
                                          </p:val>
                                        </p:tav>
                                        <p:tav tm="100000">
                                          <p:val>
                                            <p:strVal val="#ppt_x"/>
                                          </p:val>
                                        </p:tav>
                                      </p:tavLst>
                                    </p:anim>
                                    <p:anim calcmode="lin" valueType="num">
                                      <p:cBhvr additive="base">
                                        <p:cTn id="41" dur="500" fill="hold"/>
                                        <p:tgtEl>
                                          <p:spTgt spid="4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fill="hold"/>
                                        <p:tgtEl>
                                          <p:spTgt spid="45"/>
                                        </p:tgtEl>
                                        <p:attrNameLst>
                                          <p:attrName>ppt_x</p:attrName>
                                        </p:attrNameLst>
                                      </p:cBhvr>
                                      <p:tavLst>
                                        <p:tav tm="0">
                                          <p:val>
                                            <p:strVal val="#ppt_x"/>
                                          </p:val>
                                        </p:tav>
                                        <p:tav tm="100000">
                                          <p:val>
                                            <p:strVal val="#ppt_x"/>
                                          </p:val>
                                        </p:tav>
                                      </p:tavLst>
                                    </p:anim>
                                    <p:anim calcmode="lin" valueType="num">
                                      <p:cBhvr additive="base">
                                        <p:cTn id="4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1000"/>
                                        <p:tgtEl>
                                          <p:spTgt spid="46"/>
                                        </p:tgtEl>
                                      </p:cBhvr>
                                    </p:animEffect>
                                    <p:anim calcmode="lin" valueType="num">
                                      <p:cBhvr>
                                        <p:cTn id="51" dur="1000" fill="hold"/>
                                        <p:tgtEl>
                                          <p:spTgt spid="46"/>
                                        </p:tgtEl>
                                        <p:attrNameLst>
                                          <p:attrName>ppt_x</p:attrName>
                                        </p:attrNameLst>
                                      </p:cBhvr>
                                      <p:tavLst>
                                        <p:tav tm="0">
                                          <p:val>
                                            <p:strVal val="#ppt_x"/>
                                          </p:val>
                                        </p:tav>
                                        <p:tav tm="100000">
                                          <p:val>
                                            <p:strVal val="#ppt_x"/>
                                          </p:val>
                                        </p:tav>
                                      </p:tavLst>
                                    </p:anim>
                                    <p:anim calcmode="lin" valueType="num">
                                      <p:cBhvr>
                                        <p:cTn id="52" dur="1000" fill="hold"/>
                                        <p:tgtEl>
                                          <p:spTgt spid="4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1000"/>
                                        <p:tgtEl>
                                          <p:spTgt spid="47"/>
                                        </p:tgtEl>
                                      </p:cBhvr>
                                    </p:animEffect>
                                    <p:anim calcmode="lin" valueType="num">
                                      <p:cBhvr>
                                        <p:cTn id="56" dur="1000" fill="hold"/>
                                        <p:tgtEl>
                                          <p:spTgt spid="47"/>
                                        </p:tgtEl>
                                        <p:attrNameLst>
                                          <p:attrName>ppt_x</p:attrName>
                                        </p:attrNameLst>
                                      </p:cBhvr>
                                      <p:tavLst>
                                        <p:tav tm="0">
                                          <p:val>
                                            <p:strVal val="#ppt_x"/>
                                          </p:val>
                                        </p:tav>
                                        <p:tav tm="100000">
                                          <p:val>
                                            <p:strVal val="#ppt_x"/>
                                          </p:val>
                                        </p:tav>
                                      </p:tavLst>
                                    </p:anim>
                                    <p:anim calcmode="lin" valueType="num">
                                      <p:cBhvr>
                                        <p:cTn id="5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5" grpId="0"/>
      <p:bldP spid="4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69</a:t>
            </a:fld>
            <a:endParaRPr lang="zh-CN" altLang="en-US"/>
          </a:p>
        </p:txBody>
      </p:sp>
      <p:sp>
        <p:nvSpPr>
          <p:cNvPr id="53" name="文本框 52"/>
          <p:cNvSpPr txBox="1"/>
          <p:nvPr/>
        </p:nvSpPr>
        <p:spPr>
          <a:xfrm>
            <a:off x="521109" y="1067239"/>
            <a:ext cx="11169721" cy="480131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solidFill>
                  <a:srgbClr val="FF0000"/>
                </a:solidFill>
                <a:latin typeface="微软雅黑" panose="020B0503020204020204" pitchFamily="34" charset="-122"/>
                <a:ea typeface="微软雅黑" panose="020B0503020204020204" pitchFamily="34" charset="-122"/>
              </a:rPr>
              <a:t>1 </a:t>
            </a:r>
            <a:r>
              <a:rPr lang="zh-CN" altLang="en-US" sz="2800" b="1" dirty="0" smtClean="0">
                <a:solidFill>
                  <a:srgbClr val="FF0000"/>
                </a:solidFill>
                <a:latin typeface="微软雅黑" panose="020B0503020204020204" pitchFamily="34" charset="-122"/>
                <a:ea typeface="微软雅黑" panose="020B0503020204020204" pitchFamily="34" charset="-122"/>
              </a:rPr>
              <a:t>、转换成标准形式</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真值表转换法、逻辑</a:t>
            </a:r>
            <a:r>
              <a:rPr lang="zh-CN" altLang="en-US" sz="2400" b="1" dirty="0">
                <a:latin typeface="微软雅黑" panose="020B0503020204020204" pitchFamily="34" charset="-122"/>
                <a:ea typeface="微软雅黑" panose="020B0503020204020204" pitchFamily="34" charset="-122"/>
              </a:rPr>
              <a:t>代数转换法</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1</a:t>
            </a:r>
            <a:r>
              <a:rPr lang="zh-CN" altLang="en-US" sz="2800" b="1" dirty="0" smtClean="0">
                <a:solidFill>
                  <a:srgbClr val="FF0000"/>
                </a:solidFill>
                <a:latin typeface="微软雅黑" panose="020B0503020204020204" pitchFamily="34" charset="-122"/>
                <a:ea typeface="微软雅黑" panose="020B0503020204020204" pitchFamily="34" charset="-122"/>
              </a:rPr>
              <a:t>）真值表转换法</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方法：</a:t>
            </a:r>
            <a:endParaRPr lang="en-US" altLang="zh-CN" sz="28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①列出</a:t>
            </a:r>
            <a:r>
              <a:rPr lang="zh-CN" altLang="en-US" sz="2400" b="1" dirty="0">
                <a:latin typeface="微软雅黑" panose="020B0503020204020204" pitchFamily="34" charset="-122"/>
                <a:ea typeface="微软雅黑" panose="020B0503020204020204" pitchFamily="34" charset="-122"/>
              </a:rPr>
              <a:t>逻辑函数的</a:t>
            </a:r>
            <a:r>
              <a:rPr lang="zh-CN" altLang="en-US" sz="2400" b="1" dirty="0" smtClean="0">
                <a:latin typeface="微软雅黑" panose="020B0503020204020204" pitchFamily="34" charset="-122"/>
                <a:ea typeface="微软雅黑" panose="020B0503020204020204" pitchFamily="34" charset="-122"/>
              </a:rPr>
              <a:t>真值表；</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②</a:t>
            </a:r>
            <a:r>
              <a:rPr lang="zh-CN" altLang="en-US" sz="2400" b="1" dirty="0" smtClean="0">
                <a:latin typeface="微软雅黑" panose="020B0503020204020204" pitchFamily="34" charset="-122"/>
                <a:ea typeface="微软雅黑" panose="020B0503020204020204" pitchFamily="34" charset="-122"/>
              </a:rPr>
              <a:t>利用</a:t>
            </a:r>
            <a:r>
              <a:rPr lang="zh-CN" altLang="en-US" sz="2400" b="1" dirty="0">
                <a:latin typeface="微软雅黑" panose="020B0503020204020204" pitchFamily="34" charset="-122"/>
                <a:ea typeface="微软雅黑" panose="020B0503020204020204" pitchFamily="34" charset="-122"/>
              </a:rPr>
              <a:t>真值表</a:t>
            </a:r>
            <a:r>
              <a:rPr lang="zh-CN" altLang="en-US" sz="2400" b="1" dirty="0" smtClean="0">
                <a:latin typeface="微软雅黑" panose="020B0503020204020204" pitchFamily="34" charset="-122"/>
                <a:ea typeface="微软雅黑" panose="020B0503020204020204" pitchFamily="34" charset="-122"/>
              </a:rPr>
              <a:t>写出对应</a:t>
            </a:r>
            <a:r>
              <a:rPr lang="zh-CN" altLang="en-US" sz="2400" b="1" dirty="0">
                <a:latin typeface="微软雅黑" panose="020B0503020204020204" pitchFamily="34" charset="-122"/>
                <a:ea typeface="微软雅黑" panose="020B0503020204020204" pitchFamily="34" charset="-122"/>
              </a:rPr>
              <a:t>的标准</a:t>
            </a:r>
            <a:r>
              <a:rPr lang="zh-CN" altLang="en-US" sz="2400" b="1" dirty="0" smtClean="0">
                <a:latin typeface="微软雅黑" panose="020B0503020204020204" pitchFamily="34" charset="-122"/>
                <a:ea typeface="微软雅黑" panose="020B0503020204020204" pitchFamily="34" charset="-122"/>
              </a:rPr>
              <a:t>形式：</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标准与</a:t>
            </a:r>
            <a:r>
              <a:rPr lang="zh-CN" altLang="en-US" sz="2400" b="1" dirty="0" smtClean="0">
                <a:latin typeface="微软雅黑" panose="020B0503020204020204" pitchFamily="34" charset="-122"/>
                <a:ea typeface="微软雅黑" panose="020B0503020204020204" pitchFamily="34" charset="-122"/>
              </a:rPr>
              <a:t>或式：找出真值表中，</a:t>
            </a:r>
            <a:r>
              <a:rPr lang="zh-CN" altLang="en-US" sz="2400" b="1" dirty="0" smtClean="0">
                <a:solidFill>
                  <a:srgbClr val="0000FF"/>
                </a:solidFill>
                <a:latin typeface="微软雅黑" panose="020B0503020204020204" pitchFamily="34" charset="-122"/>
                <a:ea typeface="微软雅黑" panose="020B0503020204020204" pitchFamily="34" charset="-122"/>
              </a:rPr>
              <a:t>使</a:t>
            </a:r>
            <a:r>
              <a:rPr lang="zh-CN" altLang="en-US" sz="2400" b="1" dirty="0">
                <a:solidFill>
                  <a:srgbClr val="0000FF"/>
                </a:solidFill>
                <a:latin typeface="微软雅黑" panose="020B0503020204020204" pitchFamily="34" charset="-122"/>
                <a:ea typeface="微软雅黑" panose="020B0503020204020204" pitchFamily="34" charset="-122"/>
              </a:rPr>
              <a:t>逻辑函数输出变量 为</a:t>
            </a:r>
            <a:r>
              <a:rPr lang="en-US" altLang="zh-CN" sz="2400" b="1" dirty="0">
                <a:solidFill>
                  <a:srgbClr val="0000FF"/>
                </a:solidFill>
                <a:latin typeface="微软雅黑" panose="020B0503020204020204" pitchFamily="34" charset="-122"/>
                <a:ea typeface="微软雅黑" panose="020B0503020204020204" pitchFamily="34" charset="-122"/>
              </a:rPr>
              <a:t>1</a:t>
            </a:r>
            <a:r>
              <a:rPr lang="zh-CN" altLang="en-US" sz="2400" b="1" dirty="0">
                <a:solidFill>
                  <a:srgbClr val="0000FF"/>
                </a:solidFill>
                <a:latin typeface="微软雅黑" panose="020B0503020204020204" pitchFamily="34" charset="-122"/>
                <a:ea typeface="微软雅黑" panose="020B0503020204020204" pitchFamily="34" charset="-122"/>
              </a:rPr>
              <a:t>的最小项</a:t>
            </a:r>
            <a:r>
              <a:rPr lang="zh-CN" altLang="en-US" sz="2400" b="1" dirty="0" smtClean="0">
                <a:solidFill>
                  <a:srgbClr val="0000FF"/>
                </a:solidFill>
                <a:latin typeface="微软雅黑" panose="020B0503020204020204" pitchFamily="34" charset="-122"/>
                <a:ea typeface="微软雅黑" panose="020B0503020204020204" pitchFamily="34" charset="-122"/>
              </a:rPr>
              <a:t>，相或</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标准或</a:t>
            </a:r>
            <a:r>
              <a:rPr lang="zh-CN" altLang="en-US" sz="2400" b="1" dirty="0" smtClean="0">
                <a:latin typeface="微软雅黑" panose="020B0503020204020204" pitchFamily="34" charset="-122"/>
                <a:ea typeface="微软雅黑" panose="020B0503020204020204" pitchFamily="34" charset="-122"/>
              </a:rPr>
              <a:t>与式：</a:t>
            </a:r>
            <a:r>
              <a:rPr lang="zh-CN" altLang="en-US" sz="2400" b="1" dirty="0">
                <a:latin typeface="微软雅黑" panose="020B0503020204020204" pitchFamily="34" charset="-122"/>
                <a:ea typeface="微软雅黑" panose="020B0503020204020204" pitchFamily="34" charset="-122"/>
              </a:rPr>
              <a:t>找出真值表中，</a:t>
            </a:r>
            <a:r>
              <a:rPr lang="zh-CN" altLang="en-US" sz="2400" b="1" dirty="0">
                <a:solidFill>
                  <a:srgbClr val="0000FF"/>
                </a:solidFill>
                <a:latin typeface="微软雅黑" panose="020B0503020204020204" pitchFamily="34" charset="-122"/>
                <a:ea typeface="微软雅黑" panose="020B0503020204020204" pitchFamily="34" charset="-122"/>
              </a:rPr>
              <a:t>使逻辑函数输出变量 </a:t>
            </a:r>
            <a:r>
              <a:rPr lang="zh-CN" altLang="en-US" sz="2400" b="1" dirty="0" smtClean="0">
                <a:solidFill>
                  <a:srgbClr val="0000FF"/>
                </a:solidFill>
                <a:latin typeface="微软雅黑" panose="020B0503020204020204" pitchFamily="34" charset="-122"/>
                <a:ea typeface="微软雅黑" panose="020B0503020204020204" pitchFamily="34" charset="-122"/>
              </a:rPr>
              <a:t>为</a:t>
            </a:r>
            <a:r>
              <a:rPr lang="en-US" altLang="zh-CN" sz="2400" b="1" dirty="0" smtClean="0">
                <a:solidFill>
                  <a:srgbClr val="0000FF"/>
                </a:solidFill>
                <a:latin typeface="微软雅黑" panose="020B0503020204020204" pitchFamily="34" charset="-122"/>
                <a:ea typeface="微软雅黑" panose="020B0503020204020204" pitchFamily="34" charset="-122"/>
              </a:rPr>
              <a:t>0</a:t>
            </a:r>
            <a:r>
              <a:rPr lang="zh-CN" altLang="en-US" sz="2400" b="1" dirty="0" smtClean="0">
                <a:solidFill>
                  <a:srgbClr val="0000FF"/>
                </a:solidFill>
                <a:latin typeface="微软雅黑" panose="020B0503020204020204" pitchFamily="34" charset="-122"/>
                <a:ea typeface="微软雅黑" panose="020B0503020204020204" pitchFamily="34" charset="-122"/>
              </a:rPr>
              <a:t>的最大项</a:t>
            </a:r>
            <a:r>
              <a:rPr lang="zh-CN" altLang="en-US" sz="2400" b="1" dirty="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相与</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845357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391887" y="939423"/>
                <a:ext cx="11567884" cy="3508653"/>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3</a:t>
                </a:r>
                <a:r>
                  <a:rPr lang="zh-CN" altLang="en-US" sz="2800" b="1" dirty="0" smtClean="0">
                    <a:solidFill>
                      <a:srgbClr val="FF0000"/>
                    </a:solidFill>
                    <a:latin typeface="微软雅黑" panose="020B0503020204020204" pitchFamily="34" charset="-122"/>
                    <a:ea typeface="微软雅黑" panose="020B0503020204020204" pitchFamily="34" charset="-122"/>
                  </a:rPr>
                  <a:t>）逻辑函数</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solidFill>
                      <a:srgbClr val="3859CD"/>
                    </a:solidFill>
                    <a:latin typeface="微软雅黑" panose="020B0503020204020204" pitchFamily="34" charset="-122"/>
                    <a:ea typeface="微软雅黑" panose="020B0503020204020204" pitchFamily="34" charset="-122"/>
                  </a:rPr>
                  <a:t>定义：</a:t>
                </a:r>
                <a:r>
                  <a:rPr lang="zh-CN" altLang="en-US" sz="2400" b="1" dirty="0" smtClean="0">
                    <a:latin typeface="微软雅黑" panose="020B0503020204020204" pitchFamily="34" charset="-122"/>
                    <a:ea typeface="微软雅黑" panose="020B0503020204020204" pitchFamily="34" charset="-122"/>
                  </a:rPr>
                  <a:t>设</a:t>
                </a:r>
                <a:r>
                  <a:rPr lang="zh-CN" altLang="en-US" sz="2400" b="1" dirty="0">
                    <a:latin typeface="微软雅黑" panose="020B0503020204020204" pitchFamily="34" charset="-122"/>
                    <a:ea typeface="微软雅黑" panose="020B0503020204020204" pitchFamily="34" charset="-122"/>
                  </a:rPr>
                  <a:t>某一逻辑电路的输入为 </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rPr>
                      <m:t>𝑨</m:t>
                    </m:r>
                    <m:r>
                      <a:rPr lang="en-US" altLang="zh-CN" sz="2400" b="1" i="1" baseline="-25000" smtClean="0">
                        <a:latin typeface="Cambria Math" panose="02040503050406030204" pitchFamily="18" charset="0"/>
                        <a:ea typeface="微软雅黑" panose="020B0503020204020204" pitchFamily="34" charset="-122"/>
                      </a:rPr>
                      <m:t>𝟏</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𝑨</m:t>
                    </m:r>
                    <m:r>
                      <a:rPr lang="en-US" altLang="zh-CN" sz="2400" b="1" i="1" baseline="-25000" smtClean="0">
                        <a:latin typeface="Cambria Math" panose="02040503050406030204" pitchFamily="18" charset="0"/>
                        <a:ea typeface="微软雅黑" panose="020B0503020204020204" pitchFamily="34" charset="-122"/>
                      </a:rPr>
                      <m:t>𝟐</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𝑨𝒏</m:t>
                    </m:r>
                  </m:oMath>
                </a14:m>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输出变量</a:t>
                </a:r>
                <a:r>
                  <a:rPr lang="zh-CN" altLang="en-US" sz="2400" b="1" dirty="0" smtClean="0">
                    <a:latin typeface="微软雅黑" panose="020B0503020204020204" pitchFamily="34" charset="-122"/>
                    <a:ea typeface="微软雅黑" panose="020B0503020204020204" pitchFamily="34" charset="-122"/>
                  </a:rPr>
                  <a:t>为</a:t>
                </a:r>
                <a:r>
                  <a:rPr lang="en-US" altLang="zh-CN" sz="2400" b="1" dirty="0" smtClean="0">
                    <a:latin typeface="微软雅黑" panose="020B0503020204020204" pitchFamily="34" charset="-122"/>
                    <a:ea typeface="微软雅黑" panose="020B0503020204020204" pitchFamily="34" charset="-122"/>
                  </a:rPr>
                  <a:t>F</a:t>
                </a: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当</a:t>
                </a:r>
                <a14:m>
                  <m:oMath xmlns:m="http://schemas.openxmlformats.org/officeDocument/2006/math">
                    <m:r>
                      <a:rPr lang="en-US" altLang="zh-CN" sz="2400" b="1" i="1">
                        <a:latin typeface="Cambria Math" panose="02040503050406030204" pitchFamily="18" charset="0"/>
                        <a:ea typeface="微软雅黑" panose="020B0503020204020204" pitchFamily="34" charset="-122"/>
                      </a:rPr>
                      <m:t>𝑨</m:t>
                    </m:r>
                    <m:r>
                      <a:rPr lang="en-US" altLang="zh-CN" sz="2400" b="1" i="1" baseline="-25000">
                        <a:latin typeface="Cambria Math" panose="02040503050406030204" pitchFamily="18" charset="0"/>
                        <a:ea typeface="微软雅黑" panose="020B0503020204020204" pitchFamily="34" charset="-122"/>
                      </a:rPr>
                      <m:t>𝟏</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𝑨</m:t>
                    </m:r>
                    <m:r>
                      <a:rPr lang="en-US" altLang="zh-CN" sz="2400" b="1" i="1" baseline="-25000">
                        <a:latin typeface="Cambria Math" panose="02040503050406030204" pitchFamily="18" charset="0"/>
                        <a:ea typeface="微软雅黑" panose="020B0503020204020204" pitchFamily="34" charset="-122"/>
                      </a:rPr>
                      <m:t>𝟐</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𝑨𝒏</m:t>
                    </m:r>
                  </m:oMath>
                </a14:m>
                <a:r>
                  <a:rPr lang="zh-CN" altLang="en-US" sz="2400" b="1" dirty="0">
                    <a:latin typeface="微软雅黑" panose="020B0503020204020204" pitchFamily="34" charset="-122"/>
                    <a:ea typeface="微软雅黑" panose="020B0503020204020204" pitchFamily="34" charset="-122"/>
                  </a:rPr>
                  <a:t> 的值确定之后， </a:t>
                </a:r>
                <a:r>
                  <a:rPr lang="en-US" altLang="zh-CN" sz="2400" b="1" dirty="0" smtClean="0">
                    <a:latin typeface="微软雅黑" panose="020B0503020204020204" pitchFamily="34" charset="-122"/>
                    <a:ea typeface="微软雅黑" panose="020B0503020204020204" pitchFamily="34" charset="-122"/>
                  </a:rPr>
                  <a:t>F</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值就唯一的确定了，称 </a:t>
                </a:r>
                <a:r>
                  <a:rPr lang="en-US" altLang="zh-CN" sz="2400" b="1" dirty="0" smtClean="0">
                    <a:latin typeface="微软雅黑" panose="020B0503020204020204" pitchFamily="34" charset="-122"/>
                    <a:ea typeface="微软雅黑" panose="020B0503020204020204" pitchFamily="34" charset="-122"/>
                  </a:rPr>
                  <a:t>F</a:t>
                </a:r>
                <a:r>
                  <a:rPr lang="zh-CN" altLang="en-US" sz="2400" b="1" dirty="0" smtClean="0">
                    <a:latin typeface="微软雅黑" panose="020B0503020204020204" pitchFamily="34" charset="-122"/>
                    <a:ea typeface="微软雅黑" panose="020B0503020204020204" pitchFamily="34" charset="-122"/>
                  </a:rPr>
                  <a:t>为 </a:t>
                </a:r>
                <a14:m>
                  <m:oMath xmlns:m="http://schemas.openxmlformats.org/officeDocument/2006/math">
                    <m:r>
                      <a:rPr lang="en-US" altLang="zh-CN" sz="2400" b="1" i="1">
                        <a:latin typeface="Cambria Math" panose="02040503050406030204" pitchFamily="18" charset="0"/>
                        <a:ea typeface="微软雅黑" panose="020B0503020204020204" pitchFamily="34" charset="-122"/>
                      </a:rPr>
                      <m:t>𝑨</m:t>
                    </m:r>
                    <m:r>
                      <a:rPr lang="en-US" altLang="zh-CN" sz="2400" b="1" i="1" baseline="-25000">
                        <a:latin typeface="Cambria Math" panose="02040503050406030204" pitchFamily="18" charset="0"/>
                        <a:ea typeface="微软雅黑" panose="020B0503020204020204" pitchFamily="34" charset="-122"/>
                      </a:rPr>
                      <m:t>𝟏</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𝑨</m:t>
                    </m:r>
                    <m:r>
                      <a:rPr lang="en-US" altLang="zh-CN" sz="2400" b="1" i="1" baseline="-25000">
                        <a:latin typeface="Cambria Math" panose="02040503050406030204" pitchFamily="18" charset="0"/>
                        <a:ea typeface="微软雅黑" panose="020B0503020204020204" pitchFamily="34" charset="-122"/>
                      </a:rPr>
                      <m:t>𝟐</m:t>
                    </m:r>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微软雅黑" panose="020B0503020204020204" pitchFamily="34" charset="-122"/>
                      </a:rPr>
                      <m:t>𝑨𝒏</m:t>
                    </m:r>
                  </m:oMath>
                </a14:m>
                <a:r>
                  <a:rPr lang="zh-CN" altLang="en-US" sz="2400" b="1" dirty="0">
                    <a:latin typeface="微软雅黑" panose="020B0503020204020204" pitchFamily="34" charset="-122"/>
                    <a:ea typeface="微软雅黑" panose="020B0503020204020204" pitchFamily="34" charset="-122"/>
                  </a:rPr>
                  <a:t>的逻辑函数，记为</a:t>
                </a:r>
                <a:r>
                  <a:rPr lang="zh-CN" altLang="en-US" sz="2400" b="1"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i="1" dirty="0">
                        <a:latin typeface="Cambria Math" panose="02040503050406030204" pitchFamily="18" charset="0"/>
                        <a:ea typeface="微软雅黑" panose="020B0503020204020204" pitchFamily="34" charset="-122"/>
                      </a:rPr>
                      <m:t>𝑭</m:t>
                    </m:r>
                  </m:oMath>
                </a14:m>
                <a:r>
                  <a:rPr lang="en-US" altLang="zh-CN" sz="2400" b="1" i="1" dirty="0">
                    <a:latin typeface="Cambria Math" panose="02040503050406030204" pitchFamily="18" charset="0"/>
                    <a:ea typeface="微软雅黑" panose="020B0503020204020204" pitchFamily="34" charset="-122"/>
                  </a:rPr>
                  <a:t>=</a:t>
                </a:r>
                <a14:m>
                  <m:oMath xmlns:m="http://schemas.openxmlformats.org/officeDocument/2006/math">
                    <m:r>
                      <a:rPr lang="pt-BR" altLang="zh-CN" sz="2400" b="1" i="1" dirty="0" smtClean="0">
                        <a:latin typeface="Cambria Math" panose="02040503050406030204" pitchFamily="18" charset="0"/>
                        <a:ea typeface="微软雅黑" panose="020B0503020204020204" pitchFamily="34" charset="-122"/>
                      </a:rPr>
                      <m:t>𝒇</m:t>
                    </m:r>
                    <m:d>
                      <m:dPr>
                        <m:ctrlPr>
                          <a:rPr lang="pt-BR" altLang="zh-CN" sz="2400" b="1" i="1" dirty="0" smtClean="0">
                            <a:latin typeface="Cambria Math"/>
                            <a:ea typeface="微软雅黑" panose="020B0503020204020204" pitchFamily="34" charset="-122"/>
                          </a:rPr>
                        </m:ctrlPr>
                      </m:dPr>
                      <m:e>
                        <m:r>
                          <a:rPr lang="en-US" altLang="zh-CN" sz="2400" b="1" i="1" dirty="0" smtClean="0">
                            <a:latin typeface="Cambria Math" panose="02040503050406030204" pitchFamily="18" charset="0"/>
                            <a:ea typeface="微软雅黑" panose="020B0503020204020204" pitchFamily="34" charset="-122"/>
                          </a:rPr>
                          <m:t>𝑨</m:t>
                        </m:r>
                        <m:r>
                          <a:rPr lang="en-US" altLang="zh-CN" sz="2400" b="1" i="1" baseline="-25000" dirty="0" smtClean="0">
                            <a:latin typeface="Cambria Math" panose="02040503050406030204" pitchFamily="18" charset="0"/>
                            <a:ea typeface="微软雅黑" panose="020B0503020204020204" pitchFamily="34" charset="-122"/>
                          </a:rPr>
                          <m:t>𝟏</m:t>
                        </m:r>
                        <m:r>
                          <a:rPr lang="en-US" altLang="zh-CN" sz="2400" b="1" i="1" dirty="0" smtClean="0">
                            <a:latin typeface="Cambria Math" panose="02040503050406030204" pitchFamily="18" charset="0"/>
                            <a:ea typeface="微软雅黑" panose="020B0503020204020204" pitchFamily="34" charset="-122"/>
                          </a:rPr>
                          <m:t>,</m:t>
                        </m:r>
                        <m:r>
                          <a:rPr lang="en-US" altLang="zh-CN" sz="2400" b="1" i="1" dirty="0" smtClean="0">
                            <a:latin typeface="Cambria Math" panose="02040503050406030204" pitchFamily="18" charset="0"/>
                            <a:ea typeface="微软雅黑" panose="020B0503020204020204" pitchFamily="34" charset="-122"/>
                          </a:rPr>
                          <m:t>𝑨</m:t>
                        </m:r>
                        <m:r>
                          <a:rPr lang="en-US" altLang="zh-CN" sz="2400" b="1" i="1" baseline="-25000" dirty="0" smtClean="0">
                            <a:latin typeface="Cambria Math" panose="02040503050406030204" pitchFamily="18" charset="0"/>
                            <a:ea typeface="微软雅黑" panose="020B0503020204020204" pitchFamily="34" charset="-122"/>
                          </a:rPr>
                          <m:t>𝟐</m:t>
                        </m:r>
                        <m:r>
                          <a:rPr lang="en-US" altLang="zh-CN" sz="2400" b="1" i="1" dirty="0" smtClean="0">
                            <a:latin typeface="Cambria Math" panose="02040503050406030204" pitchFamily="18" charset="0"/>
                            <a:ea typeface="微软雅黑" panose="020B0503020204020204" pitchFamily="34" charset="-122"/>
                          </a:rPr>
                          <m:t>,…,</m:t>
                        </m:r>
                        <m:r>
                          <a:rPr lang="en-US" altLang="zh-CN" sz="2400" b="1" i="1" dirty="0" smtClean="0">
                            <a:latin typeface="Cambria Math" panose="02040503050406030204" pitchFamily="18" charset="0"/>
                            <a:ea typeface="微软雅黑" panose="020B0503020204020204" pitchFamily="34" charset="-122"/>
                          </a:rPr>
                          <m:t>𝑨𝒏</m:t>
                        </m:r>
                      </m:e>
                    </m:d>
                  </m:oMath>
                </a14:m>
                <a:r>
                  <a:rPr lang="zh-CN" altLang="en-US" sz="2400" b="1" dirty="0" smtClean="0">
                    <a:latin typeface="微软雅黑" panose="020B0503020204020204" pitchFamily="34" charset="-122"/>
                    <a:ea typeface="微软雅黑" panose="020B0503020204020204" pitchFamily="34" charset="-122"/>
                  </a:rPr>
                  <a:t> </a:t>
                </a:r>
                <a:endParaRPr lang="en-US" altLang="zh-CN" sz="2400" b="1" dirty="0" smtClean="0">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solidFill>
                      <a:srgbClr val="FF0000"/>
                    </a:solidFill>
                    <a:latin typeface="微软雅黑" panose="020B0503020204020204" pitchFamily="34" charset="-122"/>
                    <a:ea typeface="微软雅黑" panose="020B0503020204020204" pitchFamily="34" charset="-122"/>
                  </a:rPr>
                  <a:t>举例：</a:t>
                </a:r>
                <a:r>
                  <a:rPr lang="en-US" altLang="zh-CN" sz="2400" b="1" dirty="0">
                    <a:latin typeface="微软雅黑" panose="020B0503020204020204" pitchFamily="34" charset="-122"/>
                    <a:ea typeface="微软雅黑" panose="020B0503020204020204" pitchFamily="34" charset="-122"/>
                  </a:rPr>
                  <a:t>	F</a:t>
                </a:r>
                <a:r>
                  <a:rPr lang="zh-CN" altLang="en-US" sz="2400" b="1" dirty="0">
                    <a:latin typeface="微软雅黑" panose="020B0503020204020204" pitchFamily="34" charset="-122"/>
                    <a:ea typeface="微软雅黑" panose="020B0503020204020204" pitchFamily="34" charset="-122"/>
                  </a:rPr>
                  <a:t>是</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的逻辑函数；</a:t>
                </a:r>
                <a:endParaRPr lang="en-US" altLang="zh-CN" sz="2400" b="1" dirty="0">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391887" y="939423"/>
                <a:ext cx="11567884" cy="3508653"/>
              </a:xfrm>
              <a:prstGeom prst="rect">
                <a:avLst/>
              </a:prstGeom>
              <a:blipFill rotWithShape="1">
                <a:blip r:embed="rId4"/>
                <a:stretch>
                  <a:fillRect l="-685" r="-347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7" name="对象 6"/>
          <p:cNvGraphicFramePr>
            <a:graphicFrameLocks/>
          </p:cNvGraphicFramePr>
          <p:nvPr>
            <p:extLst>
              <p:ext uri="{D42A27DB-BD31-4B8C-83A1-F6EECF244321}">
                <p14:modId xmlns:p14="http://schemas.microsoft.com/office/powerpoint/2010/main" val="3548047801"/>
              </p:ext>
            </p:extLst>
          </p:nvPr>
        </p:nvGraphicFramePr>
        <p:xfrm>
          <a:off x="2497138" y="3957638"/>
          <a:ext cx="6051550" cy="619125"/>
        </p:xfrm>
        <a:graphic>
          <a:graphicData uri="http://schemas.openxmlformats.org/presentationml/2006/ole">
            <mc:AlternateContent xmlns:mc="http://schemas.openxmlformats.org/markup-compatibility/2006">
              <mc:Choice xmlns:v="urn:schemas-microsoft-com:vml" Requires="v">
                <p:oleObj spid="_x0000_s21773" name="Equation" r:id="rId5" imgW="1663560" imgH="241200" progId="Equation.DSMT4">
                  <p:embed/>
                </p:oleObj>
              </mc:Choice>
              <mc:Fallback>
                <p:oleObj name="Equation" r:id="rId5" imgW="1663560" imgH="241200" progId="Equation.DSMT4">
                  <p:embed/>
                  <p:pic>
                    <p:nvPicPr>
                      <p:cNvPr id="0" name="Object 3"/>
                      <p:cNvPicPr>
                        <a:picLocks noChangeArrowheads="1"/>
                      </p:cNvPicPr>
                      <p:nvPr/>
                    </p:nvPicPr>
                    <p:blipFill>
                      <a:blip r:embed="rId6"/>
                      <a:srcRect/>
                      <a:stretch>
                        <a:fillRect/>
                      </a:stretch>
                    </p:blipFill>
                    <p:spPr bwMode="auto">
                      <a:xfrm>
                        <a:off x="2497138" y="3957638"/>
                        <a:ext cx="6051550" cy="619125"/>
                      </a:xfrm>
                      <a:prstGeom prst="rect">
                        <a:avLst/>
                      </a:prstGeom>
                      <a:solidFill>
                        <a:schemeClr val="accent6">
                          <a:lumMod val="40000"/>
                          <a:lumOff val="60000"/>
                        </a:schemeClr>
                      </a:solidFill>
                    </p:spPr>
                  </p:pic>
                </p:oleObj>
              </mc:Fallback>
            </mc:AlternateContent>
          </a:graphicData>
        </a:graphic>
      </p:graphicFrame>
      <mc:AlternateContent xmlns:mc="http://schemas.openxmlformats.org/markup-compatibility/2006" xmlns:a14="http://schemas.microsoft.com/office/drawing/2010/main">
        <mc:Choice Requires="a14">
          <p:sp>
            <p:nvSpPr>
              <p:cNvPr id="8" name="文本框 7"/>
              <p:cNvSpPr txBox="1"/>
              <p:nvPr/>
            </p:nvSpPr>
            <p:spPr>
              <a:xfrm>
                <a:off x="486408" y="4834516"/>
                <a:ext cx="10854813" cy="1755481"/>
              </a:xfrm>
              <a:prstGeom prst="rect">
                <a:avLst/>
              </a:prstGeom>
              <a:noFill/>
            </p:spPr>
            <p:txBody>
              <a:bodyPr wrap="square" rtlCol="0">
                <a:spAutoFit/>
              </a:bodyPr>
              <a:lstStyle/>
              <a:p>
                <a:pPr marL="1371600" lvl="2" indent="-457200">
                  <a:lnSpc>
                    <a:spcPct val="150000"/>
                  </a:lnSpc>
                  <a:buClr>
                    <a:srgbClr val="235EB8"/>
                  </a:buClr>
                  <a:buSzPct val="85000"/>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输入变量：</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C</a:t>
                </a: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和 </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是</a:t>
                </a:r>
                <a:r>
                  <a:rPr lang="zh-CN" altLang="en-US" sz="2400" b="1" dirty="0">
                    <a:solidFill>
                      <a:srgbClr val="00B050"/>
                    </a:solidFill>
                    <a:latin typeface="微软雅黑" panose="020B0503020204020204" pitchFamily="34" charset="-122"/>
                    <a:ea typeface="微软雅黑" panose="020B0503020204020204" pitchFamily="34" charset="-122"/>
                  </a:rPr>
                  <a:t>原变量</a:t>
                </a:r>
                <a:r>
                  <a:rPr lang="zh-CN" altLang="en-US" sz="2400" b="1" dirty="0" smtClean="0">
                    <a:latin typeface="微软雅黑" panose="020B0503020204020204" pitchFamily="34" charset="-122"/>
                    <a:ea typeface="微软雅黑" panose="020B0503020204020204" pitchFamily="34" charset="-122"/>
                  </a:rPr>
                  <a:t>；</a:t>
                </a:r>
                <a:r>
                  <a:rPr lang="zh-CN" altLang="en-US" sz="2400" b="1" dirty="0"/>
                  <a:t> </a:t>
                </a:r>
                <a14:m>
                  <m:oMath xmlns:m="http://schemas.openxmlformats.org/officeDocument/2006/math">
                    <m:acc>
                      <m:accPr>
                        <m:chr m:val="̅"/>
                        <m:ctrlPr>
                          <a:rPr lang="zh-CN" altLang="en-US" sz="2400" b="1" i="1" smtClean="0">
                            <a:latin typeface="Cambria Math"/>
                          </a:rPr>
                        </m:ctrlPr>
                      </m:accPr>
                      <m:e>
                        <m:r>
                          <a:rPr lang="en-US" altLang="zh-CN" sz="2400" b="1" i="1" smtClean="0">
                            <a:latin typeface="Cambria Math"/>
                          </a:rPr>
                          <m:t>𝑪</m:t>
                        </m:r>
                      </m:e>
                    </m:acc>
                  </m:oMath>
                </a14:m>
                <a:r>
                  <a:rPr lang="zh-CN" altLang="en-US" sz="2400" b="1" dirty="0" smtClean="0">
                    <a:latin typeface="微软雅黑" panose="020B0503020204020204" pitchFamily="34" charset="-122"/>
                    <a:ea typeface="微软雅黑" panose="020B0503020204020204" pitchFamily="34" charset="-122"/>
                  </a:rPr>
                  <a:t>是</a:t>
                </a:r>
                <a:r>
                  <a:rPr lang="zh-CN" altLang="en-US" sz="2400" b="1" dirty="0">
                    <a:solidFill>
                      <a:srgbClr val="00B050"/>
                    </a:solidFill>
                    <a:latin typeface="微软雅黑" panose="020B0503020204020204" pitchFamily="34" charset="-122"/>
                    <a:ea typeface="微软雅黑" panose="020B0503020204020204" pitchFamily="34" charset="-122"/>
                  </a:rPr>
                  <a:t>反变</a:t>
                </a:r>
                <a:r>
                  <a:rPr lang="zh-CN" altLang="en-US" sz="2400" b="1" dirty="0" smtClean="0">
                    <a:solidFill>
                      <a:srgbClr val="00B050"/>
                    </a:solidFill>
                    <a:latin typeface="微软雅黑" panose="020B0503020204020204" pitchFamily="34" charset="-122"/>
                    <a:ea typeface="微软雅黑" panose="020B0503020204020204" pitchFamily="34" charset="-122"/>
                  </a:rPr>
                  <a:t>量</a:t>
                </a:r>
                <a:endParaRPr lang="en-US" altLang="zh-CN" sz="2400" b="1" dirty="0">
                  <a:solidFill>
                    <a:srgbClr val="00B050"/>
                  </a:solidFill>
                  <a:latin typeface="微软雅黑" panose="020B0503020204020204" pitchFamily="34" charset="-122"/>
                  <a:ea typeface="微软雅黑" panose="020B0503020204020204" pitchFamily="34" charset="-122"/>
                </a:endParaRPr>
              </a:p>
              <a:p>
                <a:pPr marL="1371600" lvl="2" indent="-457200">
                  <a:lnSpc>
                    <a:spcPct val="150000"/>
                  </a:lnSpc>
                  <a:buClr>
                    <a:srgbClr val="235EB8"/>
                  </a:buClr>
                  <a:buSzPct val="85000"/>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输出变量：</a:t>
                </a:r>
                <a:r>
                  <a:rPr lang="en-US" altLang="zh-CN" sz="2400" b="1" dirty="0" smtClean="0">
                    <a:latin typeface="微软雅黑" panose="020B0503020204020204" pitchFamily="34" charset="-122"/>
                    <a:ea typeface="微软雅黑" panose="020B0503020204020204" pitchFamily="34" charset="-122"/>
                  </a:rPr>
                  <a:t>F</a:t>
                </a:r>
              </a:p>
              <a:p>
                <a:pPr marL="1371600" lvl="2" indent="-457200">
                  <a:lnSpc>
                    <a:spcPct val="150000"/>
                  </a:lnSpc>
                  <a:buClr>
                    <a:srgbClr val="235EB8"/>
                  </a:buClr>
                  <a:buSzPct val="85000"/>
                  <a:buFont typeface="Wingdings" panose="05000000000000000000" pitchFamily="2" charset="2"/>
                  <a:buChar char="l"/>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个逻辑变量</a:t>
                </a:r>
                <a:r>
                  <a:rPr lang="zh-CN" altLang="en-US" sz="2400" b="1" dirty="0" smtClean="0">
                    <a:latin typeface="微软雅黑" panose="020B0503020204020204" pitchFamily="34" charset="-122"/>
                    <a:ea typeface="微软雅黑" panose="020B0503020204020204" pitchFamily="34" charset="-122"/>
                  </a:rPr>
                  <a:t>取值：都</a:t>
                </a:r>
                <a:r>
                  <a:rPr lang="zh-CN" altLang="en-US" sz="2400" b="1" dirty="0">
                    <a:latin typeface="微软雅黑" panose="020B0503020204020204" pitchFamily="34" charset="-122"/>
                    <a:ea typeface="微软雅黑" panose="020B0503020204020204" pitchFamily="34" charset="-122"/>
                  </a:rPr>
                  <a:t>只可能是</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或</a:t>
                </a:r>
                <a:r>
                  <a:rPr lang="en-US" altLang="zh-CN" sz="2400" b="1" dirty="0" smtClean="0">
                    <a:latin typeface="微软雅黑" panose="020B0503020204020204" pitchFamily="34" charset="-122"/>
                    <a:ea typeface="微软雅黑" panose="020B0503020204020204" pitchFamily="34" charset="-122"/>
                  </a:rPr>
                  <a:t>1</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86408" y="4834516"/>
                <a:ext cx="10854813" cy="1755481"/>
              </a:xfrm>
              <a:prstGeom prst="rect">
                <a:avLst/>
              </a:prstGeom>
              <a:blipFill rotWithShape="1">
                <a:blip r:embed="rId7"/>
                <a:stretch>
                  <a:fillRect b="-3472"/>
                </a:stretch>
              </a:blipFill>
            </p:spPr>
            <p:txBody>
              <a:bodyPr/>
              <a:lstStyle/>
              <a:p>
                <a:r>
                  <a:rPr lang="zh-CN" altLang="en-US">
                    <a:noFill/>
                  </a:rPr>
                  <a:t> </a:t>
                </a:r>
              </a:p>
            </p:txBody>
          </p:sp>
        </mc:Fallback>
      </mc:AlternateContent>
      <p:sp>
        <p:nvSpPr>
          <p:cNvPr id="12" name="平行四边形 11"/>
          <p:cNvSpPr/>
          <p:nvPr/>
        </p:nvSpPr>
        <p:spPr>
          <a:xfrm>
            <a:off x="304512" y="129448"/>
            <a:ext cx="1752888"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2"/>
          <p:cNvSpPr>
            <a:spLocks noGrp="1"/>
          </p:cNvSpPr>
          <p:nvPr>
            <p:ph type="title"/>
          </p:nvPr>
        </p:nvSpPr>
        <p:spPr>
          <a:xfrm>
            <a:off x="2268367" y="97943"/>
            <a:ext cx="5120575" cy="732155"/>
          </a:xfrm>
        </p:spPr>
        <p:txBody>
          <a:bodyPr>
            <a:normAutofit fontScale="90000"/>
          </a:bodyPr>
          <a:lstStyle/>
          <a:p>
            <a:r>
              <a:rPr lang="zh-CN" altLang="en-US" dirty="0" smtClean="0">
                <a:effectLst>
                  <a:outerShdw blurRad="38100" dist="38100" dir="2700000" algn="tl">
                    <a:srgbClr val="000000">
                      <a:alpha val="43137"/>
                    </a:srgbClr>
                  </a:outerShdw>
                </a:effectLst>
              </a:rPr>
              <a:t>逻辑变量、常量与逻辑函数</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0579007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70</a:t>
            </a:fld>
            <a:endParaRPr lang="zh-CN" altLang="en-US"/>
          </a:p>
        </p:txBody>
      </p:sp>
      <p:sp>
        <p:nvSpPr>
          <p:cNvPr id="53" name="文本框 52"/>
          <p:cNvSpPr txBox="1"/>
          <p:nvPr/>
        </p:nvSpPr>
        <p:spPr>
          <a:xfrm>
            <a:off x="464458" y="1057410"/>
            <a:ext cx="11393245"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2.9</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请</a:t>
            </a:r>
            <a:r>
              <a:rPr lang="zh-CN" altLang="en-US" sz="2400" b="1" dirty="0">
                <a:latin typeface="微软雅黑" panose="020B0503020204020204" pitchFamily="34" charset="-122"/>
                <a:ea typeface="微软雅黑" panose="020B0503020204020204" pitchFamily="34" charset="-122"/>
              </a:rPr>
              <a:t>将逻辑函数 </a:t>
            </a:r>
            <a:r>
              <a:rPr lang="zh-CN" altLang="en-US" sz="2400" b="1" dirty="0" smtClean="0">
                <a:latin typeface="微软雅黑" panose="020B0503020204020204" pitchFamily="34" charset="-122"/>
                <a:ea typeface="微软雅黑" panose="020B0503020204020204" pitchFamily="34" charset="-122"/>
              </a:rPr>
              <a:t>                      转换</a:t>
            </a:r>
            <a:r>
              <a:rPr lang="zh-CN" altLang="en-US" sz="2400" b="1" dirty="0">
                <a:latin typeface="微软雅黑" panose="020B0503020204020204" pitchFamily="34" charset="-122"/>
                <a:ea typeface="微软雅黑" panose="020B0503020204020204" pitchFamily="34" charset="-122"/>
              </a:rPr>
              <a:t>成标准与或表达式和标准或与表达式</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2" name="对象 11"/>
          <p:cNvGraphicFramePr>
            <a:graphicFrameLocks noChangeAspect="1"/>
          </p:cNvGraphicFramePr>
          <p:nvPr>
            <p:extLst>
              <p:ext uri="{D42A27DB-BD31-4B8C-83A1-F6EECF244321}">
                <p14:modId xmlns:p14="http://schemas.microsoft.com/office/powerpoint/2010/main" val="637025354"/>
              </p:ext>
            </p:extLst>
          </p:nvPr>
        </p:nvGraphicFramePr>
        <p:xfrm>
          <a:off x="4219539" y="1057410"/>
          <a:ext cx="1876461" cy="543393"/>
        </p:xfrm>
        <a:graphic>
          <a:graphicData uri="http://schemas.openxmlformats.org/presentationml/2006/ole">
            <mc:AlternateContent xmlns:mc="http://schemas.openxmlformats.org/markup-compatibility/2006">
              <mc:Choice xmlns:v="urn:schemas-microsoft-com:vml" Requires="v">
                <p:oleObj spid="_x0000_s57573" name="公式" r:id="rId4" imgW="761760" imgH="215640" progId="Equation.3">
                  <p:embed/>
                </p:oleObj>
              </mc:Choice>
              <mc:Fallback>
                <p:oleObj name="公式" r:id="rId4" imgW="761760" imgH="21564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9539" y="1057410"/>
                        <a:ext cx="1876461" cy="543393"/>
                      </a:xfrm>
                      <a:prstGeom prst="rect">
                        <a:avLst/>
                      </a:prstGeom>
                      <a:noFill/>
                    </p:spPr>
                  </p:pic>
                </p:oleObj>
              </mc:Fallback>
            </mc:AlternateContent>
          </a:graphicData>
        </a:graphic>
      </p:graphicFrame>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2"/>
          <p:cNvSpPr>
            <a:spLocks noGrp="1"/>
          </p:cNvSpPr>
          <p:nvPr>
            <p:ph type="title"/>
          </p:nvPr>
        </p:nvSpPr>
        <p:spPr>
          <a:xfrm>
            <a:off x="2321724" y="97943"/>
            <a:ext cx="7834999" cy="732155"/>
          </a:xfrm>
        </p:spPr>
        <p:txBody>
          <a:bodyPr>
            <a:no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      </a:t>
            </a:r>
            <a:r>
              <a:rPr lang="en-US" altLang="zh-CN" sz="3200" dirty="0" smtClean="0">
                <a:solidFill>
                  <a:srgbClr val="FF0000"/>
                </a:solidFill>
              </a:rPr>
              <a:t>1 </a:t>
            </a:r>
            <a:r>
              <a:rPr lang="zh-CN" altLang="en-US" sz="3200" dirty="0">
                <a:solidFill>
                  <a:srgbClr val="FF0000"/>
                </a:solidFill>
              </a:rPr>
              <a:t>、转换成标准</a:t>
            </a:r>
            <a:r>
              <a:rPr lang="zh-CN" altLang="en-US" sz="3200" dirty="0" smtClean="0">
                <a:solidFill>
                  <a:srgbClr val="FF0000"/>
                </a:solidFill>
              </a:rPr>
              <a:t>形式</a:t>
            </a:r>
            <a:endParaRPr lang="zh-CN" altLang="en-US" dirty="0">
              <a:effectLst>
                <a:outerShdw blurRad="38100" dist="38100" dir="2700000" algn="tl">
                  <a:srgbClr val="000000">
                    <a:alpha val="43137"/>
                  </a:srgbClr>
                </a:outerShdw>
              </a:effectLst>
            </a:endParaRPr>
          </a:p>
        </p:txBody>
      </p:sp>
      <p:sp>
        <p:nvSpPr>
          <p:cNvPr id="19" name="文本框 52"/>
          <p:cNvSpPr txBox="1"/>
          <p:nvPr/>
        </p:nvSpPr>
        <p:spPr>
          <a:xfrm>
            <a:off x="975737" y="1703741"/>
            <a:ext cx="6142818" cy="1754326"/>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①列出真值表；</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②写最小项表达式；（</a:t>
            </a:r>
            <a:r>
              <a:rPr lang="en-US" altLang="zh-CN" sz="2400" b="1" dirty="0" smtClean="0">
                <a:latin typeface="微软雅黑" panose="020B0503020204020204" pitchFamily="34" charset="-122"/>
                <a:ea typeface="微软雅黑" panose="020B0503020204020204" pitchFamily="34" charset="-122"/>
              </a:rPr>
              <a:t>F=1</a:t>
            </a:r>
            <a:r>
              <a:rPr lang="zh-CN" altLang="en-US" sz="2400" b="1" dirty="0" smtClean="0">
                <a:latin typeface="微软雅黑" panose="020B0503020204020204" pitchFamily="34" charset="-122"/>
                <a:ea typeface="微软雅黑" panose="020B0503020204020204" pitchFamily="34" charset="-122"/>
              </a:rPr>
              <a:t>的最小项相或）</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③写最大项表达式；</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F=0</a:t>
            </a:r>
            <a:r>
              <a:rPr lang="zh-CN" altLang="en-US" sz="2400" b="1" dirty="0" smtClean="0">
                <a:latin typeface="微软雅黑" panose="020B0503020204020204" pitchFamily="34" charset="-122"/>
                <a:ea typeface="微软雅黑" panose="020B0503020204020204" pitchFamily="34" charset="-122"/>
              </a:rPr>
              <a:t>的最大项相与）</a:t>
            </a:r>
            <a:endParaRPr lang="en-US" altLang="zh-CN" sz="2400" b="1" dirty="0">
              <a:latin typeface="微软雅黑" panose="020B0503020204020204" pitchFamily="34" charset="-122"/>
              <a:ea typeface="微软雅黑" panose="020B0503020204020204" pitchFamily="34" charset="-122"/>
            </a:endParaRPr>
          </a:p>
        </p:txBody>
      </p:sp>
      <p:graphicFrame>
        <p:nvGraphicFramePr>
          <p:cNvPr id="22" name="表格 21"/>
          <p:cNvGraphicFramePr>
            <a:graphicFrameLocks noGrp="1"/>
          </p:cNvGraphicFramePr>
          <p:nvPr>
            <p:extLst>
              <p:ext uri="{D42A27DB-BD31-4B8C-83A1-F6EECF244321}">
                <p14:modId xmlns:p14="http://schemas.microsoft.com/office/powerpoint/2010/main" val="179916167"/>
              </p:ext>
            </p:extLst>
          </p:nvPr>
        </p:nvGraphicFramePr>
        <p:xfrm>
          <a:off x="7207043" y="1952145"/>
          <a:ext cx="4650659" cy="4267200"/>
        </p:xfrm>
        <a:graphic>
          <a:graphicData uri="http://schemas.openxmlformats.org/drawingml/2006/table">
            <a:tbl>
              <a:tblPr firstRow="1" bandRow="1">
                <a:tableStyleId>{21E4AEA4-8DFA-4A89-87EB-49C32662AFE0}</a:tableStyleId>
              </a:tblPr>
              <a:tblGrid>
                <a:gridCol w="597942"/>
                <a:gridCol w="597942"/>
                <a:gridCol w="597942"/>
                <a:gridCol w="1129445"/>
                <a:gridCol w="863694"/>
                <a:gridCol w="863694"/>
              </a:tblGrid>
              <a:tr h="370840">
                <a:tc gridSpan="3">
                  <a:txBody>
                    <a:bodyPr/>
                    <a:lstStyle/>
                    <a:p>
                      <a:pPr algn="ctr"/>
                      <a:r>
                        <a:rPr lang="zh-CN" altLang="en-US" sz="2000" b="1" dirty="0" smtClean="0">
                          <a:latin typeface="华文中宋" panose="02010600040101010101" pitchFamily="2" charset="-122"/>
                          <a:ea typeface="华文中宋" panose="02010600040101010101" pitchFamily="2" charset="-122"/>
                        </a:rPr>
                        <a:t>输入变量</a:t>
                      </a:r>
                      <a:endParaRPr lang="zh-CN" altLang="en-US" sz="2000" b="1" dirty="0">
                        <a:latin typeface="华文中宋" panose="02010600040101010101" pitchFamily="2" charset="-122"/>
                        <a:ea typeface="华文中宋" panose="02010600040101010101" pitchFamily="2" charset="-122"/>
                      </a:endParaRPr>
                    </a:p>
                  </a:txBody>
                  <a:tcPr anchor="ctr">
                    <a:lnL w="12700" cap="flat" cmpd="sng" algn="ctr">
                      <a:solidFill>
                        <a:schemeClr val="tx2">
                          <a:lumMod val="60000"/>
                          <a:lumOff val="40000"/>
                        </a:schemeClr>
                      </a:solidFill>
                      <a:prstDash val="solid"/>
                      <a:round/>
                      <a:headEnd type="none" w="med" len="med"/>
                      <a:tailEnd type="none" w="med" len="med"/>
                    </a:lnL>
                    <a:lnT w="12700" cap="flat" cmpd="sng" algn="ctr">
                      <a:solidFill>
                        <a:schemeClr val="tx2">
                          <a:lumMod val="60000"/>
                          <a:lumOff val="40000"/>
                        </a:schemeClr>
                      </a:solidFill>
                      <a:prstDash val="solid"/>
                      <a:round/>
                      <a:headEnd type="none" w="med" len="med"/>
                      <a:tailEnd type="none" w="med" len="med"/>
                    </a:lnT>
                  </a:tcPr>
                </a:tc>
                <a:tc hMerge="1">
                  <a:txBody>
                    <a:bodyPr/>
                    <a:lstStyle/>
                    <a:p>
                      <a:endParaRPr lang="zh-CN" altLang="en-US" dirty="0"/>
                    </a:p>
                  </a:txBody>
                  <a:tcPr>
                    <a:lnT w="12700" cap="flat" cmpd="sng" algn="ctr">
                      <a:solidFill>
                        <a:schemeClr val="tx2">
                          <a:lumMod val="60000"/>
                          <a:lumOff val="40000"/>
                        </a:schemeClr>
                      </a:solidFill>
                      <a:prstDash val="solid"/>
                      <a:round/>
                      <a:headEnd type="none" w="med" len="med"/>
                      <a:tailEnd type="none" w="med" len="med"/>
                    </a:lnT>
                  </a:tcPr>
                </a:tc>
                <a:tc hMerge="1">
                  <a:txBody>
                    <a:bodyPr/>
                    <a:lstStyle/>
                    <a:p>
                      <a:endParaRPr lang="zh-CN" altLang="en-US" dirty="0"/>
                    </a:p>
                  </a:txBody>
                  <a:tcPr>
                    <a:lnT w="12700" cap="flat" cmpd="sng" algn="ctr">
                      <a:solidFill>
                        <a:schemeClr val="tx2">
                          <a:lumMod val="60000"/>
                          <a:lumOff val="40000"/>
                        </a:schemeClr>
                      </a:solidFill>
                      <a:prstDash val="solid"/>
                      <a:round/>
                      <a:headEnd type="none" w="med" len="med"/>
                      <a:tailEnd type="none" w="med" len="med"/>
                    </a:lnT>
                  </a:tcPr>
                </a:tc>
                <a:tc>
                  <a:txBody>
                    <a:bodyPr/>
                    <a:lstStyle/>
                    <a:p>
                      <a:pPr algn="ctr"/>
                      <a:r>
                        <a:rPr lang="zh-CN" altLang="en-US" sz="2000" b="1" dirty="0" smtClean="0">
                          <a:latin typeface="华文中宋" panose="02010600040101010101" pitchFamily="2" charset="-122"/>
                          <a:ea typeface="华文中宋" panose="02010600040101010101" pitchFamily="2" charset="-122"/>
                        </a:rPr>
                        <a:t>输出变量</a:t>
                      </a:r>
                      <a:endParaRPr lang="zh-CN" altLang="en-US" sz="2000" b="1" dirty="0">
                        <a:latin typeface="华文中宋" panose="02010600040101010101" pitchFamily="2" charset="-122"/>
                        <a:ea typeface="华文中宋" panose="02010600040101010101" pitchFamily="2" charset="-122"/>
                      </a:endParaRPr>
                    </a:p>
                  </a:txBody>
                  <a:tcPr anchor="ctr">
                    <a:lnT w="12700" cap="flat" cmpd="sng" algn="ctr">
                      <a:solidFill>
                        <a:schemeClr val="tx2">
                          <a:lumMod val="60000"/>
                          <a:lumOff val="40000"/>
                        </a:schemeClr>
                      </a:solidFill>
                      <a:prstDash val="solid"/>
                      <a:round/>
                      <a:headEnd type="none" w="med" len="med"/>
                      <a:tailEnd type="none" w="med" len="med"/>
                    </a:lnT>
                  </a:tcPr>
                </a:tc>
                <a:tc rowSpan="2">
                  <a:txBody>
                    <a:bodyPr/>
                    <a:lstStyle/>
                    <a:p>
                      <a:pPr algn="ctr"/>
                      <a:r>
                        <a:rPr lang="zh-CN" altLang="en-US" sz="2000" b="1" dirty="0" smtClean="0">
                          <a:latin typeface="华文中宋" panose="02010600040101010101" pitchFamily="2" charset="-122"/>
                          <a:ea typeface="华文中宋" panose="02010600040101010101" pitchFamily="2" charset="-122"/>
                        </a:rPr>
                        <a:t>最小项</a:t>
                      </a:r>
                      <a:endParaRPr lang="zh-CN" altLang="en-US" sz="2000" b="1" dirty="0">
                        <a:latin typeface="华文中宋" panose="02010600040101010101" pitchFamily="2" charset="-122"/>
                        <a:ea typeface="华文中宋" panose="02010600040101010101" pitchFamily="2" charset="-122"/>
                      </a:endParaRPr>
                    </a:p>
                  </a:txBody>
                  <a:tcPr anchor="ctr">
                    <a:lnT w="12700" cap="flat" cmpd="sng" algn="ctr">
                      <a:solidFill>
                        <a:schemeClr val="tx2">
                          <a:lumMod val="60000"/>
                          <a:lumOff val="40000"/>
                        </a:schemeClr>
                      </a:solidFill>
                      <a:prstDash val="solid"/>
                      <a:round/>
                      <a:headEnd type="none" w="med" len="med"/>
                      <a:tailEnd type="none" w="med" len="med"/>
                    </a:lnT>
                  </a:tcPr>
                </a:tc>
                <a:tc rowSpan="2">
                  <a:txBody>
                    <a:bodyPr/>
                    <a:lstStyle/>
                    <a:p>
                      <a:pPr algn="ctr"/>
                      <a:r>
                        <a:rPr lang="zh-CN" altLang="en-US" sz="2000" b="1" dirty="0" smtClean="0">
                          <a:latin typeface="华文中宋" panose="02010600040101010101" pitchFamily="2" charset="-122"/>
                          <a:ea typeface="华文中宋" panose="02010600040101010101" pitchFamily="2" charset="-122"/>
                        </a:rPr>
                        <a:t>最大项</a:t>
                      </a:r>
                      <a:endParaRPr lang="zh-CN" altLang="en-US" sz="2000" b="1" dirty="0">
                        <a:latin typeface="华文中宋" panose="02010600040101010101" pitchFamily="2" charset="-122"/>
                        <a:ea typeface="华文中宋" panose="02010600040101010101" pitchFamily="2" charset="-122"/>
                      </a:endParaRPr>
                    </a:p>
                  </a:txBody>
                  <a:tcPr anchor="ctr">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tcPr>
                </a:tc>
              </a:tr>
              <a:tr h="370840">
                <a:tc>
                  <a:txBody>
                    <a:bodyPr/>
                    <a:lstStyle/>
                    <a:p>
                      <a:pPr algn="ctr"/>
                      <a:r>
                        <a:rPr lang="en-US" altLang="zh-CN" sz="2000" b="1" dirty="0" smtClean="0">
                          <a:latin typeface="华文中宋" panose="02010600040101010101" pitchFamily="2" charset="-122"/>
                          <a:ea typeface="华文中宋" panose="02010600040101010101" pitchFamily="2" charset="-122"/>
                        </a:rPr>
                        <a:t>A</a:t>
                      </a:r>
                      <a:endParaRPr lang="zh-CN" altLang="en-US" sz="2000" b="1" dirty="0">
                        <a:latin typeface="华文中宋" panose="02010600040101010101" pitchFamily="2" charset="-122"/>
                        <a:ea typeface="华文中宋" panose="02010600040101010101" pitchFamily="2" charset="-122"/>
                      </a:endParaRPr>
                    </a:p>
                  </a:txBody>
                  <a:tcPr anchor="ctr">
                    <a:lnL w="12700"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华文中宋" panose="02010600040101010101" pitchFamily="2" charset="-122"/>
                          <a:ea typeface="华文中宋" panose="02010600040101010101" pitchFamily="2" charset="-122"/>
                        </a:rPr>
                        <a:t>B</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latin typeface="华文中宋" panose="02010600040101010101" pitchFamily="2" charset="-122"/>
                          <a:ea typeface="华文中宋" panose="02010600040101010101" pitchFamily="2" charset="-122"/>
                        </a:rPr>
                        <a:t>C</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latin typeface="华文中宋" panose="02010600040101010101" pitchFamily="2" charset="-122"/>
                          <a:ea typeface="华文中宋" panose="02010600040101010101" pitchFamily="2" charset="-122"/>
                        </a:rPr>
                        <a:t>F</a:t>
                      </a:r>
                      <a:endParaRPr lang="zh-CN" altLang="en-US" sz="2000" b="1" dirty="0">
                        <a:latin typeface="华文中宋" panose="02010600040101010101" pitchFamily="2" charset="-122"/>
                        <a:ea typeface="华文中宋" panose="02010600040101010101" pitchFamily="2" charset="-122"/>
                      </a:endParaRPr>
                    </a:p>
                  </a:txBody>
                  <a:tcPr anchor="ctr"/>
                </a:tc>
                <a:tc vMerge="1">
                  <a:txBody>
                    <a:bodyPr/>
                    <a:lstStyle/>
                    <a:p>
                      <a:pPr algn="ctr"/>
                      <a:endParaRPr lang="zh-CN" altLang="en-US" b="1" dirty="0">
                        <a:latin typeface="华文中宋" panose="02010600040101010101" pitchFamily="2" charset="-122"/>
                        <a:ea typeface="华文中宋" panose="02010600040101010101" pitchFamily="2" charset="-122"/>
                      </a:endParaRPr>
                    </a:p>
                  </a:txBody>
                  <a:tcPr anchor="ctr">
                    <a:lnR w="12700" cap="flat" cmpd="sng" algn="ctr">
                      <a:solidFill>
                        <a:schemeClr val="tx2">
                          <a:lumMod val="60000"/>
                          <a:lumOff val="40000"/>
                        </a:schemeClr>
                      </a:solidFill>
                      <a:prstDash val="solid"/>
                      <a:round/>
                      <a:headEnd type="none" w="med" len="med"/>
                      <a:tailEnd type="none" w="med" len="med"/>
                    </a:lnR>
                  </a:tcPr>
                </a:tc>
                <a:tc vMerge="1">
                  <a:txBody>
                    <a:bodyPr/>
                    <a:lstStyle/>
                    <a:p>
                      <a:endParaRPr lang="zh-CN" altLang="en-US"/>
                    </a:p>
                  </a:txBody>
                  <a:tcPr/>
                </a:tc>
              </a:tr>
              <a:tr h="370840">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lnL w="12700"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m</a:t>
                      </a:r>
                      <a:r>
                        <a:rPr lang="en-US" altLang="zh-CN" sz="2000" b="1" baseline="-25000" dirty="0" smtClean="0">
                          <a:solidFill>
                            <a:srgbClr val="FF0000"/>
                          </a:solidFill>
                          <a:latin typeface="华文中宋" panose="02010600040101010101" pitchFamily="2" charset="-122"/>
                          <a:ea typeface="华文中宋" panose="02010600040101010101" pitchFamily="2" charset="-122"/>
                        </a:rPr>
                        <a:t>0</a:t>
                      </a:r>
                      <a:endParaRPr lang="zh-CN" altLang="en-US" sz="2000" b="1" baseline="-25000" dirty="0">
                        <a:solidFill>
                          <a:srgbClr val="FF000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chemeClr val="tx1"/>
                          </a:solidFill>
                          <a:latin typeface="华文中宋" panose="02010600040101010101" pitchFamily="2" charset="-122"/>
                          <a:ea typeface="华文中宋" panose="02010600040101010101" pitchFamily="2" charset="-122"/>
                        </a:rPr>
                        <a:t>M</a:t>
                      </a:r>
                      <a:r>
                        <a:rPr lang="en-US" altLang="zh-CN" sz="2000" b="1" baseline="-25000" dirty="0" smtClean="0">
                          <a:solidFill>
                            <a:schemeClr val="tx1"/>
                          </a:solidFill>
                          <a:latin typeface="华文中宋" panose="02010600040101010101" pitchFamily="2" charset="-122"/>
                          <a:ea typeface="华文中宋" panose="02010600040101010101" pitchFamily="2" charset="-122"/>
                        </a:rPr>
                        <a:t>0</a:t>
                      </a:r>
                      <a:endParaRPr lang="zh-CN" altLang="en-US" sz="2000" b="1" baseline="-25000" dirty="0">
                        <a:solidFill>
                          <a:schemeClr val="tx1"/>
                        </a:solidFill>
                        <a:latin typeface="华文中宋" panose="02010600040101010101" pitchFamily="2" charset="-122"/>
                        <a:ea typeface="华文中宋" panose="02010600040101010101" pitchFamily="2" charset="-122"/>
                      </a:endParaRPr>
                    </a:p>
                  </a:txBody>
                  <a:tcPr anchor="ctr">
                    <a:lnR w="12700" cap="flat" cmpd="sng" algn="ctr">
                      <a:solidFill>
                        <a:schemeClr val="tx2">
                          <a:lumMod val="60000"/>
                          <a:lumOff val="40000"/>
                        </a:schemeClr>
                      </a:solidFill>
                      <a:prstDash val="solid"/>
                      <a:round/>
                      <a:headEnd type="none" w="med" len="med"/>
                      <a:tailEnd type="none" w="med" len="med"/>
                    </a:lnR>
                  </a:tcPr>
                </a:tc>
              </a:tr>
              <a:tr h="370840">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lnL w="12700"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latin typeface="华文中宋" panose="02010600040101010101" pitchFamily="2" charset="-122"/>
                          <a:ea typeface="华文中宋" panose="02010600040101010101" pitchFamily="2" charset="-122"/>
                        </a:rPr>
                        <a:t>m</a:t>
                      </a:r>
                      <a:r>
                        <a:rPr lang="en-US" altLang="zh-CN" sz="2000" b="1" baseline="-25000" dirty="0" smtClean="0">
                          <a:solidFill>
                            <a:srgbClr val="FF0000"/>
                          </a:solidFill>
                          <a:latin typeface="华文中宋" panose="02010600040101010101" pitchFamily="2" charset="-122"/>
                          <a:ea typeface="华文中宋" panose="02010600040101010101" pitchFamily="2" charset="-122"/>
                        </a:rPr>
                        <a:t>1</a:t>
                      </a:r>
                      <a:endParaRPr lang="zh-CN" altLang="en-US" sz="2000" b="1" baseline="-25000" dirty="0" smtClean="0">
                        <a:solidFill>
                          <a:srgbClr val="FF0000"/>
                        </a:solidFill>
                        <a:latin typeface="华文中宋" panose="02010600040101010101" pitchFamily="2" charset="-122"/>
                        <a:ea typeface="华文中宋" panose="02010600040101010101" pitchFamily="2"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latin typeface="华文中宋" panose="02010600040101010101" pitchFamily="2" charset="-122"/>
                          <a:ea typeface="华文中宋" panose="02010600040101010101" pitchFamily="2" charset="-122"/>
                        </a:rPr>
                        <a:t>M</a:t>
                      </a:r>
                      <a:r>
                        <a:rPr lang="en-US" altLang="zh-CN" sz="2000" b="1" baseline="-25000" dirty="0" smtClean="0">
                          <a:solidFill>
                            <a:schemeClr val="tx1"/>
                          </a:solidFill>
                          <a:latin typeface="华文中宋" panose="02010600040101010101" pitchFamily="2" charset="-122"/>
                          <a:ea typeface="华文中宋" panose="02010600040101010101" pitchFamily="2" charset="-122"/>
                        </a:rPr>
                        <a:t>1</a:t>
                      </a:r>
                      <a:endParaRPr lang="zh-CN" altLang="en-US" sz="2000" b="1" baseline="-25000" dirty="0" smtClean="0">
                        <a:solidFill>
                          <a:schemeClr val="tx1"/>
                        </a:solidFill>
                        <a:latin typeface="华文中宋" panose="02010600040101010101" pitchFamily="2" charset="-122"/>
                        <a:ea typeface="华文中宋" panose="02010600040101010101" pitchFamily="2" charset="-122"/>
                      </a:endParaRPr>
                    </a:p>
                  </a:txBody>
                  <a:tcPr anchor="ctr">
                    <a:lnR w="12700" cap="flat" cmpd="sng" algn="ctr">
                      <a:solidFill>
                        <a:schemeClr val="tx2">
                          <a:lumMod val="60000"/>
                          <a:lumOff val="40000"/>
                        </a:schemeClr>
                      </a:solidFill>
                      <a:prstDash val="solid"/>
                      <a:round/>
                      <a:headEnd type="none" w="med" len="med"/>
                      <a:tailEnd type="none" w="med" len="med"/>
                    </a:lnR>
                  </a:tcPr>
                </a:tc>
              </a:tr>
              <a:tr h="370840">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lnL w="12700"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m</a:t>
                      </a:r>
                      <a:r>
                        <a:rPr lang="en-US" altLang="zh-CN" sz="2000" b="1" baseline="-25000" dirty="0" smtClean="0">
                          <a:solidFill>
                            <a:srgbClr val="FF0000"/>
                          </a:solidFill>
                          <a:latin typeface="华文中宋" panose="02010600040101010101" pitchFamily="2" charset="-122"/>
                          <a:ea typeface="华文中宋" panose="02010600040101010101" pitchFamily="2" charset="-122"/>
                        </a:rPr>
                        <a:t>2</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chemeClr val="tx1"/>
                          </a:solidFill>
                          <a:latin typeface="华文中宋" panose="02010600040101010101" pitchFamily="2" charset="-122"/>
                          <a:ea typeface="华文中宋" panose="02010600040101010101" pitchFamily="2" charset="-122"/>
                        </a:rPr>
                        <a:t>M</a:t>
                      </a:r>
                      <a:r>
                        <a:rPr lang="en-US" altLang="zh-CN" sz="2000" b="1" baseline="-25000" dirty="0" smtClean="0">
                          <a:solidFill>
                            <a:schemeClr val="tx1"/>
                          </a:solidFill>
                          <a:latin typeface="华文中宋" panose="02010600040101010101" pitchFamily="2" charset="-122"/>
                          <a:ea typeface="华文中宋" panose="02010600040101010101" pitchFamily="2" charset="-122"/>
                        </a:rPr>
                        <a:t>2</a:t>
                      </a:r>
                      <a:endParaRPr lang="zh-CN" altLang="en-US" sz="2000" b="1" dirty="0">
                        <a:solidFill>
                          <a:schemeClr val="tx1"/>
                        </a:solidFill>
                        <a:latin typeface="华文中宋" panose="02010600040101010101" pitchFamily="2" charset="-122"/>
                        <a:ea typeface="华文中宋" panose="02010600040101010101" pitchFamily="2" charset="-122"/>
                      </a:endParaRPr>
                    </a:p>
                  </a:txBody>
                  <a:tcPr anchor="ctr">
                    <a:lnR w="12700" cap="flat" cmpd="sng" algn="ctr">
                      <a:solidFill>
                        <a:schemeClr val="tx2">
                          <a:lumMod val="60000"/>
                          <a:lumOff val="40000"/>
                        </a:schemeClr>
                      </a:solidFill>
                      <a:prstDash val="solid"/>
                      <a:round/>
                      <a:headEnd type="none" w="med" len="med"/>
                      <a:tailEnd type="none" w="med" len="med"/>
                    </a:lnR>
                  </a:tcPr>
                </a:tc>
              </a:tr>
              <a:tr h="370840">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lnL w="12700"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m</a:t>
                      </a:r>
                      <a:r>
                        <a:rPr lang="en-US" altLang="zh-CN" sz="2000" b="1" baseline="-25000" dirty="0" smtClean="0">
                          <a:solidFill>
                            <a:srgbClr val="FF0000"/>
                          </a:solidFill>
                          <a:latin typeface="华文中宋" panose="02010600040101010101" pitchFamily="2" charset="-122"/>
                          <a:ea typeface="华文中宋" panose="02010600040101010101" pitchFamily="2" charset="-122"/>
                        </a:rPr>
                        <a:t>3</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chemeClr val="tx1"/>
                          </a:solidFill>
                          <a:latin typeface="华文中宋" panose="02010600040101010101" pitchFamily="2" charset="-122"/>
                          <a:ea typeface="华文中宋" panose="02010600040101010101" pitchFamily="2" charset="-122"/>
                        </a:rPr>
                        <a:t>M</a:t>
                      </a:r>
                      <a:r>
                        <a:rPr lang="en-US" altLang="zh-CN" sz="2000" b="1" baseline="-25000" dirty="0" smtClean="0">
                          <a:solidFill>
                            <a:schemeClr val="tx1"/>
                          </a:solidFill>
                          <a:latin typeface="华文中宋" panose="02010600040101010101" pitchFamily="2" charset="-122"/>
                          <a:ea typeface="华文中宋" panose="02010600040101010101" pitchFamily="2" charset="-122"/>
                        </a:rPr>
                        <a:t>3</a:t>
                      </a:r>
                      <a:endParaRPr lang="zh-CN" altLang="en-US" sz="2000" b="1" dirty="0">
                        <a:solidFill>
                          <a:schemeClr val="tx1"/>
                        </a:solidFill>
                        <a:latin typeface="华文中宋" panose="02010600040101010101" pitchFamily="2" charset="-122"/>
                        <a:ea typeface="华文中宋" panose="02010600040101010101" pitchFamily="2" charset="-122"/>
                      </a:endParaRPr>
                    </a:p>
                  </a:txBody>
                  <a:tcPr anchor="ctr">
                    <a:lnR w="12700" cap="flat" cmpd="sng" algn="ctr">
                      <a:solidFill>
                        <a:schemeClr val="tx2">
                          <a:lumMod val="60000"/>
                          <a:lumOff val="40000"/>
                        </a:schemeClr>
                      </a:solidFill>
                      <a:prstDash val="solid"/>
                      <a:round/>
                      <a:headEnd type="none" w="med" len="med"/>
                      <a:tailEnd type="none" w="med" len="med"/>
                    </a:lnR>
                  </a:tcPr>
                </a:tc>
              </a:tr>
              <a:tr h="370840">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lnL w="12700"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chemeClr val="tx1"/>
                          </a:solidFill>
                          <a:latin typeface="华文中宋" panose="02010600040101010101" pitchFamily="2" charset="-122"/>
                          <a:ea typeface="华文中宋" panose="02010600040101010101" pitchFamily="2" charset="-122"/>
                        </a:rPr>
                        <a:t>m</a:t>
                      </a:r>
                      <a:r>
                        <a:rPr lang="en-US" altLang="zh-CN" sz="2000" b="1" baseline="-25000" dirty="0" smtClean="0">
                          <a:solidFill>
                            <a:schemeClr val="tx1"/>
                          </a:solidFill>
                          <a:latin typeface="华文中宋" panose="02010600040101010101" pitchFamily="2" charset="-122"/>
                          <a:ea typeface="华文中宋" panose="02010600040101010101" pitchFamily="2" charset="-122"/>
                        </a:rPr>
                        <a:t>4</a:t>
                      </a:r>
                      <a:endParaRPr lang="zh-CN" altLang="en-US" sz="2000" b="1" dirty="0">
                        <a:solidFill>
                          <a:schemeClr val="tx1"/>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M</a:t>
                      </a:r>
                      <a:r>
                        <a:rPr lang="en-US" altLang="zh-CN" sz="2000" b="1" baseline="-25000" dirty="0" smtClean="0">
                          <a:solidFill>
                            <a:srgbClr val="0000FF"/>
                          </a:solidFill>
                          <a:latin typeface="华文中宋" panose="02010600040101010101" pitchFamily="2" charset="-122"/>
                          <a:ea typeface="华文中宋" panose="02010600040101010101" pitchFamily="2" charset="-122"/>
                        </a:rPr>
                        <a:t>4</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anchor="ctr">
                    <a:lnR w="12700" cap="flat" cmpd="sng" algn="ctr">
                      <a:solidFill>
                        <a:schemeClr val="tx2">
                          <a:lumMod val="60000"/>
                          <a:lumOff val="40000"/>
                        </a:schemeClr>
                      </a:solidFill>
                      <a:prstDash val="solid"/>
                      <a:round/>
                      <a:headEnd type="none" w="med" len="med"/>
                      <a:tailEnd type="none" w="med" len="med"/>
                    </a:lnR>
                  </a:tcPr>
                </a:tc>
              </a:tr>
              <a:tr h="370840">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lnL w="12700"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chemeClr val="tx1"/>
                          </a:solidFill>
                          <a:latin typeface="华文中宋" panose="02010600040101010101" pitchFamily="2" charset="-122"/>
                          <a:ea typeface="华文中宋" panose="02010600040101010101" pitchFamily="2" charset="-122"/>
                        </a:rPr>
                        <a:t>m</a:t>
                      </a:r>
                      <a:r>
                        <a:rPr lang="en-US" altLang="zh-CN" sz="2000" b="1" baseline="-25000" dirty="0" smtClean="0">
                          <a:solidFill>
                            <a:schemeClr val="tx1"/>
                          </a:solidFill>
                          <a:latin typeface="华文中宋" panose="02010600040101010101" pitchFamily="2" charset="-122"/>
                          <a:ea typeface="华文中宋" panose="02010600040101010101" pitchFamily="2" charset="-122"/>
                        </a:rPr>
                        <a:t>5</a:t>
                      </a:r>
                      <a:endParaRPr lang="zh-CN" altLang="en-US" sz="2000" b="1" dirty="0">
                        <a:solidFill>
                          <a:schemeClr val="tx1"/>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M</a:t>
                      </a:r>
                      <a:r>
                        <a:rPr lang="en-US" altLang="zh-CN" sz="2000" b="1" baseline="-25000" dirty="0" smtClean="0">
                          <a:solidFill>
                            <a:srgbClr val="0000FF"/>
                          </a:solidFill>
                          <a:latin typeface="华文中宋" panose="02010600040101010101" pitchFamily="2" charset="-122"/>
                          <a:ea typeface="华文中宋" panose="02010600040101010101" pitchFamily="2" charset="-122"/>
                        </a:rPr>
                        <a:t>5</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anchor="ctr">
                    <a:lnR w="12700" cap="flat" cmpd="sng" algn="ctr">
                      <a:solidFill>
                        <a:schemeClr val="tx2">
                          <a:lumMod val="60000"/>
                          <a:lumOff val="40000"/>
                        </a:schemeClr>
                      </a:solidFill>
                      <a:prstDash val="solid"/>
                      <a:round/>
                      <a:headEnd type="none" w="med" len="med"/>
                      <a:tailEnd type="none" w="med" len="med"/>
                    </a:lnR>
                  </a:tcPr>
                </a:tc>
              </a:tr>
              <a:tr h="370840">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lnL w="12700"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latin typeface="华文中宋" panose="02010600040101010101" pitchFamily="2" charset="-122"/>
                          <a:ea typeface="华文中宋" panose="02010600040101010101" pitchFamily="2" charset="-122"/>
                        </a:rPr>
                        <a:t>0</a:t>
                      </a:r>
                      <a:endParaRPr lang="zh-CN" altLang="en-US" sz="2000" b="1"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0</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chemeClr val="tx1"/>
                          </a:solidFill>
                          <a:latin typeface="华文中宋" panose="02010600040101010101" pitchFamily="2" charset="-122"/>
                          <a:ea typeface="华文中宋" panose="02010600040101010101" pitchFamily="2" charset="-122"/>
                        </a:rPr>
                        <a:t>m</a:t>
                      </a:r>
                      <a:r>
                        <a:rPr lang="en-US" altLang="zh-CN" sz="2000" b="1" baseline="-25000" dirty="0" smtClean="0">
                          <a:solidFill>
                            <a:schemeClr val="tx1"/>
                          </a:solidFill>
                          <a:latin typeface="华文中宋" panose="02010600040101010101" pitchFamily="2" charset="-122"/>
                          <a:ea typeface="华文中宋" panose="02010600040101010101" pitchFamily="2" charset="-122"/>
                        </a:rPr>
                        <a:t>6</a:t>
                      </a:r>
                      <a:endParaRPr lang="zh-CN" altLang="en-US" sz="2000" b="1" dirty="0">
                        <a:solidFill>
                          <a:schemeClr val="tx1"/>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sz="2000" b="1" dirty="0" smtClean="0">
                          <a:solidFill>
                            <a:srgbClr val="0000FF"/>
                          </a:solidFill>
                          <a:latin typeface="华文中宋" panose="02010600040101010101" pitchFamily="2" charset="-122"/>
                          <a:ea typeface="华文中宋" panose="02010600040101010101" pitchFamily="2" charset="-122"/>
                        </a:rPr>
                        <a:t>M</a:t>
                      </a:r>
                      <a:r>
                        <a:rPr lang="en-US" altLang="zh-CN" sz="2000" b="1" baseline="-25000" dirty="0" smtClean="0">
                          <a:solidFill>
                            <a:srgbClr val="0000FF"/>
                          </a:solidFill>
                          <a:latin typeface="华文中宋" panose="02010600040101010101" pitchFamily="2" charset="-122"/>
                          <a:ea typeface="华文中宋" panose="02010600040101010101" pitchFamily="2" charset="-122"/>
                        </a:rPr>
                        <a:t>6</a:t>
                      </a:r>
                      <a:endParaRPr lang="zh-CN" altLang="en-US" sz="2000" b="1" dirty="0">
                        <a:solidFill>
                          <a:srgbClr val="0000FF"/>
                        </a:solidFill>
                        <a:latin typeface="华文中宋" panose="02010600040101010101" pitchFamily="2" charset="-122"/>
                        <a:ea typeface="华文中宋" panose="02010600040101010101" pitchFamily="2" charset="-122"/>
                      </a:endParaRPr>
                    </a:p>
                  </a:txBody>
                  <a:tcPr anchor="ctr">
                    <a:lnR w="12700" cap="flat" cmpd="sng" algn="ctr">
                      <a:solidFill>
                        <a:schemeClr val="tx2">
                          <a:lumMod val="60000"/>
                          <a:lumOff val="40000"/>
                        </a:schemeClr>
                      </a:solidFill>
                      <a:prstDash val="solid"/>
                      <a:round/>
                      <a:headEnd type="none" w="med" len="med"/>
                      <a:tailEnd type="none" w="med" len="med"/>
                    </a:lnR>
                  </a:tcPr>
                </a:tc>
              </a:tr>
              <a:tr h="370840">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lnL w="12700" cap="flat" cmpd="sng" algn="ctr">
                      <a:solidFill>
                        <a:schemeClr val="tx2">
                          <a:lumMod val="60000"/>
                          <a:lumOff val="40000"/>
                        </a:schemeClr>
                      </a:solidFill>
                      <a:prstDash val="solid"/>
                      <a:round/>
                      <a:headEnd type="none" w="med" len="med"/>
                      <a:tailEnd type="none" w="med" len="med"/>
                    </a:lnL>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华文中宋" panose="02010600040101010101" pitchFamily="2" charset="-122"/>
                          <a:ea typeface="华文中宋" panose="02010600040101010101" pitchFamily="2" charset="-122"/>
                        </a:rPr>
                        <a:t>1</a:t>
                      </a:r>
                      <a:endParaRPr lang="zh-CN" altLang="en-US" sz="2000" b="1" dirty="0">
                        <a:latin typeface="华文中宋" panose="02010600040101010101" pitchFamily="2" charset="-122"/>
                        <a:ea typeface="华文中宋" panose="02010600040101010101" pitchFamily="2" charset="-122"/>
                      </a:endParaRPr>
                    </a:p>
                  </a:txBody>
                  <a:tcPr anchor="ctr">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1</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anchor="ctr">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rPr>
                        <a:t>m</a:t>
                      </a:r>
                      <a:r>
                        <a:rPr lang="en-US" altLang="zh-CN" sz="2000" b="1" baseline="-25000" dirty="0" smtClean="0">
                          <a:solidFill>
                            <a:srgbClr val="FF0000"/>
                          </a:solidFill>
                          <a:latin typeface="华文中宋" panose="02010600040101010101" pitchFamily="2" charset="-122"/>
                          <a:ea typeface="华文中宋" panose="02010600040101010101" pitchFamily="2" charset="-122"/>
                        </a:rPr>
                        <a:t>7</a:t>
                      </a:r>
                      <a:endParaRPr lang="zh-CN" altLang="en-US" sz="2000" b="1" dirty="0">
                        <a:solidFill>
                          <a:srgbClr val="FF0000"/>
                        </a:solidFill>
                        <a:latin typeface="华文中宋" panose="02010600040101010101" pitchFamily="2" charset="-122"/>
                        <a:ea typeface="华文中宋" panose="02010600040101010101" pitchFamily="2" charset="-122"/>
                      </a:endParaRPr>
                    </a:p>
                  </a:txBody>
                  <a:tcPr anchor="ctr">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solidFill>
                            <a:schemeClr val="tx1"/>
                          </a:solidFill>
                          <a:latin typeface="华文中宋" panose="02010600040101010101" pitchFamily="2" charset="-122"/>
                          <a:ea typeface="华文中宋" panose="02010600040101010101" pitchFamily="2" charset="-122"/>
                        </a:rPr>
                        <a:t>M</a:t>
                      </a:r>
                      <a:r>
                        <a:rPr lang="en-US" altLang="zh-CN" sz="2000" b="1" baseline="-25000" dirty="0" smtClean="0">
                          <a:solidFill>
                            <a:schemeClr val="tx1"/>
                          </a:solidFill>
                          <a:latin typeface="华文中宋" panose="02010600040101010101" pitchFamily="2" charset="-122"/>
                          <a:ea typeface="华文中宋" panose="02010600040101010101" pitchFamily="2" charset="-122"/>
                        </a:rPr>
                        <a:t>7</a:t>
                      </a:r>
                      <a:endParaRPr lang="zh-CN" altLang="en-US" sz="2000" b="1" dirty="0">
                        <a:solidFill>
                          <a:schemeClr val="tx1"/>
                        </a:solidFill>
                        <a:latin typeface="华文中宋" panose="02010600040101010101" pitchFamily="2" charset="-122"/>
                        <a:ea typeface="华文中宋" panose="02010600040101010101" pitchFamily="2" charset="-122"/>
                      </a:endParaRPr>
                    </a:p>
                  </a:txBody>
                  <a:tcPr anchor="ctr">
                    <a:lnR w="12700" cap="flat" cmpd="sng" algn="ctr">
                      <a:solidFill>
                        <a:schemeClr val="tx2">
                          <a:lumMod val="60000"/>
                          <a:lumOff val="40000"/>
                        </a:schemeClr>
                      </a:solidFill>
                      <a:prstDash val="solid"/>
                      <a:round/>
                      <a:headEnd type="none" w="med" len="med"/>
                      <a:tailEnd type="none" w="med" len="med"/>
                    </a:lnR>
                    <a:lnB w="12700" cap="flat" cmpd="sng" algn="ctr">
                      <a:solidFill>
                        <a:schemeClr val="tx2">
                          <a:lumMod val="60000"/>
                          <a:lumOff val="40000"/>
                        </a:schemeClr>
                      </a:solidFill>
                      <a:prstDash val="solid"/>
                      <a:round/>
                      <a:headEnd type="none" w="med" len="med"/>
                      <a:tailEnd type="none" w="med" len="med"/>
                    </a:lnB>
                  </a:tcPr>
                </a:tc>
              </a:tr>
            </a:tbl>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447257341"/>
              </p:ext>
            </p:extLst>
          </p:nvPr>
        </p:nvGraphicFramePr>
        <p:xfrm>
          <a:off x="1308100" y="3702050"/>
          <a:ext cx="4767263" cy="1006475"/>
        </p:xfrm>
        <a:graphic>
          <a:graphicData uri="http://schemas.openxmlformats.org/presentationml/2006/ole">
            <mc:AlternateContent xmlns:mc="http://schemas.openxmlformats.org/markup-compatibility/2006">
              <mc:Choice xmlns:v="urn:schemas-microsoft-com:vml" Requires="v">
                <p:oleObj spid="_x0000_s57574" name="Equation" r:id="rId6" imgW="2323800" imgH="495000" progId="Equation.DSMT4">
                  <p:embed/>
                </p:oleObj>
              </mc:Choice>
              <mc:Fallback>
                <p:oleObj name="Equation" r:id="rId6" imgW="2323800" imgH="495000" progId="Equation.DSMT4">
                  <p:embed/>
                  <p:pic>
                    <p:nvPicPr>
                      <p:cNvPr id="0" name="对象 18"/>
                      <p:cNvPicPr>
                        <a:picLocks noChangeAspect="1" noChangeArrowheads="1"/>
                      </p:cNvPicPr>
                      <p:nvPr/>
                    </p:nvPicPr>
                    <p:blipFill>
                      <a:blip r:embed="rId7"/>
                      <a:srcRect/>
                      <a:stretch>
                        <a:fillRect/>
                      </a:stretch>
                    </p:blipFill>
                    <p:spPr bwMode="auto">
                      <a:xfrm>
                        <a:off x="1308100" y="3702050"/>
                        <a:ext cx="47672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537574816"/>
              </p:ext>
            </p:extLst>
          </p:nvPr>
        </p:nvGraphicFramePr>
        <p:xfrm>
          <a:off x="1437610" y="5065046"/>
          <a:ext cx="3351212" cy="1003300"/>
        </p:xfrm>
        <a:graphic>
          <a:graphicData uri="http://schemas.openxmlformats.org/presentationml/2006/ole">
            <mc:AlternateContent xmlns:mc="http://schemas.openxmlformats.org/markup-compatibility/2006">
              <mc:Choice xmlns:v="urn:schemas-microsoft-com:vml" Requires="v">
                <p:oleObj spid="_x0000_s57575" name="Equation" r:id="rId8" imgW="1663560" imgH="495000" progId="Equation.DSMT4">
                  <p:embed/>
                </p:oleObj>
              </mc:Choice>
              <mc:Fallback>
                <p:oleObj name="Equation" r:id="rId8" imgW="1663560" imgH="495000" progId="Equation.DSMT4">
                  <p:embed/>
                  <p:pic>
                    <p:nvPicPr>
                      <p:cNvPr id="0" name="对象 24"/>
                      <p:cNvPicPr>
                        <a:picLocks noChangeAspect="1" noChangeArrowheads="1"/>
                      </p:cNvPicPr>
                      <p:nvPr/>
                    </p:nvPicPr>
                    <p:blipFill>
                      <a:blip r:embed="rId9"/>
                      <a:srcRect/>
                      <a:stretch>
                        <a:fillRect/>
                      </a:stretch>
                    </p:blipFill>
                    <p:spPr bwMode="auto">
                      <a:xfrm>
                        <a:off x="1437610" y="5065046"/>
                        <a:ext cx="3351212"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16199294"/>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71</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511277" y="1037128"/>
                <a:ext cx="11120284" cy="480131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2</a:t>
                </a:r>
                <a:r>
                  <a:rPr lang="zh-CN" altLang="en-US" sz="2800" b="1" dirty="0" smtClean="0">
                    <a:solidFill>
                      <a:srgbClr val="FF0000"/>
                    </a:solidFill>
                    <a:latin typeface="微软雅黑" panose="020B0503020204020204" pitchFamily="34" charset="-122"/>
                    <a:ea typeface="微软雅黑" panose="020B0503020204020204" pitchFamily="34" charset="-122"/>
                  </a:rPr>
                  <a:t>）代数</a:t>
                </a:r>
                <a:r>
                  <a:rPr lang="zh-CN" altLang="en-US" sz="2800" b="1" dirty="0">
                    <a:solidFill>
                      <a:srgbClr val="FF0000"/>
                    </a:solidFill>
                    <a:latin typeface="微软雅黑" panose="020B0503020204020204" pitchFamily="34" charset="-122"/>
                    <a:ea typeface="微软雅黑" panose="020B0503020204020204" pitchFamily="34" charset="-122"/>
                  </a:rPr>
                  <a:t>转换法</a:t>
                </a:r>
              </a:p>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标准与或式的转换方法：</a:t>
                </a:r>
                <a:endParaRPr lang="en-US" altLang="zh-CN" sz="28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①利用</a:t>
                </a:r>
                <a:r>
                  <a:rPr lang="zh-CN" altLang="en-US" sz="2400" b="1" dirty="0">
                    <a:latin typeface="微软雅黑" panose="020B0503020204020204" pitchFamily="34" charset="-122"/>
                    <a:ea typeface="微软雅黑" panose="020B0503020204020204" pitchFamily="34" charset="-122"/>
                  </a:rPr>
                  <a:t>公理和</a:t>
                </a:r>
                <a:r>
                  <a:rPr lang="zh-CN" altLang="en-US" sz="2400" b="1" dirty="0" smtClean="0">
                    <a:latin typeface="微软雅黑" panose="020B0503020204020204" pitchFamily="34" charset="-122"/>
                    <a:ea typeface="微软雅黑" panose="020B0503020204020204" pitchFamily="34" charset="-122"/>
                  </a:rPr>
                  <a:t>定律，转换成</a:t>
                </a:r>
                <a:r>
                  <a:rPr lang="zh-CN" altLang="en-US" sz="2400" b="1" dirty="0" smtClean="0">
                    <a:solidFill>
                      <a:srgbClr val="FF0000"/>
                    </a:solidFill>
                    <a:latin typeface="微软雅黑" panose="020B0503020204020204" pitchFamily="34" charset="-122"/>
                    <a:ea typeface="微软雅黑" panose="020B0503020204020204" pitchFamily="34" charset="-122"/>
                  </a:rPr>
                  <a:t>基本</a:t>
                </a:r>
                <a:r>
                  <a:rPr lang="zh-CN" altLang="en-US" sz="2400" b="1" dirty="0">
                    <a:solidFill>
                      <a:srgbClr val="FF0000"/>
                    </a:solidFill>
                    <a:latin typeface="微软雅黑" panose="020B0503020204020204" pitchFamily="34" charset="-122"/>
                    <a:ea typeface="微软雅黑" panose="020B0503020204020204" pitchFamily="34" charset="-122"/>
                  </a:rPr>
                  <a:t>形式的与或</a:t>
                </a:r>
                <a:r>
                  <a:rPr lang="zh-CN" altLang="en-US" sz="2400" b="1" dirty="0" smtClean="0">
                    <a:solidFill>
                      <a:srgbClr val="FF0000"/>
                    </a:solidFill>
                    <a:latin typeface="微软雅黑" panose="020B0503020204020204" pitchFamily="34" charset="-122"/>
                    <a:ea typeface="微软雅黑" panose="020B0503020204020204" pitchFamily="34" charset="-122"/>
                  </a:rPr>
                  <a:t>式</a:t>
                </a:r>
                <a:r>
                  <a:rPr lang="zh-CN" altLang="en-US" sz="2400" b="1" dirty="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②反复利用</a:t>
                </a:r>
                <a14:m>
                  <m:oMath xmlns:m="http://schemas.openxmlformats.org/officeDocument/2006/math">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𝑩</m:t>
                    </m:r>
                    <m:r>
                      <a:rPr lang="en-US" altLang="zh-CN" sz="2400" b="1" i="1" smtClean="0">
                        <a:latin typeface="Cambria Math"/>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a:ea typeface="微软雅黑" panose="020B0503020204020204" pitchFamily="34" charset="-122"/>
                          </a:rPr>
                          <m:t>𝑩</m:t>
                        </m:r>
                      </m:e>
                    </m:acc>
                    <m:r>
                      <a:rPr lang="en-US" altLang="zh-CN" sz="2400" b="1" i="1" smtClean="0">
                        <a:latin typeface="Cambria Math"/>
                        <a:ea typeface="微软雅黑" panose="020B0503020204020204" pitchFamily="34" charset="-122"/>
                      </a:rPr>
                      <m:t>)</m:t>
                    </m:r>
                  </m:oMath>
                </a14:m>
                <a:r>
                  <a:rPr lang="zh-CN" altLang="en-US" sz="2400" b="1" dirty="0" smtClean="0">
                    <a:latin typeface="微软雅黑" panose="020B0503020204020204" pitchFamily="34" charset="-122"/>
                    <a:ea typeface="微软雅黑" panose="020B0503020204020204" pitchFamily="34" charset="-122"/>
                  </a:rPr>
                  <a:t> ，将所有</a:t>
                </a:r>
                <a:r>
                  <a:rPr lang="zh-CN" altLang="en-US" sz="2400" b="1" dirty="0" smtClean="0">
                    <a:solidFill>
                      <a:srgbClr val="FF0000"/>
                    </a:solidFill>
                    <a:latin typeface="微软雅黑" panose="020B0503020204020204" pitchFamily="34" charset="-122"/>
                    <a:ea typeface="微软雅黑" panose="020B0503020204020204" pitchFamily="34" charset="-122"/>
                  </a:rPr>
                  <a:t>与项扩展</a:t>
                </a:r>
                <a:r>
                  <a:rPr lang="zh-CN" altLang="en-US" sz="2400" b="1" dirty="0">
                    <a:solidFill>
                      <a:srgbClr val="FF0000"/>
                    </a:solidFill>
                    <a:latin typeface="微软雅黑" panose="020B0503020204020204" pitchFamily="34" charset="-122"/>
                    <a:ea typeface="微软雅黑" panose="020B0503020204020204" pitchFamily="34" charset="-122"/>
                  </a:rPr>
                  <a:t>成最小</a:t>
                </a:r>
                <a:r>
                  <a:rPr lang="zh-CN" altLang="en-US" sz="2400" b="1" dirty="0" smtClean="0">
                    <a:solidFill>
                      <a:srgbClr val="FF0000"/>
                    </a:solidFill>
                    <a:latin typeface="微软雅黑" panose="020B0503020204020204" pitchFamily="34" charset="-122"/>
                    <a:ea typeface="微软雅黑" panose="020B0503020204020204" pitchFamily="34" charset="-122"/>
                  </a:rPr>
                  <a:t>项</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solidFill>
                      <a:srgbClr val="0000FF"/>
                    </a:solidFill>
                    <a:latin typeface="微软雅黑" panose="020B0503020204020204" pitchFamily="34" charset="-122"/>
                    <a:ea typeface="微软雅黑" panose="020B0503020204020204" pitchFamily="34" charset="-122"/>
                  </a:rPr>
                  <a:t>标准或</a:t>
                </a:r>
                <a:r>
                  <a:rPr lang="zh-CN" altLang="en-US" sz="2800" b="1" dirty="0">
                    <a:solidFill>
                      <a:srgbClr val="0000FF"/>
                    </a:solidFill>
                    <a:latin typeface="微软雅黑" panose="020B0503020204020204" pitchFamily="34" charset="-122"/>
                    <a:ea typeface="微软雅黑" panose="020B0503020204020204" pitchFamily="34" charset="-122"/>
                  </a:rPr>
                  <a:t>与式的转换方法： </a:t>
                </a:r>
                <a:endParaRPr lang="en-US" altLang="zh-CN" sz="2800" b="1" dirty="0" smtClean="0">
                  <a:solidFill>
                    <a:srgbClr val="0000FF"/>
                  </a:solidFill>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①利用公理和定律，转换成</a:t>
                </a:r>
                <a:r>
                  <a:rPr lang="zh-CN" altLang="en-US" sz="2400" b="1" dirty="0">
                    <a:solidFill>
                      <a:srgbClr val="FF0000"/>
                    </a:solidFill>
                    <a:latin typeface="微软雅黑" panose="020B0503020204020204" pitchFamily="34" charset="-122"/>
                    <a:ea typeface="微软雅黑" panose="020B0503020204020204" pitchFamily="34" charset="-122"/>
                  </a:rPr>
                  <a:t>基本形式</a:t>
                </a:r>
                <a:r>
                  <a:rPr lang="zh-CN" altLang="en-US" sz="2400" b="1" dirty="0" smtClean="0">
                    <a:solidFill>
                      <a:srgbClr val="FF0000"/>
                    </a:solidFill>
                    <a:latin typeface="微软雅黑" panose="020B0503020204020204" pitchFamily="34" charset="-122"/>
                    <a:ea typeface="微软雅黑" panose="020B0503020204020204" pitchFamily="34" charset="-122"/>
                  </a:rPr>
                  <a:t>的或</a:t>
                </a:r>
                <a:r>
                  <a:rPr lang="zh-CN" altLang="en-US" sz="2400" b="1" dirty="0">
                    <a:solidFill>
                      <a:srgbClr val="FF0000"/>
                    </a:solidFill>
                    <a:latin typeface="微软雅黑" panose="020B0503020204020204" pitchFamily="34" charset="-122"/>
                    <a:ea typeface="微软雅黑" panose="020B0503020204020204" pitchFamily="34" charset="-122"/>
                  </a:rPr>
                  <a:t>与</a:t>
                </a:r>
                <a:r>
                  <a:rPr lang="zh-CN" altLang="en-US" sz="2400" b="1" dirty="0" smtClean="0">
                    <a:solidFill>
                      <a:srgbClr val="FF0000"/>
                    </a:solidFill>
                    <a:latin typeface="微软雅黑" panose="020B0503020204020204" pitchFamily="34" charset="-122"/>
                    <a:ea typeface="微软雅黑" panose="020B0503020204020204" pitchFamily="34" charset="-122"/>
                  </a:rPr>
                  <a:t>式</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②反复利用</a:t>
                </a:r>
                <a14:m>
                  <m:oMath xmlns:m="http://schemas.openxmlformats.org/officeDocument/2006/math">
                    <m:r>
                      <a:rPr lang="en-US" altLang="zh-CN" sz="2400" b="1" i="1">
                        <a:latin typeface="Cambria Math"/>
                        <a:ea typeface="微软雅黑" panose="020B0503020204020204" pitchFamily="34" charset="-122"/>
                      </a:rPr>
                      <m:t>𝑨</m:t>
                    </m:r>
                    <m:r>
                      <a:rPr lang="en-US" altLang="zh-CN" sz="2400" b="1" i="1">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𝑩</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a:ea typeface="微软雅黑" panose="020B0503020204020204" pitchFamily="34" charset="-122"/>
                          </a:rPr>
                          <m:t>𝑩</m:t>
                        </m:r>
                      </m:e>
                    </m:acc>
                    <m:r>
                      <a:rPr lang="en-US" altLang="zh-CN" sz="2400" b="1" i="1" smtClean="0">
                        <a:latin typeface="Cambria Math"/>
                        <a:ea typeface="微软雅黑" panose="020B0503020204020204" pitchFamily="34" charset="-122"/>
                      </a:rPr>
                      <m:t>)</m:t>
                    </m:r>
                  </m:oMath>
                </a14:m>
                <a:r>
                  <a:rPr lang="zh-CN" altLang="en-US" sz="2400" b="1" dirty="0">
                    <a:latin typeface="微软雅黑" panose="020B0503020204020204" pitchFamily="34" charset="-122"/>
                    <a:ea typeface="微软雅黑" panose="020B0503020204020204" pitchFamily="34" charset="-122"/>
                  </a:rPr>
                  <a:t> ，将</a:t>
                </a:r>
                <a:r>
                  <a:rPr lang="zh-CN" altLang="en-US" sz="2400" b="1" dirty="0" smtClean="0">
                    <a:latin typeface="微软雅黑" panose="020B0503020204020204" pitchFamily="34" charset="-122"/>
                    <a:ea typeface="微软雅黑" panose="020B0503020204020204" pitchFamily="34" charset="-122"/>
                  </a:rPr>
                  <a:t>所有</a:t>
                </a:r>
                <a:r>
                  <a:rPr lang="zh-CN" altLang="en-US" sz="2400" b="1" dirty="0" smtClean="0">
                    <a:solidFill>
                      <a:srgbClr val="FF0000"/>
                    </a:solidFill>
                    <a:latin typeface="微软雅黑" panose="020B0503020204020204" pitchFamily="34" charset="-122"/>
                    <a:ea typeface="微软雅黑" panose="020B0503020204020204" pitchFamily="34" charset="-122"/>
                  </a:rPr>
                  <a:t>或项扩展</a:t>
                </a:r>
                <a:r>
                  <a:rPr lang="zh-CN" altLang="en-US" sz="2400" b="1" dirty="0">
                    <a:solidFill>
                      <a:srgbClr val="FF0000"/>
                    </a:solidFill>
                    <a:latin typeface="微软雅黑" panose="020B0503020204020204" pitchFamily="34" charset="-122"/>
                    <a:ea typeface="微软雅黑" panose="020B0503020204020204" pitchFamily="34" charset="-122"/>
                  </a:rPr>
                  <a:t>成</a:t>
                </a:r>
                <a:r>
                  <a:rPr lang="zh-CN" altLang="en-US" sz="2400" b="1" dirty="0" smtClean="0">
                    <a:solidFill>
                      <a:srgbClr val="FF0000"/>
                    </a:solidFill>
                    <a:latin typeface="微软雅黑" panose="020B0503020204020204" pitchFamily="34" charset="-122"/>
                    <a:ea typeface="微软雅黑" panose="020B0503020204020204" pitchFamily="34" charset="-122"/>
                  </a:rPr>
                  <a:t>最大项</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也可以：在</a:t>
                </a:r>
                <a:r>
                  <a:rPr lang="zh-CN" altLang="en-US" sz="2400" b="1" dirty="0">
                    <a:latin typeface="微软雅黑" panose="020B0503020204020204" pitchFamily="34" charset="-122"/>
                    <a:ea typeface="微软雅黑" panose="020B0503020204020204" pitchFamily="34" charset="-122"/>
                  </a:rPr>
                  <a:t>求出最小项的基础上，</a:t>
                </a:r>
                <a:r>
                  <a:rPr lang="zh-CN" altLang="en-US" sz="2400" b="1" dirty="0" smtClean="0">
                    <a:latin typeface="微软雅黑" panose="020B0503020204020204" pitchFamily="34" charset="-122"/>
                    <a:ea typeface="微软雅黑" panose="020B0503020204020204" pitchFamily="34" charset="-122"/>
                  </a:rPr>
                  <a:t>利用</a:t>
                </a:r>
                <a14:m>
                  <m:oMath xmlns:m="http://schemas.openxmlformats.org/officeDocument/2006/math">
                    <m:sSub>
                      <m:sSubPr>
                        <m:ctrlPr>
                          <a:rPr lang="en-US" altLang="zh-CN" sz="2400" i="1">
                            <a:solidFill>
                              <a:srgbClr val="FF0000"/>
                            </a:solidFill>
                            <a:latin typeface="Cambria Math"/>
                          </a:rPr>
                        </m:ctrlPr>
                      </m:sSubPr>
                      <m:e>
                        <m:r>
                          <a:rPr lang="en-US" altLang="zh-CN" sz="2400" i="1">
                            <a:solidFill>
                              <a:srgbClr val="FF0000"/>
                            </a:solidFill>
                            <a:latin typeface="Cambria Math"/>
                          </a:rPr>
                          <m:t>𝑴</m:t>
                        </m:r>
                      </m:e>
                      <m:sub>
                        <m:r>
                          <a:rPr lang="en-US" altLang="zh-CN" sz="2400" i="1">
                            <a:solidFill>
                              <a:srgbClr val="FF0000"/>
                            </a:solidFill>
                            <a:latin typeface="Cambria Math"/>
                          </a:rPr>
                          <m:t>𝒊</m:t>
                        </m:r>
                      </m:sub>
                    </m:sSub>
                    <m:r>
                      <a:rPr lang="en-US" altLang="zh-CN" sz="2400" i="1">
                        <a:solidFill>
                          <a:srgbClr val="FF0000"/>
                        </a:solidFill>
                        <a:latin typeface="Cambria Math"/>
                      </a:rPr>
                      <m:t>=</m:t>
                    </m:r>
                    <m:acc>
                      <m:accPr>
                        <m:chr m:val="̅"/>
                        <m:ctrlPr>
                          <a:rPr lang="en-US" altLang="zh-CN" sz="2400" i="1">
                            <a:solidFill>
                              <a:srgbClr val="FF0000"/>
                            </a:solidFill>
                            <a:latin typeface="Cambria Math"/>
                          </a:rPr>
                        </m:ctrlPr>
                      </m:accPr>
                      <m:e>
                        <m:sSub>
                          <m:sSubPr>
                            <m:ctrlPr>
                              <a:rPr lang="en-US" altLang="zh-CN" sz="2400" i="1">
                                <a:solidFill>
                                  <a:srgbClr val="FF0000"/>
                                </a:solidFill>
                                <a:latin typeface="Cambria Math"/>
                              </a:rPr>
                            </m:ctrlPr>
                          </m:sSubPr>
                          <m:e>
                            <m:r>
                              <a:rPr lang="en-US" altLang="zh-CN" sz="2400" i="1">
                                <a:solidFill>
                                  <a:srgbClr val="FF0000"/>
                                </a:solidFill>
                                <a:latin typeface="Cambria Math"/>
                              </a:rPr>
                              <m:t>𝒎</m:t>
                            </m:r>
                          </m:e>
                          <m:sub>
                            <m:r>
                              <a:rPr lang="en-US" altLang="zh-CN" sz="2400" i="1">
                                <a:solidFill>
                                  <a:srgbClr val="FF0000"/>
                                </a:solidFill>
                                <a:latin typeface="Cambria Math"/>
                              </a:rPr>
                              <m:t>𝒊</m:t>
                            </m:r>
                          </m:sub>
                        </m:sSub>
                      </m:e>
                    </m:acc>
                  </m:oMath>
                </a14:m>
                <a:r>
                  <a:rPr lang="zh-CN" altLang="en-US" sz="2400" b="1" dirty="0">
                    <a:latin typeface="微软雅黑" panose="020B0503020204020204" pitchFamily="34" charset="-122"/>
                    <a:ea typeface="微软雅黑" panose="020B0503020204020204" pitchFamily="34" charset="-122"/>
                  </a:rPr>
                  <a:t>求出最大项</a:t>
                </a:r>
                <a:r>
                  <a:rPr lang="zh-CN" altLang="en-US" sz="2400" b="1" dirty="0" smtClean="0">
                    <a:latin typeface="微软雅黑" panose="020B0503020204020204" pitchFamily="34" charset="-122"/>
                    <a:ea typeface="微软雅黑" panose="020B0503020204020204" pitchFamily="34" charset="-122"/>
                  </a:rPr>
                  <a:t>，再相与。</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511277" y="1037128"/>
                <a:ext cx="11120284" cy="4801314"/>
              </a:xfrm>
              <a:prstGeom prst="rect">
                <a:avLst/>
              </a:prstGeom>
              <a:blipFill rotWithShape="1">
                <a:blip r:embed="rId3"/>
                <a:stretch>
                  <a:fillRect l="-768" b="-63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768751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    </a:t>
            </a:r>
            <a:r>
              <a:rPr lang="en-US" altLang="zh-CN" sz="3200" dirty="0" smtClean="0">
                <a:solidFill>
                  <a:srgbClr val="FF0000"/>
                </a:solidFill>
              </a:rPr>
              <a:t>1 </a:t>
            </a:r>
            <a:r>
              <a:rPr lang="zh-CN" altLang="en-US" sz="3200" dirty="0">
                <a:solidFill>
                  <a:srgbClr val="FF0000"/>
                </a:solidFill>
              </a:rPr>
              <a:t>、转换成标准形式</a:t>
            </a:r>
            <a:endParaRPr lang="zh-CN" altLang="en-US"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2407955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72</a:t>
            </a:fld>
            <a:endParaRPr lang="zh-CN" altLang="en-US"/>
          </a:p>
        </p:txBody>
      </p:sp>
      <p:sp>
        <p:nvSpPr>
          <p:cNvPr id="53" name="文本框 52"/>
          <p:cNvSpPr txBox="1"/>
          <p:nvPr/>
        </p:nvSpPr>
        <p:spPr>
          <a:xfrm>
            <a:off x="570270" y="978753"/>
            <a:ext cx="11228715" cy="1754326"/>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2.10</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请</a:t>
            </a:r>
            <a:r>
              <a:rPr lang="zh-CN" altLang="en-US" sz="2400" b="1" dirty="0">
                <a:latin typeface="微软雅黑" panose="020B0503020204020204" pitchFamily="34" charset="-122"/>
                <a:ea typeface="微软雅黑" panose="020B0503020204020204" pitchFamily="34" charset="-122"/>
              </a:rPr>
              <a:t>将</a:t>
            </a:r>
            <a:r>
              <a:rPr lang="zh-CN" altLang="en-US" sz="2400" b="1" dirty="0" smtClean="0">
                <a:latin typeface="微软雅黑" panose="020B0503020204020204" pitchFamily="34" charset="-122"/>
                <a:ea typeface="微软雅黑" panose="020B0503020204020204" pitchFamily="34" charset="-122"/>
              </a:rPr>
              <a:t>逻辑函数                                   转换</a:t>
            </a:r>
            <a:r>
              <a:rPr lang="zh-CN" altLang="en-US" sz="2400" b="1" dirty="0">
                <a:latin typeface="微软雅黑" panose="020B0503020204020204" pitchFamily="34" charset="-122"/>
                <a:ea typeface="微软雅黑" panose="020B0503020204020204" pitchFamily="34" charset="-122"/>
              </a:rPr>
              <a:t>成用标准与或表达式和标准或与</a:t>
            </a:r>
            <a:r>
              <a:rPr lang="zh-CN" altLang="en-US" sz="2400" b="1" dirty="0" smtClean="0">
                <a:latin typeface="微软雅黑" panose="020B0503020204020204" pitchFamily="34" charset="-122"/>
                <a:ea typeface="微软雅黑" panose="020B0503020204020204" pitchFamily="34" charset="-122"/>
              </a:rPr>
              <a:t>表达式，使用代数法。</a:t>
            </a:r>
            <a:endParaRPr lang="zh-CN" altLang="en-US"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①将</a:t>
            </a:r>
            <a:r>
              <a:rPr lang="zh-CN" altLang="en-US" sz="2400" b="1" dirty="0">
                <a:latin typeface="微软雅黑" panose="020B0503020204020204" pitchFamily="34" charset="-122"/>
                <a:ea typeface="微软雅黑" panose="020B0503020204020204" pitchFamily="34" charset="-122"/>
              </a:rPr>
              <a:t>逻辑函数转换成一般的与或</a:t>
            </a:r>
            <a:r>
              <a:rPr lang="zh-CN" altLang="en-US" sz="2400" b="1" dirty="0" smtClean="0">
                <a:latin typeface="微软雅黑" panose="020B0503020204020204" pitchFamily="34" charset="-122"/>
                <a:ea typeface="微软雅黑" panose="020B0503020204020204" pitchFamily="34" charset="-122"/>
              </a:rPr>
              <a:t>式</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得到 </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3748392244"/>
              </p:ext>
            </p:extLst>
          </p:nvPr>
        </p:nvGraphicFramePr>
        <p:xfrm>
          <a:off x="4398933" y="1104249"/>
          <a:ext cx="3144522" cy="478585"/>
        </p:xfrm>
        <a:graphic>
          <a:graphicData uri="http://schemas.openxmlformats.org/presentationml/2006/ole">
            <mc:AlternateContent xmlns:mc="http://schemas.openxmlformats.org/markup-compatibility/2006">
              <mc:Choice xmlns:v="urn:schemas-microsoft-com:vml" Requires="v">
                <p:oleObj spid="_x0000_s60820" name="公式" r:id="rId4" imgW="1549080" imgH="241200" progId="Equation.3">
                  <p:embed/>
                </p:oleObj>
              </mc:Choice>
              <mc:Fallback>
                <p:oleObj name="公式" r:id="rId4" imgW="1549080" imgH="2412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933" y="1104249"/>
                        <a:ext cx="3144522" cy="478585"/>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811195925"/>
              </p:ext>
            </p:extLst>
          </p:nvPr>
        </p:nvGraphicFramePr>
        <p:xfrm>
          <a:off x="2780385" y="2733079"/>
          <a:ext cx="5982303" cy="547858"/>
        </p:xfrm>
        <a:graphic>
          <a:graphicData uri="http://schemas.openxmlformats.org/presentationml/2006/ole">
            <mc:AlternateContent xmlns:mc="http://schemas.openxmlformats.org/markup-compatibility/2006">
              <mc:Choice xmlns:v="urn:schemas-microsoft-com:vml" Requires="v">
                <p:oleObj spid="_x0000_s60821" name="公式" r:id="rId6" imgW="2577960" imgH="241200" progId="Equation.3">
                  <p:embed/>
                </p:oleObj>
              </mc:Choice>
              <mc:Fallback>
                <p:oleObj name="公式" r:id="rId6" imgW="2577960" imgH="2412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0385" y="2733079"/>
                        <a:ext cx="5982303" cy="547858"/>
                      </a:xfrm>
                      <a:prstGeom prst="rect">
                        <a:avLst/>
                      </a:prstGeom>
                      <a:noFill/>
                    </p:spPr>
                  </p:pic>
                </p:oleObj>
              </mc:Fallback>
            </mc:AlternateContent>
          </a:graphicData>
        </a:graphic>
      </p:graphicFrame>
      <p:sp>
        <p:nvSpPr>
          <p:cNvPr id="24" name="平行四边形 23"/>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标题 2"/>
          <p:cNvSpPr>
            <a:spLocks noGrp="1"/>
          </p:cNvSpPr>
          <p:nvPr>
            <p:ph type="title"/>
          </p:nvPr>
        </p:nvSpPr>
        <p:spPr>
          <a:xfrm>
            <a:off x="2321725" y="97943"/>
            <a:ext cx="768751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    </a:t>
            </a:r>
            <a:r>
              <a:rPr lang="en-US" altLang="zh-CN" sz="3200" dirty="0" smtClean="0">
                <a:solidFill>
                  <a:srgbClr val="FF0000"/>
                </a:solidFill>
              </a:rPr>
              <a:t>1 </a:t>
            </a:r>
            <a:r>
              <a:rPr lang="zh-CN" altLang="en-US" sz="3200" dirty="0">
                <a:solidFill>
                  <a:srgbClr val="FF0000"/>
                </a:solidFill>
              </a:rPr>
              <a:t>、转换成标准形式</a:t>
            </a:r>
            <a:endParaRPr lang="zh-CN" altLang="en-US" sz="3200" dirty="0">
              <a:effectLst>
                <a:outerShdw blurRad="38100" dist="38100" dir="2700000" algn="tl">
                  <a:srgbClr val="000000">
                    <a:alpha val="43137"/>
                  </a:srgbClr>
                </a:outerShdw>
              </a:effectLst>
            </a:endParaRPr>
          </a:p>
        </p:txBody>
      </p:sp>
      <p:sp>
        <p:nvSpPr>
          <p:cNvPr id="10" name="矩形 9"/>
          <p:cNvSpPr/>
          <p:nvPr/>
        </p:nvSpPr>
        <p:spPr>
          <a:xfrm>
            <a:off x="1091515" y="3273523"/>
            <a:ext cx="10186223" cy="646331"/>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②把</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个“与”项扩充成最小项</a:t>
            </a:r>
            <a:r>
              <a:rPr lang="zh-CN" altLang="en-US" sz="2400" b="1" dirty="0" smtClean="0">
                <a:latin typeface="微软雅黑" panose="020B0503020204020204" pitchFamily="34" charset="-122"/>
                <a:ea typeface="微软雅黑" panose="020B0503020204020204" pitchFamily="34" charset="-122"/>
              </a:rPr>
              <a:t>，再相“或”，得</a:t>
            </a:r>
            <a:r>
              <a:rPr lang="zh-CN" altLang="en-US" sz="2400" b="1" dirty="0">
                <a:solidFill>
                  <a:srgbClr val="FF0000"/>
                </a:solidFill>
                <a:latin typeface="微软雅黑" panose="020B0503020204020204" pitchFamily="34" charset="-122"/>
                <a:ea typeface="微软雅黑" panose="020B0503020204020204" pitchFamily="34" charset="-122"/>
              </a:rPr>
              <a:t>标准与或表达式</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733318851"/>
              </p:ext>
            </p:extLst>
          </p:nvPr>
        </p:nvGraphicFramePr>
        <p:xfrm>
          <a:off x="2690396" y="4001725"/>
          <a:ext cx="6860730" cy="2743204"/>
        </p:xfrm>
        <a:graphic>
          <a:graphicData uri="http://schemas.openxmlformats.org/presentationml/2006/ole">
            <mc:AlternateContent xmlns:mc="http://schemas.openxmlformats.org/markup-compatibility/2006">
              <mc:Choice xmlns:v="urn:schemas-microsoft-com:vml" Requires="v">
                <p:oleObj spid="_x0000_s60822" name="公式" r:id="rId8" imgW="3124080" imgH="1244520" progId="Equation.3">
                  <p:embed/>
                </p:oleObj>
              </mc:Choice>
              <mc:Fallback>
                <p:oleObj name="公式" r:id="rId8" imgW="3124080" imgH="1244520" progId="Equation.3">
                  <p:embed/>
                  <p:pic>
                    <p:nvPicPr>
                      <p:cNvPr id="0" name="对象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0396" y="4001725"/>
                        <a:ext cx="6860730" cy="2743204"/>
                      </a:xfrm>
                      <a:prstGeom prst="rect">
                        <a:avLst/>
                      </a:prstGeom>
                      <a:solidFill>
                        <a:schemeClr val="accent2">
                          <a:lumMod val="40000"/>
                          <a:lumOff val="60000"/>
                        </a:schemeClr>
                      </a:solidFill>
                      <a:ln>
                        <a:noFill/>
                      </a:ln>
                    </p:spPr>
                  </p:pic>
                </p:oleObj>
              </mc:Fallback>
            </mc:AlternateContent>
          </a:graphicData>
        </a:graphic>
      </p:graphicFrame>
    </p:spTree>
    <p:extLst>
      <p:ext uri="{BB962C8B-B14F-4D97-AF65-F5344CB8AC3E}">
        <p14:creationId xmlns:p14="http://schemas.microsoft.com/office/powerpoint/2010/main" val="307023741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73</a:t>
            </a:fld>
            <a:endParaRPr lang="zh-CN" altLang="en-US"/>
          </a:p>
        </p:txBody>
      </p:sp>
      <p:sp>
        <p:nvSpPr>
          <p:cNvPr id="53" name="文本框 52"/>
          <p:cNvSpPr txBox="1"/>
          <p:nvPr/>
        </p:nvSpPr>
        <p:spPr>
          <a:xfrm>
            <a:off x="464458" y="1129905"/>
            <a:ext cx="6958897"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③</a:t>
            </a:r>
            <a:r>
              <a:rPr lang="zh-CN" altLang="en-US" sz="2400" b="1" dirty="0" smtClean="0">
                <a:latin typeface="微软雅黑" panose="020B0503020204020204" pitchFamily="34" charset="-122"/>
                <a:ea typeface="微软雅黑" panose="020B0503020204020204" pitchFamily="34" charset="-122"/>
              </a:rPr>
              <a:t>根据</a:t>
            </a:r>
            <a:r>
              <a:rPr lang="zh-CN" altLang="en-US" sz="2400" b="1" dirty="0">
                <a:latin typeface="微软雅黑" panose="020B0503020204020204" pitchFamily="34" charset="-122"/>
                <a:ea typeface="微软雅黑" panose="020B0503020204020204" pitchFamily="34" charset="-122"/>
              </a:rPr>
              <a:t>标准与或</a:t>
            </a:r>
            <a:r>
              <a:rPr lang="zh-CN" altLang="en-US" sz="2400" b="1" dirty="0" smtClean="0">
                <a:latin typeface="微软雅黑" panose="020B0503020204020204" pitchFamily="34" charset="-122"/>
                <a:ea typeface="微软雅黑" panose="020B0503020204020204" pitchFamily="34" charset="-122"/>
              </a:rPr>
              <a:t>表达式，求</a:t>
            </a:r>
            <a:r>
              <a:rPr lang="zh-CN" altLang="en-US" sz="2400" b="1" dirty="0">
                <a:solidFill>
                  <a:srgbClr val="FF0000"/>
                </a:solidFill>
                <a:latin typeface="微软雅黑" panose="020B0503020204020204" pitchFamily="34" charset="-122"/>
                <a:ea typeface="微软雅黑" panose="020B0503020204020204" pitchFamily="34" charset="-122"/>
              </a:rPr>
              <a:t>标准或与</a:t>
            </a:r>
            <a:r>
              <a:rPr lang="zh-CN" altLang="en-US" sz="2400" b="1" dirty="0" smtClean="0">
                <a:solidFill>
                  <a:srgbClr val="FF0000"/>
                </a:solidFill>
                <a:latin typeface="微软雅黑" panose="020B0503020204020204" pitchFamily="34" charset="-122"/>
                <a:ea typeface="微软雅黑" panose="020B0503020204020204" pitchFamily="34" charset="-122"/>
              </a:rPr>
              <a:t>表达式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25" name="对象 24"/>
          <p:cNvGraphicFramePr>
            <a:graphicFrameLocks noChangeAspect="1"/>
          </p:cNvGraphicFramePr>
          <p:nvPr>
            <p:extLst>
              <p:ext uri="{D42A27DB-BD31-4B8C-83A1-F6EECF244321}">
                <p14:modId xmlns:p14="http://schemas.microsoft.com/office/powerpoint/2010/main" val="464610521"/>
              </p:ext>
            </p:extLst>
          </p:nvPr>
        </p:nvGraphicFramePr>
        <p:xfrm>
          <a:off x="2232024" y="1990725"/>
          <a:ext cx="4016375" cy="3446333"/>
        </p:xfrm>
        <a:graphic>
          <a:graphicData uri="http://schemas.openxmlformats.org/presentationml/2006/ole">
            <mc:AlternateContent xmlns:mc="http://schemas.openxmlformats.org/markup-compatibility/2006">
              <mc:Choice xmlns:v="urn:schemas-microsoft-com:vml" Requires="v">
                <p:oleObj spid="_x0000_s61662" name="Equation" r:id="rId4" imgW="1828800" imgH="1562040" progId="Equation.DSMT4">
                  <p:embed/>
                </p:oleObj>
              </mc:Choice>
              <mc:Fallback>
                <p:oleObj name="Equation" r:id="rId4" imgW="1828800" imgH="1562040" progId="Equation.DSMT4">
                  <p:embed/>
                  <p:pic>
                    <p:nvPicPr>
                      <p:cNvPr id="0" name="Object 3"/>
                      <p:cNvPicPr>
                        <a:picLocks noChangeAspect="1" noChangeArrowheads="1"/>
                      </p:cNvPicPr>
                      <p:nvPr/>
                    </p:nvPicPr>
                    <p:blipFill>
                      <a:blip r:embed="rId5"/>
                      <a:srcRect/>
                      <a:stretch>
                        <a:fillRect/>
                      </a:stretch>
                    </p:blipFill>
                    <p:spPr bwMode="auto">
                      <a:xfrm>
                        <a:off x="2232024" y="1990725"/>
                        <a:ext cx="4016375" cy="3446333"/>
                      </a:xfrm>
                      <a:prstGeom prst="rect">
                        <a:avLst/>
                      </a:prstGeom>
                      <a:noFill/>
                    </p:spPr>
                  </p:pic>
                </p:oleObj>
              </mc:Fallback>
            </mc:AlternateContent>
          </a:graphicData>
        </a:graphic>
      </p:graphicFrame>
      <p:sp>
        <p:nvSpPr>
          <p:cNvPr id="26" name="平行四边形 25"/>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标题 2"/>
          <p:cNvSpPr>
            <a:spLocks noGrp="1"/>
          </p:cNvSpPr>
          <p:nvPr>
            <p:ph type="title"/>
          </p:nvPr>
        </p:nvSpPr>
        <p:spPr>
          <a:xfrm>
            <a:off x="2321725" y="97943"/>
            <a:ext cx="768751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    </a:t>
            </a:r>
            <a:r>
              <a:rPr lang="en-US" altLang="zh-CN" sz="3200" dirty="0" smtClean="0">
                <a:solidFill>
                  <a:srgbClr val="FF0000"/>
                </a:solidFill>
              </a:rPr>
              <a:t>1 </a:t>
            </a:r>
            <a:r>
              <a:rPr lang="zh-CN" altLang="en-US" sz="3200" dirty="0">
                <a:solidFill>
                  <a:srgbClr val="FF0000"/>
                </a:solidFill>
              </a:rPr>
              <a:t>、转换成标准形式</a:t>
            </a:r>
            <a:endParaRPr lang="zh-CN" altLang="en-US"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1478076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74</a:t>
            </a:fld>
            <a:endParaRPr lang="zh-CN" altLang="en-US"/>
          </a:p>
        </p:txBody>
      </p:sp>
      <p:sp>
        <p:nvSpPr>
          <p:cNvPr id="53" name="文本框 52"/>
          <p:cNvSpPr txBox="1"/>
          <p:nvPr/>
        </p:nvSpPr>
        <p:spPr>
          <a:xfrm>
            <a:off x="629264" y="1117741"/>
            <a:ext cx="10992465" cy="1200329"/>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也可以反过来：先转换成</a:t>
            </a:r>
            <a:r>
              <a:rPr lang="zh-CN" altLang="en-US" sz="2400" b="1" dirty="0" smtClean="0">
                <a:solidFill>
                  <a:srgbClr val="FF0000"/>
                </a:solidFill>
                <a:latin typeface="微软雅黑" panose="020B0503020204020204" pitchFamily="34" charset="-122"/>
                <a:ea typeface="微软雅黑" panose="020B0503020204020204" pitchFamily="34" charset="-122"/>
              </a:rPr>
              <a:t>标准</a:t>
            </a:r>
            <a:r>
              <a:rPr lang="zh-CN" altLang="en-US" sz="2400" b="1" dirty="0">
                <a:solidFill>
                  <a:srgbClr val="FF0000"/>
                </a:solidFill>
                <a:latin typeface="微软雅黑" panose="020B0503020204020204" pitchFamily="34" charset="-122"/>
                <a:ea typeface="微软雅黑" panose="020B0503020204020204" pitchFamily="34" charset="-122"/>
              </a:rPr>
              <a:t>或与</a:t>
            </a:r>
            <a:r>
              <a:rPr lang="zh-CN" altLang="en-US" sz="2400" b="1" dirty="0" smtClean="0">
                <a:solidFill>
                  <a:srgbClr val="FF0000"/>
                </a:solidFill>
                <a:latin typeface="微软雅黑" panose="020B0503020204020204" pitchFamily="34" charset="-122"/>
                <a:ea typeface="微软雅黑" panose="020B0503020204020204" pitchFamily="34" charset="-122"/>
              </a:rPr>
              <a:t>表达式</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①将</a:t>
            </a:r>
            <a:r>
              <a:rPr lang="zh-CN" altLang="en-US" sz="2400" b="1" dirty="0">
                <a:latin typeface="微软雅黑" panose="020B0503020204020204" pitchFamily="34" charset="-122"/>
                <a:ea typeface="微软雅黑" panose="020B0503020204020204" pitchFamily="34" charset="-122"/>
              </a:rPr>
              <a:t>逻辑函数转换成一般的或与</a:t>
            </a:r>
            <a:r>
              <a:rPr lang="zh-CN" altLang="en-US" sz="2400" b="1" dirty="0" smtClean="0">
                <a:latin typeface="微软雅黑" panose="020B0503020204020204" pitchFamily="34" charset="-122"/>
                <a:ea typeface="微软雅黑" panose="020B0503020204020204" pitchFamily="34" charset="-122"/>
              </a:rPr>
              <a:t>式</a:t>
            </a:r>
            <a:endParaRPr lang="en-US" altLang="zh-CN"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6" name="对象 15"/>
          <p:cNvGraphicFramePr>
            <a:graphicFrameLocks noChangeAspect="1"/>
          </p:cNvGraphicFramePr>
          <p:nvPr>
            <p:extLst>
              <p:ext uri="{D42A27DB-BD31-4B8C-83A1-F6EECF244321}">
                <p14:modId xmlns:p14="http://schemas.microsoft.com/office/powerpoint/2010/main" val="1866246676"/>
              </p:ext>
            </p:extLst>
          </p:nvPr>
        </p:nvGraphicFramePr>
        <p:xfrm>
          <a:off x="1558925" y="2179638"/>
          <a:ext cx="8307388" cy="1304925"/>
        </p:xfrm>
        <a:graphic>
          <a:graphicData uri="http://schemas.openxmlformats.org/presentationml/2006/ole">
            <mc:AlternateContent xmlns:mc="http://schemas.openxmlformats.org/markup-compatibility/2006">
              <mc:Choice xmlns:v="urn:schemas-microsoft-com:vml" Requires="v">
                <p:oleObj spid="_x0000_s63841" name="Equation" r:id="rId4" imgW="3695400" imgH="583920" progId="Equation.DSMT4">
                  <p:embed/>
                </p:oleObj>
              </mc:Choice>
              <mc:Fallback>
                <p:oleObj name="Equation" r:id="rId4" imgW="3695400" imgH="583920" progId="Equation.DSMT4">
                  <p:embed/>
                  <p:pic>
                    <p:nvPicPr>
                      <p:cNvPr id="0" name="Object 1"/>
                      <p:cNvPicPr>
                        <a:picLocks noChangeAspect="1" noChangeArrowheads="1"/>
                      </p:cNvPicPr>
                      <p:nvPr/>
                    </p:nvPicPr>
                    <p:blipFill>
                      <a:blip r:embed="rId5"/>
                      <a:srcRect/>
                      <a:stretch>
                        <a:fillRect/>
                      </a:stretch>
                    </p:blipFill>
                    <p:spPr bwMode="auto">
                      <a:xfrm>
                        <a:off x="1558925" y="2179638"/>
                        <a:ext cx="8307388" cy="1304925"/>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81510360"/>
              </p:ext>
            </p:extLst>
          </p:nvPr>
        </p:nvGraphicFramePr>
        <p:xfrm>
          <a:off x="1933512" y="4183178"/>
          <a:ext cx="8629776" cy="2202873"/>
        </p:xfrm>
        <a:graphic>
          <a:graphicData uri="http://schemas.openxmlformats.org/presentationml/2006/ole">
            <mc:AlternateContent xmlns:mc="http://schemas.openxmlformats.org/markup-compatibility/2006">
              <mc:Choice xmlns:v="urn:schemas-microsoft-com:vml" Requires="v">
                <p:oleObj spid="_x0000_s63842" name="公式" r:id="rId6" imgW="4292280" imgH="1091880" progId="Equation.3">
                  <p:embed/>
                </p:oleObj>
              </mc:Choice>
              <mc:Fallback>
                <p:oleObj name="公式" r:id="rId6" imgW="4292280" imgH="109188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3512" y="4183178"/>
                        <a:ext cx="8629776" cy="2202873"/>
                      </a:xfrm>
                      <a:prstGeom prst="rect">
                        <a:avLst/>
                      </a:prstGeom>
                      <a:noFill/>
                    </p:spPr>
                  </p:pic>
                </p:oleObj>
              </mc:Fallback>
            </mc:AlternateContent>
          </a:graphicData>
        </a:graphic>
      </p:graphicFrame>
      <p:sp>
        <p:nvSpPr>
          <p:cNvPr id="28" name="平行四边形 27"/>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1100926" y="3470198"/>
            <a:ext cx="10815944" cy="581057"/>
          </a:xfrm>
          <a:prstGeom prst="rect">
            <a:avLst/>
          </a:prstGeom>
        </p:spPr>
        <p:txBody>
          <a:bodyPr wrap="square">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solidFill>
                  <a:prstClr val="black"/>
                </a:solidFill>
                <a:latin typeface="微软雅黑" panose="020B0503020204020204" pitchFamily="34" charset="-122"/>
                <a:ea typeface="微软雅黑" panose="020B0503020204020204" pitchFamily="34" charset="-122"/>
              </a:rPr>
              <a:t>②把</a:t>
            </a:r>
            <a:r>
              <a:rPr lang="zh-CN" altLang="en-US" sz="2400" b="1" dirty="0">
                <a:solidFill>
                  <a:prstClr val="black"/>
                </a:solidFill>
                <a:latin typeface="微软雅黑" panose="020B0503020204020204" pitchFamily="34" charset="-122"/>
                <a:ea typeface="微软雅黑" panose="020B0503020204020204" pitchFamily="34" charset="-122"/>
              </a:rPr>
              <a:t>非号下的</a:t>
            </a:r>
            <a:r>
              <a:rPr lang="en-US" altLang="zh-CN" sz="2400" b="1" dirty="0">
                <a:solidFill>
                  <a:prstClr val="black"/>
                </a:solidFill>
                <a:latin typeface="微软雅黑" panose="020B0503020204020204" pitchFamily="34" charset="-122"/>
                <a:ea typeface="微软雅黑" panose="020B0503020204020204" pitchFamily="34" charset="-122"/>
              </a:rPr>
              <a:t>3</a:t>
            </a:r>
            <a:r>
              <a:rPr lang="zh-CN" altLang="en-US" sz="2400" b="1" dirty="0">
                <a:solidFill>
                  <a:prstClr val="black"/>
                </a:solidFill>
                <a:latin typeface="微软雅黑" panose="020B0503020204020204" pitchFamily="34" charset="-122"/>
                <a:ea typeface="微软雅黑" panose="020B0503020204020204" pitchFamily="34" charset="-122"/>
              </a:rPr>
              <a:t>个“或”项扩充成最大项</a:t>
            </a:r>
            <a:r>
              <a:rPr lang="zh-CN" altLang="en-US" sz="2400" b="1" dirty="0" smtClean="0">
                <a:solidFill>
                  <a:prstClr val="black"/>
                </a:solidFill>
                <a:latin typeface="微软雅黑" panose="020B0503020204020204" pitchFamily="34" charset="-122"/>
                <a:ea typeface="微软雅黑" panose="020B0503020204020204" pitchFamily="34" charset="-122"/>
              </a:rPr>
              <a:t>，求</a:t>
            </a:r>
            <a:r>
              <a:rPr lang="zh-CN" altLang="en-US" sz="2400" b="1" dirty="0">
                <a:solidFill>
                  <a:prstClr val="black"/>
                </a:solidFill>
                <a:latin typeface="微软雅黑" panose="020B0503020204020204" pitchFamily="34" charset="-122"/>
                <a:ea typeface="微软雅黑" panose="020B0503020204020204" pitchFamily="34" charset="-122"/>
              </a:rPr>
              <a:t>出标准或与</a:t>
            </a:r>
            <a:r>
              <a:rPr lang="zh-CN" altLang="en-US" sz="2400" b="1" dirty="0" smtClean="0">
                <a:solidFill>
                  <a:prstClr val="black"/>
                </a:solidFill>
                <a:latin typeface="微软雅黑" panose="020B0503020204020204" pitchFamily="34" charset="-122"/>
                <a:ea typeface="微软雅黑" panose="020B0503020204020204" pitchFamily="34" charset="-122"/>
              </a:rPr>
              <a:t>表达式 </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30" name="标题 2"/>
          <p:cNvSpPr>
            <a:spLocks noGrp="1"/>
          </p:cNvSpPr>
          <p:nvPr>
            <p:ph type="title"/>
          </p:nvPr>
        </p:nvSpPr>
        <p:spPr>
          <a:xfrm>
            <a:off x="2321725" y="97943"/>
            <a:ext cx="768751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    </a:t>
            </a:r>
            <a:r>
              <a:rPr lang="en-US" altLang="zh-CN" sz="3200" dirty="0" smtClean="0">
                <a:solidFill>
                  <a:srgbClr val="FF0000"/>
                </a:solidFill>
              </a:rPr>
              <a:t>1 </a:t>
            </a:r>
            <a:r>
              <a:rPr lang="zh-CN" altLang="en-US" sz="3200" dirty="0">
                <a:solidFill>
                  <a:srgbClr val="FF0000"/>
                </a:solidFill>
              </a:rPr>
              <a:t>、转换成标准形式</a:t>
            </a:r>
            <a:endParaRPr lang="zh-CN" altLang="en-US"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6873404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75</a:t>
            </a:fld>
            <a:endParaRPr lang="zh-CN" altLang="en-US"/>
          </a:p>
        </p:txBody>
      </p:sp>
      <p:sp>
        <p:nvSpPr>
          <p:cNvPr id="53" name="文本框 52"/>
          <p:cNvSpPr txBox="1"/>
          <p:nvPr/>
        </p:nvSpPr>
        <p:spPr>
          <a:xfrm>
            <a:off x="535903" y="1124449"/>
            <a:ext cx="9748640" cy="581057"/>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③根据</a:t>
            </a:r>
            <a:r>
              <a:rPr lang="zh-CN" altLang="en-US" sz="2400" b="1" dirty="0">
                <a:latin typeface="微软雅黑" panose="020B0503020204020204" pitchFamily="34" charset="-122"/>
                <a:ea typeface="微软雅黑" panose="020B0503020204020204" pitchFamily="34" charset="-122"/>
              </a:rPr>
              <a:t>标准或与表达式求</a:t>
            </a:r>
            <a:r>
              <a:rPr lang="zh-CN" altLang="en-US" sz="2400" b="1" dirty="0">
                <a:solidFill>
                  <a:srgbClr val="FF0000"/>
                </a:solidFill>
                <a:latin typeface="微软雅黑" panose="020B0503020204020204" pitchFamily="34" charset="-122"/>
                <a:ea typeface="微软雅黑" panose="020B0503020204020204" pitchFamily="34" charset="-122"/>
              </a:rPr>
              <a:t>标准与或表达式</a:t>
            </a:r>
            <a:endParaRPr lang="zh-CN" altLang="en-US" sz="2400" b="1" dirty="0" smtClean="0">
              <a:solidFill>
                <a:srgbClr val="FF0000"/>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23" name="对象 22"/>
          <p:cNvGraphicFramePr>
            <a:graphicFrameLocks noChangeAspect="1"/>
          </p:cNvGraphicFramePr>
          <p:nvPr>
            <p:extLst>
              <p:ext uri="{D42A27DB-BD31-4B8C-83A1-F6EECF244321}">
                <p14:modId xmlns:p14="http://schemas.microsoft.com/office/powerpoint/2010/main" val="649870015"/>
              </p:ext>
            </p:extLst>
          </p:nvPr>
        </p:nvGraphicFramePr>
        <p:xfrm>
          <a:off x="1597548" y="2003100"/>
          <a:ext cx="6233284" cy="3450794"/>
        </p:xfrm>
        <a:graphic>
          <a:graphicData uri="http://schemas.openxmlformats.org/presentationml/2006/ole">
            <mc:AlternateContent xmlns:mc="http://schemas.openxmlformats.org/markup-compatibility/2006">
              <mc:Choice xmlns:v="urn:schemas-microsoft-com:vml" Requires="v">
                <p:oleObj spid="_x0000_s64642" name="公式" r:id="rId4" imgW="2349360" imgH="1307880" progId="Equation.3">
                  <p:embed/>
                </p:oleObj>
              </mc:Choice>
              <mc:Fallback>
                <p:oleObj name="公式" r:id="rId4" imgW="2349360" imgH="130788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548" y="2003100"/>
                        <a:ext cx="6233284" cy="3450794"/>
                      </a:xfrm>
                      <a:prstGeom prst="rect">
                        <a:avLst/>
                      </a:prstGeom>
                      <a:noFill/>
                    </p:spPr>
                  </p:pic>
                </p:oleObj>
              </mc:Fallback>
            </mc:AlternateContent>
          </a:graphicData>
        </a:graphic>
      </p:graphicFrame>
      <p:sp>
        <p:nvSpPr>
          <p:cNvPr id="27" name="平行四边形 26"/>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标题 2"/>
          <p:cNvSpPr>
            <a:spLocks noGrp="1"/>
          </p:cNvSpPr>
          <p:nvPr>
            <p:ph type="title"/>
          </p:nvPr>
        </p:nvSpPr>
        <p:spPr>
          <a:xfrm>
            <a:off x="2321725" y="97943"/>
            <a:ext cx="768751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    </a:t>
            </a:r>
            <a:r>
              <a:rPr lang="en-US" altLang="zh-CN" sz="3200" dirty="0" smtClean="0">
                <a:solidFill>
                  <a:srgbClr val="FF0000"/>
                </a:solidFill>
              </a:rPr>
              <a:t>1 </a:t>
            </a:r>
            <a:r>
              <a:rPr lang="zh-CN" altLang="en-US" sz="3200" dirty="0">
                <a:solidFill>
                  <a:srgbClr val="FF0000"/>
                </a:solidFill>
              </a:rPr>
              <a:t>、转换成标准形式</a:t>
            </a:r>
            <a:endParaRPr lang="zh-CN" altLang="en-US"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756294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76</a:t>
            </a:fld>
            <a:endParaRPr lang="zh-CN" altLang="en-US"/>
          </a:p>
        </p:txBody>
      </p:sp>
      <p:sp>
        <p:nvSpPr>
          <p:cNvPr id="53" name="文本框 52"/>
          <p:cNvSpPr txBox="1"/>
          <p:nvPr/>
        </p:nvSpPr>
        <p:spPr>
          <a:xfrm>
            <a:off x="601850" y="1057410"/>
            <a:ext cx="11000215" cy="2400657"/>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solidFill>
                  <a:srgbClr val="FF0000"/>
                </a:solidFill>
                <a:latin typeface="微软雅黑" panose="020B0503020204020204" pitchFamily="34" charset="-122"/>
                <a:ea typeface="微软雅黑" panose="020B0503020204020204" pitchFamily="34" charset="-122"/>
              </a:rPr>
              <a:t>2</a:t>
            </a:r>
            <a:r>
              <a:rPr lang="zh-CN" altLang="en-US" sz="2800" b="1" dirty="0" smtClean="0">
                <a:solidFill>
                  <a:srgbClr val="FF0000"/>
                </a:solidFill>
                <a:latin typeface="微软雅黑" panose="020B0503020204020204" pitchFamily="34" charset="-122"/>
                <a:ea typeface="微软雅黑" panose="020B0503020204020204" pitchFamily="34" charset="-122"/>
              </a:rPr>
              <a:t>、转换</a:t>
            </a:r>
            <a:r>
              <a:rPr lang="zh-CN" altLang="en-US" sz="2800" b="1" dirty="0">
                <a:solidFill>
                  <a:srgbClr val="FF0000"/>
                </a:solidFill>
                <a:latin typeface="微软雅黑" panose="020B0503020204020204" pitchFamily="34" charset="-122"/>
                <a:ea typeface="微软雅黑" panose="020B0503020204020204" pitchFamily="34" charset="-122"/>
              </a:rPr>
              <a:t>成无反变量的与非式和或非式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受</a:t>
            </a:r>
            <a:r>
              <a:rPr lang="zh-CN" altLang="en-US" sz="2400" b="1" dirty="0">
                <a:latin typeface="微软雅黑" panose="020B0503020204020204" pitchFamily="34" charset="-122"/>
                <a:ea typeface="微软雅黑" panose="020B0503020204020204" pitchFamily="34" charset="-122"/>
              </a:rPr>
              <a:t>实际器件的限制，有些应用场合会要求只能使用与非门或者或非门实现电路，且不允许或没有反变量输入电路，这时，必须将表达式转换成没有（单独）反变量的与非式或者或非式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2"/>
          <p:cNvSpPr>
            <a:spLocks noGrp="1"/>
          </p:cNvSpPr>
          <p:nvPr>
            <p:ph type="title"/>
          </p:nvPr>
        </p:nvSpPr>
        <p:spPr>
          <a:xfrm>
            <a:off x="2321725" y="97943"/>
            <a:ext cx="768751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a:t>
            </a:r>
            <a:endParaRPr lang="zh-CN" altLang="en-US"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3474926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77</a:t>
            </a:fld>
            <a:endParaRPr lang="zh-CN" altLang="en-US"/>
          </a:p>
        </p:txBody>
      </p:sp>
      <p:sp>
        <p:nvSpPr>
          <p:cNvPr id="53" name="文本框 52"/>
          <p:cNvSpPr txBox="1"/>
          <p:nvPr/>
        </p:nvSpPr>
        <p:spPr>
          <a:xfrm>
            <a:off x="531325" y="1142286"/>
            <a:ext cx="11129350" cy="563231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a:t>
            </a:r>
            <a:r>
              <a:rPr lang="zh-CN" altLang="en-US" sz="2400" b="1" dirty="0">
                <a:solidFill>
                  <a:srgbClr val="FF0000"/>
                </a:solidFill>
                <a:latin typeface="微软雅黑" panose="020B0503020204020204" pitchFamily="34" charset="-122"/>
                <a:ea typeface="微软雅黑" panose="020B0503020204020204" pitchFamily="34" charset="-122"/>
              </a:rPr>
              <a:t>不能提供反变量</a:t>
            </a:r>
            <a:r>
              <a:rPr lang="zh-CN" altLang="en-US" sz="2400" b="1" dirty="0">
                <a:latin typeface="微软雅黑" panose="020B0503020204020204" pitchFamily="34" charset="-122"/>
                <a:ea typeface="微软雅黑" panose="020B0503020204020204" pitchFamily="34" charset="-122"/>
              </a:rPr>
              <a:t>的情况下，由</a:t>
            </a:r>
            <a:r>
              <a:rPr lang="zh-CN" altLang="en-US" sz="2400" b="1" dirty="0">
                <a:solidFill>
                  <a:srgbClr val="FF0000"/>
                </a:solidFill>
                <a:latin typeface="微软雅黑" panose="020B0503020204020204" pitchFamily="34" charset="-122"/>
                <a:ea typeface="微软雅黑" panose="020B0503020204020204" pitchFamily="34" charset="-122"/>
              </a:rPr>
              <a:t>与非门实现逻辑函数</a:t>
            </a:r>
            <a:r>
              <a:rPr lang="zh-CN" altLang="en-US" sz="2400" b="1" dirty="0">
                <a:latin typeface="微软雅黑" panose="020B0503020204020204" pitchFamily="34" charset="-122"/>
                <a:ea typeface="微软雅黑" panose="020B0503020204020204" pitchFamily="34" charset="-122"/>
              </a:rPr>
              <a:t>时，需要将函数变换成</a:t>
            </a:r>
            <a:r>
              <a:rPr lang="zh-CN" altLang="en-US" sz="2400" b="1" dirty="0">
                <a:solidFill>
                  <a:srgbClr val="FF0000"/>
                </a:solidFill>
                <a:latin typeface="微软雅黑" panose="020B0503020204020204" pitchFamily="34" charset="-122"/>
                <a:ea typeface="微软雅黑" panose="020B0503020204020204" pitchFamily="34" charset="-122"/>
              </a:rPr>
              <a:t>不含反变量的与非表达式</a:t>
            </a:r>
            <a:r>
              <a:rPr lang="zh-CN" altLang="en-US" sz="2400" b="1" dirty="0">
                <a:latin typeface="微软雅黑" panose="020B0503020204020204" pitchFamily="34" charset="-122"/>
                <a:ea typeface="微软雅黑" panose="020B0503020204020204" pitchFamily="34" charset="-122"/>
              </a:rPr>
              <a:t>，方法如下：</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①求出函数的最简与或表达式。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②对于</a:t>
            </a:r>
            <a:r>
              <a:rPr lang="zh-CN" altLang="en-US" sz="2400" b="1" dirty="0">
                <a:solidFill>
                  <a:srgbClr val="FF0000"/>
                </a:solidFill>
                <a:latin typeface="微软雅黑" panose="020B0503020204020204" pitchFamily="34" charset="-122"/>
                <a:ea typeface="微软雅黑" panose="020B0503020204020204" pitchFamily="34" charset="-122"/>
              </a:rPr>
              <a:t>含单独反变量的与项</a:t>
            </a:r>
            <a:r>
              <a:rPr lang="zh-CN" altLang="en-US" sz="2400" b="1" dirty="0">
                <a:latin typeface="微软雅黑" panose="020B0503020204020204" pitchFamily="34" charset="-122"/>
                <a:ea typeface="微软雅黑" panose="020B0503020204020204" pitchFamily="34" charset="-122"/>
              </a:rPr>
              <a:t>，尝试</a:t>
            </a:r>
            <a:r>
              <a:rPr lang="zh-CN" altLang="en-US" sz="2400" b="1" dirty="0">
                <a:solidFill>
                  <a:srgbClr val="FF0000"/>
                </a:solidFill>
                <a:latin typeface="微软雅黑" panose="020B0503020204020204" pitchFamily="34" charset="-122"/>
                <a:ea typeface="微软雅黑" panose="020B0503020204020204" pitchFamily="34" charset="-122"/>
              </a:rPr>
              <a:t>合并头部因子</a:t>
            </a:r>
            <a:r>
              <a:rPr lang="zh-CN" altLang="en-US" sz="2400" b="1" dirty="0">
                <a:latin typeface="微软雅黑" panose="020B0503020204020204" pitchFamily="34" charset="-122"/>
                <a:ea typeface="微软雅黑" panose="020B0503020204020204" pitchFamily="34" charset="-122"/>
              </a:rPr>
              <a:t>（逻辑与项中的原变量部分）完全相同的逻辑与项，并运用摩根定律，将尾部的反变量或项变成不含单独反变量的与非项，否则不合并。</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③</a:t>
            </a:r>
            <a:r>
              <a:rPr lang="zh-CN" altLang="en-US" sz="2400" b="1" dirty="0" smtClean="0">
                <a:latin typeface="微软雅黑" panose="020B0503020204020204" pitchFamily="34" charset="-122"/>
                <a:ea typeface="微软雅黑" panose="020B0503020204020204" pitchFamily="34" charset="-122"/>
              </a:rPr>
              <a:t>对</a:t>
            </a:r>
            <a:r>
              <a:rPr lang="zh-CN" altLang="en-US" sz="2400" b="1" dirty="0">
                <a:solidFill>
                  <a:srgbClr val="FF0000"/>
                </a:solidFill>
                <a:latin typeface="微软雅黑" panose="020B0503020204020204" pitchFamily="34" charset="-122"/>
                <a:ea typeface="微软雅黑" panose="020B0503020204020204" pitchFamily="34" charset="-122"/>
              </a:rPr>
              <a:t>每一个含单独反变量的与项</a:t>
            </a:r>
            <a:r>
              <a:rPr lang="zh-CN" altLang="en-US" sz="2400" b="1" dirty="0">
                <a:latin typeface="微软雅黑" panose="020B0503020204020204" pitchFamily="34" charset="-122"/>
                <a:ea typeface="微软雅黑" panose="020B0503020204020204" pitchFamily="34" charset="-122"/>
              </a:rPr>
              <a:t>，将头部的全部或者一部分插入尾部（逻辑与项中的反变量部分），得到</a:t>
            </a:r>
            <a:r>
              <a:rPr lang="zh-CN" altLang="en-US" sz="2400" b="1" dirty="0">
                <a:solidFill>
                  <a:srgbClr val="FF0000"/>
                </a:solidFill>
                <a:latin typeface="微软雅黑" panose="020B0503020204020204" pitchFamily="34" charset="-122"/>
                <a:ea typeface="微软雅黑" panose="020B0503020204020204" pitchFamily="34" charset="-122"/>
              </a:rPr>
              <a:t>合适的尾部因子</a:t>
            </a:r>
            <a:r>
              <a:rPr lang="zh-CN" altLang="en-US" sz="2400" b="1" dirty="0">
                <a:latin typeface="微软雅黑" panose="020B0503020204020204" pitchFamily="34" charset="-122"/>
                <a:ea typeface="微软雅黑" panose="020B0503020204020204" pitchFamily="34" charset="-122"/>
              </a:rPr>
              <a:t>。</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④求得</a:t>
            </a:r>
            <a:r>
              <a:rPr lang="zh-CN" altLang="en-US" sz="2400" b="1" dirty="0">
                <a:latin typeface="微软雅黑" panose="020B0503020204020204" pitchFamily="34" charset="-122"/>
                <a:ea typeface="微软雅黑" panose="020B0503020204020204" pitchFamily="34" charset="-122"/>
              </a:rPr>
              <a:t>的尾部因子最好能被多个头部所共享，以减少逻辑门数量。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⑤利用</a:t>
            </a:r>
            <a:r>
              <a:rPr lang="zh-CN" altLang="en-US" sz="2400" b="1" dirty="0">
                <a:latin typeface="微软雅黑" panose="020B0503020204020204" pitchFamily="34" charset="-122"/>
                <a:ea typeface="微软雅黑" panose="020B0503020204020204" pitchFamily="34" charset="-122"/>
              </a:rPr>
              <a:t>摩根定律将函数变换为“与非</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与非”形式。</a:t>
            </a: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4353471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78</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217076" y="993211"/>
                <a:ext cx="11567884" cy="5567037"/>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2.11】	</a:t>
                </a:r>
                <a:r>
                  <a:rPr lang="zh-CN" altLang="en-US" sz="2400" b="1" dirty="0">
                    <a:latin typeface="微软雅黑" panose="020B0503020204020204" pitchFamily="34" charset="-122"/>
                    <a:ea typeface="微软雅黑" panose="020B0503020204020204" pitchFamily="34" charset="-122"/>
                  </a:rPr>
                  <a:t>将逻辑函数 </a:t>
                </a:r>
                <a:r>
                  <a:rPr lang="zh-CN" altLang="en-US" sz="2400" b="1" dirty="0" smtClean="0">
                    <a:latin typeface="微软雅黑" panose="020B0503020204020204" pitchFamily="34" charset="-122"/>
                    <a:ea typeface="微软雅黑" panose="020B0503020204020204" pitchFamily="34" charset="-122"/>
                  </a:rPr>
                  <a:t>                                    转换</a:t>
                </a:r>
                <a:r>
                  <a:rPr lang="zh-CN" altLang="en-US" sz="2400" b="1" dirty="0">
                    <a:latin typeface="微软雅黑" panose="020B0503020204020204" pitchFamily="34" charset="-122"/>
                    <a:ea typeface="微软雅黑" panose="020B0503020204020204" pitchFamily="34" charset="-122"/>
                  </a:rPr>
                  <a:t>成不含反变量的与非表达式。</a:t>
                </a:r>
              </a:p>
              <a:p>
                <a:pPr lvl="1" defTabSz="540000">
                  <a:lnSpc>
                    <a:spcPct val="150000"/>
                  </a:lnSpc>
                  <a:buClr>
                    <a:srgbClr val="235EB8"/>
                  </a:buClr>
                  <a:buSzPct val="85000"/>
                </a:pPr>
                <a:r>
                  <a:rPr lang="zh-CN" altLang="en-US" sz="2400" b="1" dirty="0">
                    <a:latin typeface="微软雅黑" panose="020B0503020204020204" pitchFamily="34" charset="-122"/>
                    <a:ea typeface="微软雅黑" panose="020B0503020204020204" pitchFamily="34" charset="-122"/>
                  </a:rPr>
                  <a:t>解：按照步骤变换如下：</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）函数化简：已经是最简与或表达式；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）合并头部因子：</a:t>
                </a:r>
              </a:p>
              <a:p>
                <a:pPr lvl="1" defTabSz="540000">
                  <a:lnSpc>
                    <a:spcPct val="150000"/>
                  </a:lnSpc>
                  <a:buClr>
                    <a:srgbClr val="235EB8"/>
                  </a:buClr>
                  <a:buSzPct val="85000"/>
                </a:pPr>
                <a:r>
                  <a:rPr lang="zh-CN" altLang="en-US" sz="2400" b="1" dirty="0">
                    <a:latin typeface="微软雅黑" panose="020B0503020204020204" pitchFamily="34" charset="-122"/>
                    <a:ea typeface="微软雅黑" panose="020B0503020204020204" pitchFamily="34" charset="-122"/>
                  </a:rPr>
                  <a:t> </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）对于与项 </a:t>
                </a: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可以将</a:t>
                </a:r>
                <a:r>
                  <a:rPr lang="zh-CN" altLang="en-US" sz="2400" b="1" dirty="0" smtClean="0">
                    <a:latin typeface="微软雅黑" panose="020B0503020204020204" pitchFamily="34" charset="-122"/>
                    <a:ea typeface="微软雅黑" panose="020B0503020204020204" pitchFamily="34" charset="-122"/>
                  </a:rPr>
                  <a:t>头部      的</a:t>
                </a:r>
                <a:r>
                  <a:rPr lang="zh-CN" altLang="en-US" sz="2400" b="1" dirty="0">
                    <a:latin typeface="微软雅黑" panose="020B0503020204020204" pitchFamily="34" charset="-122"/>
                    <a:ea typeface="微软雅黑" panose="020B0503020204020204" pitchFamily="34" charset="-122"/>
                  </a:rPr>
                  <a:t>全部或者部分插入尾部</a:t>
                </a:r>
                <a:r>
                  <a:rPr lang="zh-CN" altLang="en-US" sz="2400" b="1" dirty="0" smtClean="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zh-CN" altLang="en-US" sz="2400" b="1" i="1" dirty="0" smtClean="0">
                            <a:latin typeface="Cambria Math"/>
                          </a:rPr>
                        </m:ctrlPr>
                      </m:accPr>
                      <m:e>
                        <m:r>
                          <m:rPr>
                            <m:sty m:val="p"/>
                          </m:rPr>
                          <a:rPr lang="en-US" altLang="zh-CN" sz="2400" b="1" i="1" dirty="0">
                            <a:latin typeface="Cambria Math" panose="02040503050406030204" pitchFamily="18" charset="0"/>
                          </a:rPr>
                          <m:t>X</m:t>
                        </m:r>
                      </m:e>
                    </m:acc>
                  </m:oMath>
                </a14:m>
                <a:r>
                  <a:rPr lang="zh-CN" altLang="en-US" sz="2400" b="1" dirty="0">
                    <a:latin typeface="微软雅黑" panose="020B0503020204020204" pitchFamily="34" charset="-122"/>
                    <a:ea typeface="微软雅黑" panose="020B0503020204020204" pitchFamily="34" charset="-122"/>
                  </a:rPr>
                  <a:t>，考虑到尾部因子的共享性，选择将 </a:t>
                </a:r>
                <a:r>
                  <a:rPr lang="zh-CN" altLang="en-US" sz="2400" b="1" dirty="0" smtClean="0">
                    <a:latin typeface="微软雅黑" panose="020B0503020204020204" pitchFamily="34" charset="-122"/>
                    <a:ea typeface="微软雅黑" panose="020B0503020204020204" pitchFamily="34" charset="-122"/>
                  </a:rPr>
                  <a:t>     全部</a:t>
                </a:r>
                <a:r>
                  <a:rPr lang="zh-CN" altLang="en-US" sz="2400" b="1" dirty="0">
                    <a:latin typeface="微软雅黑" panose="020B0503020204020204" pitchFamily="34" charset="-122"/>
                    <a:ea typeface="微软雅黑" panose="020B0503020204020204" pitchFamily="34" charset="-122"/>
                  </a:rPr>
                  <a:t>插入尾部</a:t>
                </a:r>
                <a:r>
                  <a:rPr lang="zh-CN" altLang="en-US" sz="2400" b="1" dirty="0" smtClean="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zh-CN" altLang="en-US" sz="2400" b="1" i="1" dirty="0">
                            <a:latin typeface="Cambria Math"/>
                          </a:rPr>
                        </m:ctrlPr>
                      </m:accPr>
                      <m:e>
                        <m:r>
                          <m:rPr>
                            <m:sty m:val="p"/>
                          </m:rPr>
                          <a:rPr lang="en-US" altLang="zh-CN" sz="2400" b="1" i="1" dirty="0">
                            <a:latin typeface="Cambria Math" panose="02040503050406030204" pitchFamily="18" charset="0"/>
                          </a:rPr>
                          <m:t>X</m:t>
                        </m:r>
                      </m:e>
                    </m:acc>
                  </m:oMath>
                </a14:m>
                <a:r>
                  <a:rPr lang="zh-CN" altLang="en-US" sz="2400" b="1" dirty="0" smtClean="0">
                    <a:latin typeface="微软雅黑" panose="020B0503020204020204" pitchFamily="34" charset="-122"/>
                    <a:ea typeface="微软雅黑" panose="020B0503020204020204" pitchFamily="34" charset="-122"/>
                  </a:rPr>
                  <a:t>，得到            </a:t>
                </a:r>
                <a:r>
                  <a:rPr lang="zh-CN" altLang="en-US" sz="2400" b="1" dirty="0">
                    <a:latin typeface="微软雅黑" panose="020B0503020204020204" pitchFamily="34" charset="-122"/>
                    <a:ea typeface="微软雅黑" panose="020B0503020204020204" pitchFamily="34" charset="-122"/>
                  </a:rPr>
                  <a:t>。同时，与</a:t>
                </a:r>
                <a:r>
                  <a:rPr lang="zh-CN" altLang="en-US" sz="2400" b="1" dirty="0" smtClean="0">
                    <a:latin typeface="微软雅黑" panose="020B0503020204020204" pitchFamily="34" charset="-122"/>
                    <a:ea typeface="微软雅黑" panose="020B0503020204020204" pitchFamily="34" charset="-122"/>
                  </a:rPr>
                  <a:t>项         </a:t>
                </a:r>
                <a:r>
                  <a:rPr lang="zh-CN" altLang="en-US" sz="2400" b="1" dirty="0">
                    <a:latin typeface="微软雅黑" panose="020B0503020204020204" pitchFamily="34" charset="-122"/>
                    <a:ea typeface="微软雅黑" panose="020B0503020204020204" pitchFamily="34" charset="-122"/>
                  </a:rPr>
                  <a:t>虽然不含单独的反变量，但是为了有共同的尾部因子，可以将头部 </a:t>
                </a:r>
                <a:r>
                  <a:rPr lang="en-US" altLang="zh-CN" sz="2400" b="1" dirty="0" smtClean="0">
                    <a:latin typeface="微软雅黑" panose="020B0503020204020204" pitchFamily="34" charset="-122"/>
                    <a:ea typeface="微软雅黑" panose="020B0503020204020204" pitchFamily="34" charset="-122"/>
                  </a:rPr>
                  <a:t>X</a:t>
                </a:r>
                <a:r>
                  <a:rPr lang="zh-CN" altLang="en-US" sz="2400" b="1" dirty="0" smtClean="0">
                    <a:latin typeface="微软雅黑" panose="020B0503020204020204" pitchFamily="34" charset="-122"/>
                    <a:ea typeface="微软雅黑" panose="020B0503020204020204" pitchFamily="34" charset="-122"/>
                  </a:rPr>
                  <a:t> 插入</a:t>
                </a:r>
                <a:r>
                  <a:rPr lang="zh-CN" altLang="en-US" sz="2400" b="1" dirty="0">
                    <a:latin typeface="微软雅黑" panose="020B0503020204020204" pitchFamily="34" charset="-122"/>
                    <a:ea typeface="微软雅黑" panose="020B0503020204020204" pitchFamily="34" charset="-122"/>
                  </a:rPr>
                  <a:t>尾部 </a:t>
                </a: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变成 </a:t>
                </a: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所以有：</a:t>
                </a:r>
              </a:p>
              <a:p>
                <a:pPr lvl="1" defTabSz="540000">
                  <a:lnSpc>
                    <a:spcPct val="150000"/>
                  </a:lnSpc>
                  <a:buClr>
                    <a:srgbClr val="235EB8"/>
                  </a:buClr>
                  <a:buSzPct val="85000"/>
                </a:pPr>
                <a:r>
                  <a:rPr lang="zh-CN" altLang="en-US" sz="2400" b="1" dirty="0">
                    <a:latin typeface="微软雅黑" panose="020B0503020204020204" pitchFamily="34" charset="-122"/>
                    <a:ea typeface="微软雅黑" panose="020B0503020204020204" pitchFamily="34" charset="-122"/>
                  </a:rPr>
                  <a:t> </a:t>
                </a:r>
              </a:p>
            </p:txBody>
          </p:sp>
        </mc:Choice>
        <mc:Fallback xmlns="">
          <p:sp>
            <p:nvSpPr>
              <p:cNvPr id="53" name="文本框 52"/>
              <p:cNvSpPr txBox="1">
                <a:spLocks noRot="1" noChangeAspect="1" noMove="1" noResize="1" noEditPoints="1" noAdjustHandles="1" noChangeArrowheads="1" noChangeShapeType="1" noTextEdit="1"/>
              </p:cNvSpPr>
              <p:nvPr/>
            </p:nvSpPr>
            <p:spPr>
              <a:xfrm>
                <a:off x="217076" y="993211"/>
                <a:ext cx="11567884" cy="5567037"/>
              </a:xfrm>
              <a:prstGeom prst="rect">
                <a:avLst/>
              </a:prstGeom>
              <a:blipFill rotWithShape="1">
                <a:blip r:embed="rId4"/>
                <a:stretch>
                  <a:fillRect l="-474" r="-84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2" name="对象 11"/>
          <p:cNvGraphicFramePr>
            <a:graphicFrameLocks noChangeAspect="1"/>
          </p:cNvGraphicFramePr>
          <p:nvPr>
            <p:extLst>
              <p:ext uri="{D42A27DB-BD31-4B8C-83A1-F6EECF244321}">
                <p14:modId xmlns:p14="http://schemas.microsoft.com/office/powerpoint/2010/main" val="2256903466"/>
              </p:ext>
            </p:extLst>
          </p:nvPr>
        </p:nvGraphicFramePr>
        <p:xfrm>
          <a:off x="3822931" y="1098032"/>
          <a:ext cx="3159475" cy="467379"/>
        </p:xfrm>
        <a:graphic>
          <a:graphicData uri="http://schemas.openxmlformats.org/presentationml/2006/ole">
            <mc:AlternateContent xmlns:mc="http://schemas.openxmlformats.org/markup-compatibility/2006">
              <mc:Choice xmlns:v="urn:schemas-microsoft-com:vml" Requires="v">
                <p:oleObj spid="_x0000_s195841" name="Equation" r:id="rId5" imgW="1346040" imgH="203040" progId="Equation.DSMT4">
                  <p:embed/>
                </p:oleObj>
              </mc:Choice>
              <mc:Fallback>
                <p:oleObj name="Equation" r:id="rId5" imgW="1346040" imgH="203040" progId="Equation.DSMT4">
                  <p:embed/>
                  <p:pic>
                    <p:nvPicPr>
                      <p:cNvPr id="12"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2931" y="1098032"/>
                        <a:ext cx="3159475" cy="467379"/>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707658481"/>
              </p:ext>
            </p:extLst>
          </p:nvPr>
        </p:nvGraphicFramePr>
        <p:xfrm>
          <a:off x="1505010" y="3186953"/>
          <a:ext cx="9611217" cy="668881"/>
        </p:xfrm>
        <a:graphic>
          <a:graphicData uri="http://schemas.openxmlformats.org/presentationml/2006/ole">
            <mc:AlternateContent xmlns:mc="http://schemas.openxmlformats.org/markup-compatibility/2006">
              <mc:Choice xmlns:v="urn:schemas-microsoft-com:vml" Requires="v">
                <p:oleObj spid="_x0000_s195842" name="公式" r:id="rId7" imgW="3390840" imgH="241200" progId="Equation.3">
                  <p:embed/>
                </p:oleObj>
              </mc:Choice>
              <mc:Fallback>
                <p:oleObj name="公式" r:id="rId7" imgW="3390840" imgH="241200" progId="Equation.3">
                  <p:embed/>
                  <p:pic>
                    <p:nvPicPr>
                      <p:cNvPr id="16" name="对象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5010" y="3186953"/>
                        <a:ext cx="9611217" cy="668881"/>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61581681"/>
              </p:ext>
            </p:extLst>
          </p:nvPr>
        </p:nvGraphicFramePr>
        <p:xfrm>
          <a:off x="3106269" y="3776631"/>
          <a:ext cx="880783" cy="509714"/>
        </p:xfrm>
        <a:graphic>
          <a:graphicData uri="http://schemas.openxmlformats.org/presentationml/2006/ole">
            <mc:AlternateContent xmlns:mc="http://schemas.openxmlformats.org/markup-compatibility/2006">
              <mc:Choice xmlns:v="urn:schemas-microsoft-com:vml" Requires="v">
                <p:oleObj spid="_x0000_s195843" name="公式" r:id="rId9" imgW="342720" imgH="203040" progId="Equation.3">
                  <p:embed/>
                </p:oleObj>
              </mc:Choice>
              <mc:Fallback>
                <p:oleObj name="公式" r:id="rId9" imgW="342720" imgH="203040" progId="Equation.3">
                  <p:embed/>
                  <p:pic>
                    <p:nvPicPr>
                      <p:cNvPr id="20" name="对象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6269" y="3776631"/>
                        <a:ext cx="880783" cy="509714"/>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249985956"/>
              </p:ext>
            </p:extLst>
          </p:nvPr>
        </p:nvGraphicFramePr>
        <p:xfrm>
          <a:off x="5883150" y="3886200"/>
          <a:ext cx="534061" cy="388059"/>
        </p:xfrm>
        <a:graphic>
          <a:graphicData uri="http://schemas.openxmlformats.org/presentationml/2006/ole">
            <mc:AlternateContent xmlns:mc="http://schemas.openxmlformats.org/markup-compatibility/2006">
              <mc:Choice xmlns:v="urn:schemas-microsoft-com:vml" Requires="v">
                <p:oleObj spid="_x0000_s195844" name="公式" r:id="rId11" imgW="215640" imgH="164880" progId="Equation.3">
                  <p:embed/>
                </p:oleObj>
              </mc:Choice>
              <mc:Fallback>
                <p:oleObj name="公式" r:id="rId11" imgW="215640" imgH="164880" progId="Equation.3">
                  <p:embed/>
                  <p:pic>
                    <p:nvPicPr>
                      <p:cNvPr id="22" name="对象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83150" y="3886200"/>
                        <a:ext cx="534061" cy="388059"/>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155040575"/>
              </p:ext>
            </p:extLst>
          </p:nvPr>
        </p:nvGraphicFramePr>
        <p:xfrm>
          <a:off x="4462243" y="4401670"/>
          <a:ext cx="534061" cy="388059"/>
        </p:xfrm>
        <a:graphic>
          <a:graphicData uri="http://schemas.openxmlformats.org/presentationml/2006/ole">
            <mc:AlternateContent xmlns:mc="http://schemas.openxmlformats.org/markup-compatibility/2006">
              <mc:Choice xmlns:v="urn:schemas-microsoft-com:vml" Requires="v">
                <p:oleObj spid="_x0000_s195845" name="公式" r:id="rId13" imgW="215640" imgH="164880" progId="Equation.3">
                  <p:embed/>
                </p:oleObj>
              </mc:Choice>
              <mc:Fallback>
                <p:oleObj name="公式" r:id="rId13" imgW="215640" imgH="164880" progId="Equation.3">
                  <p:embed/>
                  <p:pic>
                    <p:nvPicPr>
                      <p:cNvPr id="24" name="对象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2243" y="4401670"/>
                        <a:ext cx="534061" cy="388059"/>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033929958"/>
              </p:ext>
            </p:extLst>
          </p:nvPr>
        </p:nvGraphicFramePr>
        <p:xfrm>
          <a:off x="8022086" y="4356847"/>
          <a:ext cx="1065882" cy="427037"/>
        </p:xfrm>
        <a:graphic>
          <a:graphicData uri="http://schemas.openxmlformats.org/presentationml/2006/ole">
            <mc:AlternateContent xmlns:mc="http://schemas.openxmlformats.org/markup-compatibility/2006">
              <mc:Choice xmlns:v="urn:schemas-microsoft-com:vml" Requires="v">
                <p:oleObj spid="_x0000_s195846" name="公式" r:id="rId14" imgW="495000" imgH="203040" progId="Equation.3">
                  <p:embed/>
                </p:oleObj>
              </mc:Choice>
              <mc:Fallback>
                <p:oleObj name="公式" r:id="rId14" imgW="495000" imgH="203040" progId="Equation.3">
                  <p:embed/>
                  <p:pic>
                    <p:nvPicPr>
                      <p:cNvPr id="25" name="对象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22086" y="4356847"/>
                        <a:ext cx="1065882" cy="427037"/>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6928410"/>
              </p:ext>
            </p:extLst>
          </p:nvPr>
        </p:nvGraphicFramePr>
        <p:xfrm>
          <a:off x="10881034" y="4370294"/>
          <a:ext cx="778778" cy="440486"/>
        </p:xfrm>
        <a:graphic>
          <a:graphicData uri="http://schemas.openxmlformats.org/presentationml/2006/ole">
            <mc:AlternateContent xmlns:mc="http://schemas.openxmlformats.org/markup-compatibility/2006">
              <mc:Choice xmlns:v="urn:schemas-microsoft-com:vml" Requires="v">
                <p:oleObj spid="_x0000_s195847" name="公式" r:id="rId16" imgW="355320" imgH="203040" progId="Equation.3">
                  <p:embed/>
                </p:oleObj>
              </mc:Choice>
              <mc:Fallback>
                <p:oleObj name="公式" r:id="rId16" imgW="355320" imgH="203040" progId="Equation.3">
                  <p:embed/>
                  <p:pic>
                    <p:nvPicPr>
                      <p:cNvPr id="27" name="对象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81034" y="4370294"/>
                        <a:ext cx="778778" cy="440486"/>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2505424936"/>
              </p:ext>
            </p:extLst>
          </p:nvPr>
        </p:nvGraphicFramePr>
        <p:xfrm>
          <a:off x="1467021" y="5472953"/>
          <a:ext cx="474866" cy="427038"/>
        </p:xfrm>
        <a:graphic>
          <a:graphicData uri="http://schemas.openxmlformats.org/presentationml/2006/ole">
            <mc:AlternateContent xmlns:mc="http://schemas.openxmlformats.org/markup-compatibility/2006">
              <mc:Choice xmlns:v="urn:schemas-microsoft-com:vml" Requires="v">
                <p:oleObj spid="_x0000_s195848" name="公式" r:id="rId18" imgW="215640" imgH="203040" progId="Equation.3">
                  <p:embed/>
                </p:oleObj>
              </mc:Choice>
              <mc:Fallback>
                <p:oleObj name="公式" r:id="rId18" imgW="215640" imgH="203040" progId="Equation.3">
                  <p:embed/>
                  <p:pic>
                    <p:nvPicPr>
                      <p:cNvPr id="29" name="对象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67021" y="5472953"/>
                        <a:ext cx="474866" cy="427038"/>
                      </a:xfrm>
                      <a:prstGeom prst="rect">
                        <a:avLst/>
                      </a:prstGeom>
                      <a:noFill/>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3047317273"/>
              </p:ext>
            </p:extLst>
          </p:nvPr>
        </p:nvGraphicFramePr>
        <p:xfrm>
          <a:off x="2904565" y="5510449"/>
          <a:ext cx="976126" cy="416436"/>
        </p:xfrm>
        <a:graphic>
          <a:graphicData uri="http://schemas.openxmlformats.org/presentationml/2006/ole">
            <mc:AlternateContent xmlns:mc="http://schemas.openxmlformats.org/markup-compatibility/2006">
              <mc:Choice xmlns:v="urn:schemas-microsoft-com:vml" Requires="v">
                <p:oleObj spid="_x0000_s195849" name="公式" r:id="rId20" imgW="469800" imgH="203040" progId="Equation.3">
                  <p:embed/>
                </p:oleObj>
              </mc:Choice>
              <mc:Fallback>
                <p:oleObj name="公式" r:id="rId20" imgW="469800" imgH="203040" progId="Equation.3">
                  <p:embed/>
                  <p:pic>
                    <p:nvPicPr>
                      <p:cNvPr id="31" name="对象 3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04565" y="5510449"/>
                        <a:ext cx="976126" cy="416436"/>
                      </a:xfrm>
                      <a:prstGeom prst="rect">
                        <a:avLst/>
                      </a:prstGeom>
                      <a:noFill/>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3745778313"/>
              </p:ext>
            </p:extLst>
          </p:nvPr>
        </p:nvGraphicFramePr>
        <p:xfrm>
          <a:off x="2561304" y="5998739"/>
          <a:ext cx="6252949" cy="561509"/>
        </p:xfrm>
        <a:graphic>
          <a:graphicData uri="http://schemas.openxmlformats.org/presentationml/2006/ole">
            <mc:AlternateContent xmlns:mc="http://schemas.openxmlformats.org/markup-compatibility/2006">
              <mc:Choice xmlns:v="urn:schemas-microsoft-com:vml" Requires="v">
                <p:oleObj spid="_x0000_s195850" name="公式" r:id="rId22" imgW="2209680" imgH="203040" progId="Equation.3">
                  <p:embed/>
                </p:oleObj>
              </mc:Choice>
              <mc:Fallback>
                <p:oleObj name="公式" r:id="rId22" imgW="2209680" imgH="203040" progId="Equation.3">
                  <p:embed/>
                  <p:pic>
                    <p:nvPicPr>
                      <p:cNvPr id="33" name="对象 3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1304" y="5998739"/>
                        <a:ext cx="6252949" cy="561509"/>
                      </a:xfrm>
                      <a:prstGeom prst="rect">
                        <a:avLst/>
                      </a:prstGeom>
                      <a:solidFill>
                        <a:schemeClr val="accent4">
                          <a:lumMod val="20000"/>
                          <a:lumOff val="80000"/>
                        </a:schemeClr>
                      </a:solidFill>
                    </p:spPr>
                  </p:pic>
                </p:oleObj>
              </mc:Fallback>
            </mc:AlternateContent>
          </a:graphicData>
        </a:graphic>
      </p:graphicFrame>
      <p:sp>
        <p:nvSpPr>
          <p:cNvPr id="36" name="平行四边形 35"/>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310966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79</a:t>
            </a:fld>
            <a:endParaRPr lang="zh-CN" altLang="en-US"/>
          </a:p>
        </p:txBody>
      </p:sp>
      <p:sp>
        <p:nvSpPr>
          <p:cNvPr id="53" name="文本框 52"/>
          <p:cNvSpPr txBox="1"/>
          <p:nvPr/>
        </p:nvSpPr>
        <p:spPr>
          <a:xfrm>
            <a:off x="217076" y="993211"/>
            <a:ext cx="11567884" cy="1200329"/>
          </a:xfrm>
          <a:prstGeom prst="rect">
            <a:avLst/>
          </a:prstGeom>
          <a:noFill/>
        </p:spPr>
        <p:txBody>
          <a:bodyPr wrap="square" rtlCol="0">
            <a:spAutoFit/>
          </a:bodyPr>
          <a:lstStyle/>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）利用摩根定律进行与非变换：</a:t>
            </a:r>
          </a:p>
          <a:p>
            <a:pPr lvl="1" defTabSz="540000">
              <a:lnSpc>
                <a:spcPct val="150000"/>
              </a:lnSpc>
              <a:buClr>
                <a:srgbClr val="235EB8"/>
              </a:buClr>
              <a:buSzPct val="85000"/>
            </a:pPr>
            <a:r>
              <a:rPr lang="zh-CN" altLang="en-US" sz="2400" b="1" dirty="0" smtClean="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35" name="对象 34"/>
          <p:cNvGraphicFramePr>
            <a:graphicFrameLocks noChangeAspect="1"/>
          </p:cNvGraphicFramePr>
          <p:nvPr>
            <p:extLst>
              <p:ext uri="{D42A27DB-BD31-4B8C-83A1-F6EECF244321}">
                <p14:modId xmlns:p14="http://schemas.microsoft.com/office/powerpoint/2010/main" val="3827432620"/>
              </p:ext>
            </p:extLst>
          </p:nvPr>
        </p:nvGraphicFramePr>
        <p:xfrm>
          <a:off x="1738368" y="1585452"/>
          <a:ext cx="5461753" cy="581494"/>
        </p:xfrm>
        <a:graphic>
          <a:graphicData uri="http://schemas.openxmlformats.org/presentationml/2006/ole">
            <mc:AlternateContent xmlns:mc="http://schemas.openxmlformats.org/markup-compatibility/2006">
              <mc:Choice xmlns:v="urn:schemas-microsoft-com:vml" Requires="v">
                <p:oleObj spid="_x0000_s65696" name="公式" r:id="rId4" imgW="2425680" imgH="253800" progId="Equation.3">
                  <p:embed/>
                </p:oleObj>
              </mc:Choice>
              <mc:Fallback>
                <p:oleObj name="公式" r:id="rId4" imgW="2425680" imgH="253800" progId="Equation.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8368" y="1585452"/>
                        <a:ext cx="5461753" cy="581494"/>
                      </a:xfrm>
                      <a:prstGeom prst="rect">
                        <a:avLst/>
                      </a:prstGeom>
                      <a:noFill/>
                    </p:spPr>
                  </p:pic>
                </p:oleObj>
              </mc:Fallback>
            </mc:AlternateContent>
          </a:graphicData>
        </a:graphic>
      </p:graphicFrame>
      <p:sp>
        <p:nvSpPr>
          <p:cNvPr id="29" name="平行四边形 2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a:t>
            </a:r>
            <a:endParaRPr lang="zh-CN" altLang="en-US" dirty="0">
              <a:effectLst>
                <a:outerShdw blurRad="38100" dist="38100" dir="2700000" algn="tl">
                  <a:srgbClr val="000000">
                    <a:alpha val="43137"/>
                  </a:srgbClr>
                </a:outerShdw>
              </a:effectLst>
            </a:endParaRPr>
          </a:p>
        </p:txBody>
      </p:sp>
      <p:sp>
        <p:nvSpPr>
          <p:cNvPr id="9" name="矩形 8"/>
          <p:cNvSpPr/>
          <p:nvPr/>
        </p:nvSpPr>
        <p:spPr>
          <a:xfrm>
            <a:off x="835742" y="2709153"/>
            <a:ext cx="9232490" cy="1200329"/>
          </a:xfrm>
          <a:prstGeom prst="rect">
            <a:avLst/>
          </a:prstGeom>
        </p:spPr>
        <p:txBody>
          <a:bodyPr wrap="square">
            <a:spAutoFit/>
          </a:bodyPr>
          <a:lstStyle/>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在上述的变换中，有个关键的操作：</a:t>
            </a:r>
            <a:r>
              <a:rPr lang="zh-CN" altLang="en-US" sz="2400" b="1" dirty="0">
                <a:solidFill>
                  <a:srgbClr val="FF0000"/>
                </a:solidFill>
                <a:latin typeface="微软雅黑" panose="020B0503020204020204" pitchFamily="34" charset="-122"/>
                <a:ea typeface="微软雅黑" panose="020B0503020204020204" pitchFamily="34" charset="-122"/>
              </a:rPr>
              <a:t>将头部的部分或者全部插入尾部</a:t>
            </a:r>
            <a:r>
              <a:rPr lang="zh-CN" altLang="en-US" sz="2400" b="1" dirty="0">
                <a:latin typeface="微软雅黑" panose="020B0503020204020204" pitchFamily="34" charset="-122"/>
                <a:ea typeface="微软雅黑" panose="020B0503020204020204" pitchFamily="34" charset="-122"/>
              </a:rPr>
              <a:t>，下面证明其等价性。</a:t>
            </a:r>
          </a:p>
        </p:txBody>
      </p:sp>
    </p:spTree>
    <p:extLst>
      <p:ext uri="{BB962C8B-B14F-4D97-AF65-F5344CB8AC3E}">
        <p14:creationId xmlns:p14="http://schemas.microsoft.com/office/powerpoint/2010/main" val="295312677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391887" y="939423"/>
                <a:ext cx="11567884" cy="2400657"/>
              </a:xfrm>
              <a:prstGeom prst="rect">
                <a:avLst/>
              </a:prstGeom>
              <a:noFill/>
            </p:spPr>
            <p:txBody>
              <a:bodyPr wrap="square" rtlCol="0">
                <a:spAutoFit/>
              </a:bodyPr>
              <a:lstStyle/>
              <a:p>
                <a:pPr marL="285750" indent="-285750">
                  <a:lnSpc>
                    <a:spcPct val="150000"/>
                  </a:lnSpc>
                  <a:buClr>
                    <a:srgbClr val="235EB8"/>
                  </a:buClr>
                  <a:buSzPct val="85000"/>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a:t>
                </a:r>
                <a:r>
                  <a:rPr lang="en-US" altLang="zh-CN" sz="2800" b="1" dirty="0" smtClean="0">
                    <a:solidFill>
                      <a:srgbClr val="FF0000"/>
                    </a:solidFill>
                    <a:latin typeface="微软雅黑" panose="020B0503020204020204" pitchFamily="34" charset="-122"/>
                    <a:ea typeface="微软雅黑" panose="020B0503020204020204" pitchFamily="34" charset="-122"/>
                  </a:rPr>
                  <a:t>4</a:t>
                </a:r>
                <a:r>
                  <a:rPr lang="zh-CN" altLang="en-US" sz="2800" b="1" dirty="0" smtClean="0">
                    <a:solidFill>
                      <a:srgbClr val="FF0000"/>
                    </a:solidFill>
                    <a:latin typeface="微软雅黑" panose="020B0503020204020204" pitchFamily="34" charset="-122"/>
                    <a:ea typeface="微软雅黑" panose="020B0503020204020204" pitchFamily="34" charset="-122"/>
                  </a:rPr>
                  <a:t>）逻辑函数相等</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设有</a:t>
                </a:r>
                <a:r>
                  <a:rPr lang="zh-CN" altLang="en-US" sz="2400" b="1" dirty="0">
                    <a:latin typeface="微软雅黑" panose="020B0503020204020204" pitchFamily="34" charset="-122"/>
                    <a:ea typeface="微软雅黑" panose="020B0503020204020204" pitchFamily="34" charset="-122"/>
                  </a:rPr>
                  <a:t>两个</a:t>
                </a:r>
                <a:r>
                  <a:rPr lang="zh-CN" altLang="en-US" sz="2400" b="1" dirty="0" smtClean="0">
                    <a:latin typeface="微软雅黑" panose="020B0503020204020204" pitchFamily="34" charset="-122"/>
                    <a:ea typeface="微软雅黑" panose="020B0503020204020204" pitchFamily="34" charset="-122"/>
                  </a:rPr>
                  <a:t>逻辑函数                                    和                                        。</a:t>
                </a:r>
                <a:endParaRPr lang="en-US" altLang="zh-CN" sz="2400" b="1" dirty="0" smtClean="0">
                  <a:latin typeface="微软雅黑" panose="020B0503020204020204" pitchFamily="34" charset="-122"/>
                  <a:ea typeface="微软雅黑" panose="020B0503020204020204" pitchFamily="34" charset="-122"/>
                </a:endParaRPr>
              </a:p>
              <a:p>
                <a:pPr marL="800100" lvl="1"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如果</a:t>
                </a:r>
                <a:r>
                  <a:rPr lang="zh-CN" altLang="en-US" sz="2400" b="1" dirty="0">
                    <a:latin typeface="微软雅黑" panose="020B0503020204020204" pitchFamily="34" charset="-122"/>
                    <a:ea typeface="微软雅黑" panose="020B0503020204020204" pitchFamily="34" charset="-122"/>
                  </a:rPr>
                  <a:t>对应输入变量</a:t>
                </a:r>
                <a14:m>
                  <m:oMath xmlns:m="http://schemas.openxmlformats.org/officeDocument/2006/math">
                    <m:r>
                      <a:rPr lang="en-US" altLang="zh-CN" sz="2400" b="1" i="1">
                        <a:solidFill>
                          <a:prstClr val="black"/>
                        </a:solidFill>
                        <a:latin typeface="Cambria Math" panose="02040503050406030204" pitchFamily="18" charset="0"/>
                        <a:ea typeface="微软雅黑" panose="020B0503020204020204" pitchFamily="34" charset="-122"/>
                      </a:rPr>
                      <m:t>𝑨</m:t>
                    </m:r>
                    <m:r>
                      <a:rPr lang="en-US" altLang="zh-CN" sz="2400" b="1" i="1" baseline="-25000">
                        <a:solidFill>
                          <a:prstClr val="black"/>
                        </a:solidFill>
                        <a:latin typeface="Cambria Math" panose="02040503050406030204" pitchFamily="18" charset="0"/>
                        <a:ea typeface="微软雅黑" panose="020B0503020204020204" pitchFamily="34" charset="-122"/>
                      </a:rPr>
                      <m:t>𝟏</m:t>
                    </m:r>
                    <m:r>
                      <a:rPr lang="en-US" altLang="zh-CN" sz="2400" b="1" i="1">
                        <a:solidFill>
                          <a:prstClr val="black"/>
                        </a:solidFill>
                        <a:latin typeface="Cambria Math" panose="02040503050406030204" pitchFamily="18" charset="0"/>
                        <a:ea typeface="微软雅黑" panose="020B0503020204020204" pitchFamily="34" charset="-122"/>
                      </a:rPr>
                      <m:t>,</m:t>
                    </m:r>
                    <m:r>
                      <a:rPr lang="en-US" altLang="zh-CN" sz="2400" b="1" i="1">
                        <a:solidFill>
                          <a:prstClr val="black"/>
                        </a:solidFill>
                        <a:latin typeface="Cambria Math" panose="02040503050406030204" pitchFamily="18" charset="0"/>
                        <a:ea typeface="微软雅黑" panose="020B0503020204020204" pitchFamily="34" charset="-122"/>
                      </a:rPr>
                      <m:t>𝑨</m:t>
                    </m:r>
                    <m:r>
                      <a:rPr lang="en-US" altLang="zh-CN" sz="2400" b="1" i="1" baseline="-25000">
                        <a:solidFill>
                          <a:prstClr val="black"/>
                        </a:solidFill>
                        <a:latin typeface="Cambria Math" panose="02040503050406030204" pitchFamily="18" charset="0"/>
                        <a:ea typeface="微软雅黑" panose="020B0503020204020204" pitchFamily="34" charset="-122"/>
                      </a:rPr>
                      <m:t>𝟐</m:t>
                    </m:r>
                    <m:r>
                      <a:rPr lang="en-US" altLang="zh-CN" sz="2400" b="1" i="1">
                        <a:solidFill>
                          <a:prstClr val="black"/>
                        </a:solidFill>
                        <a:latin typeface="Cambria Math" panose="02040503050406030204" pitchFamily="18" charset="0"/>
                        <a:ea typeface="微软雅黑" panose="020B0503020204020204" pitchFamily="34" charset="-122"/>
                      </a:rPr>
                      <m:t>,…,</m:t>
                    </m:r>
                    <m:r>
                      <a:rPr lang="en-US" altLang="zh-CN" sz="2400" b="1" i="1">
                        <a:solidFill>
                          <a:prstClr val="black"/>
                        </a:solidFill>
                        <a:latin typeface="Cambria Math" panose="02040503050406030204" pitchFamily="18" charset="0"/>
                        <a:ea typeface="微软雅黑" panose="020B0503020204020204" pitchFamily="34" charset="-122"/>
                      </a:rPr>
                      <m:t>𝑨𝒏</m:t>
                    </m:r>
                  </m:oMath>
                </a14:m>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smtClean="0">
                    <a:solidFill>
                      <a:srgbClr val="00B050"/>
                    </a:solidFill>
                    <a:latin typeface="微软雅黑" panose="020B0503020204020204" pitchFamily="34" charset="-122"/>
                    <a:ea typeface="微软雅黑" panose="020B0503020204020204" pitchFamily="34" charset="-122"/>
                  </a:rPr>
                  <a:t>任一组取值</a:t>
                </a:r>
                <a:r>
                  <a:rPr lang="zh-CN" altLang="en-US" sz="2400" b="1" dirty="0" smtClean="0">
                    <a:latin typeface="微软雅黑" panose="020B0503020204020204" pitchFamily="34" charset="-122"/>
                    <a:ea typeface="微软雅黑" panose="020B0503020204020204" pitchFamily="34" charset="-122"/>
                  </a:rPr>
                  <a:t>条件下，</a:t>
                </a:r>
                <a:r>
                  <a:rPr lang="en-US" altLang="zh-CN" sz="2400" b="1" dirty="0" smtClean="0">
                    <a:latin typeface="微软雅黑" panose="020B0503020204020204" pitchFamily="34" charset="-122"/>
                    <a:ea typeface="微软雅黑" panose="020B0503020204020204" pitchFamily="34" charset="-122"/>
                  </a:rPr>
                  <a:t>F</a:t>
                </a:r>
                <a:r>
                  <a:rPr lang="en-US" altLang="zh-CN" sz="2400" b="1" baseline="-25000"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和</a:t>
                </a:r>
                <a:r>
                  <a:rPr lang="en-US" altLang="zh-CN" sz="2400" b="1" dirty="0" smtClean="0">
                    <a:latin typeface="微软雅黑" panose="020B0503020204020204" pitchFamily="34" charset="-122"/>
                    <a:ea typeface="微软雅黑" panose="020B0503020204020204" pitchFamily="34" charset="-122"/>
                  </a:rPr>
                  <a:t>F</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的值都相等，则称</a:t>
                </a:r>
                <a:r>
                  <a:rPr lang="zh-CN" altLang="en-US" sz="2400" b="1" dirty="0" smtClean="0">
                    <a:latin typeface="微软雅黑" panose="020B0503020204020204" pitchFamily="34" charset="-122"/>
                    <a:ea typeface="微软雅黑" panose="020B0503020204020204" pitchFamily="34" charset="-122"/>
                  </a:rPr>
                  <a:t>逻辑函数</a:t>
                </a:r>
                <a:r>
                  <a:rPr lang="en-US" altLang="zh-CN" sz="2400" b="1" dirty="0" smtClean="0">
                    <a:latin typeface="微软雅黑" panose="020B0503020204020204" pitchFamily="34" charset="-122"/>
                    <a:ea typeface="微软雅黑" panose="020B0503020204020204" pitchFamily="34" charset="-122"/>
                  </a:rPr>
                  <a:t>F</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和</a:t>
                </a:r>
                <a:r>
                  <a:rPr lang="en-US" altLang="zh-CN" sz="2400" b="1" dirty="0" smtClean="0">
                    <a:latin typeface="微软雅黑" panose="020B0503020204020204" pitchFamily="34" charset="-122"/>
                    <a:ea typeface="微软雅黑" panose="020B0503020204020204" pitchFamily="34" charset="-122"/>
                  </a:rPr>
                  <a:t>F</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相等；记为</a:t>
                </a:r>
                <a:r>
                  <a:rPr lang="en-US" altLang="zh-CN" sz="2400" b="1" dirty="0" smtClean="0">
                    <a:latin typeface="微软雅黑" panose="020B0503020204020204" pitchFamily="34" charset="-122"/>
                    <a:ea typeface="微软雅黑" panose="020B0503020204020204" pitchFamily="34" charset="-122"/>
                  </a:rPr>
                  <a:t>F</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smtClean="0">
                    <a:latin typeface="微软雅黑" panose="020B0503020204020204" pitchFamily="34" charset="-122"/>
                    <a:ea typeface="微软雅黑" panose="020B0503020204020204" pitchFamily="34" charset="-122"/>
                  </a:rPr>
                  <a:t>=F</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391887" y="939423"/>
                <a:ext cx="11567884" cy="2400657"/>
              </a:xfrm>
              <a:prstGeom prst="rect">
                <a:avLst/>
              </a:prstGeom>
              <a:blipFill rotWithShape="1">
                <a:blip r:embed="rId4"/>
                <a:stretch>
                  <a:fillRect l="-685" b="-228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618359116"/>
              </p:ext>
            </p:extLst>
          </p:nvPr>
        </p:nvGraphicFramePr>
        <p:xfrm>
          <a:off x="3812541" y="1690833"/>
          <a:ext cx="2948701" cy="523567"/>
        </p:xfrm>
        <a:graphic>
          <a:graphicData uri="http://schemas.openxmlformats.org/presentationml/2006/ole">
            <mc:AlternateContent xmlns:mc="http://schemas.openxmlformats.org/markup-compatibility/2006">
              <mc:Choice xmlns:v="urn:schemas-microsoft-com:vml" Requires="v">
                <p:oleObj spid="_x0000_s23011" name="公式" r:id="rId5" imgW="1282680" imgH="228600" progId="Equation.3">
                  <p:embed/>
                </p:oleObj>
              </mc:Choice>
              <mc:Fallback>
                <p:oleObj name="公式" r:id="rId5" imgW="1282680" imgH="2286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2541" y="1690833"/>
                        <a:ext cx="2948701" cy="523567"/>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63255101"/>
              </p:ext>
            </p:extLst>
          </p:nvPr>
        </p:nvGraphicFramePr>
        <p:xfrm>
          <a:off x="7377409" y="1685831"/>
          <a:ext cx="3357811" cy="500575"/>
        </p:xfrm>
        <a:graphic>
          <a:graphicData uri="http://schemas.openxmlformats.org/presentationml/2006/ole">
            <mc:AlternateContent xmlns:mc="http://schemas.openxmlformats.org/markup-compatibility/2006">
              <mc:Choice xmlns:v="urn:schemas-microsoft-com:vml" Requires="v">
                <p:oleObj spid="_x0000_s23012" name="公式" r:id="rId7" imgW="1320480" imgH="228600" progId="Equation.3">
                  <p:embed/>
                </p:oleObj>
              </mc:Choice>
              <mc:Fallback>
                <p:oleObj name="公式" r:id="rId7" imgW="1320480" imgH="2286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7409" y="1685831"/>
                        <a:ext cx="3357811" cy="500575"/>
                      </a:xfrm>
                      <a:prstGeom prst="rect">
                        <a:avLst/>
                      </a:prstGeom>
                      <a:noFill/>
                    </p:spPr>
                  </p:pic>
                </p:oleObj>
              </mc:Fallback>
            </mc:AlternateContent>
          </a:graphicData>
        </a:graphic>
      </p:graphicFrame>
      <p:sp>
        <p:nvSpPr>
          <p:cNvPr id="13" name="平行四边形 12"/>
          <p:cNvSpPr/>
          <p:nvPr/>
        </p:nvSpPr>
        <p:spPr>
          <a:xfrm>
            <a:off x="304512" y="129448"/>
            <a:ext cx="1752888"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图片 13">
            <a:hlinkClick r:id="rId9" action="ppaction://hlinksldjump"/>
          </p:cNvPr>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
        <p:nvSpPr>
          <p:cNvPr id="16" name="标题 2"/>
          <p:cNvSpPr>
            <a:spLocks noGrp="1"/>
          </p:cNvSpPr>
          <p:nvPr>
            <p:ph type="title"/>
          </p:nvPr>
        </p:nvSpPr>
        <p:spPr>
          <a:xfrm>
            <a:off x="2268367" y="97943"/>
            <a:ext cx="5120575" cy="732155"/>
          </a:xfrm>
        </p:spPr>
        <p:txBody>
          <a:bodyPr>
            <a:normAutofit fontScale="90000"/>
          </a:bodyPr>
          <a:lstStyle/>
          <a:p>
            <a:r>
              <a:rPr lang="zh-CN" altLang="en-US" dirty="0" smtClean="0">
                <a:effectLst>
                  <a:outerShdw blurRad="38100" dist="38100" dir="2700000" algn="tl">
                    <a:srgbClr val="000000">
                      <a:alpha val="43137"/>
                    </a:srgbClr>
                  </a:outerShdw>
                </a:effectLst>
              </a:rPr>
              <a:t>逻辑变量、常量与逻辑函数</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06781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80</a:t>
            </a:fld>
            <a:endParaRPr lang="zh-CN" altLang="en-US"/>
          </a:p>
        </p:txBody>
      </p:sp>
      <p:sp>
        <p:nvSpPr>
          <p:cNvPr id="53" name="文本框 52"/>
          <p:cNvSpPr txBox="1"/>
          <p:nvPr/>
        </p:nvSpPr>
        <p:spPr>
          <a:xfrm>
            <a:off x="217076" y="993211"/>
            <a:ext cx="11567884" cy="4524315"/>
          </a:xfrm>
          <a:prstGeom prst="rect">
            <a:avLst/>
          </a:prstGeom>
          <a:noFill/>
        </p:spPr>
        <p:txBody>
          <a:bodyPr wrap="square" rtlCol="0">
            <a:spAutoFit/>
          </a:bodyPr>
          <a:lstStyle/>
          <a:p>
            <a:pPr lvl="1" defTabSz="540000">
              <a:lnSpc>
                <a:spcPct val="150000"/>
              </a:lnSpc>
              <a:buClr>
                <a:srgbClr val="235EB8"/>
              </a:buClr>
              <a:buSzPct val="85000"/>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2.12】	</a:t>
            </a:r>
            <a:r>
              <a:rPr lang="zh-CN" altLang="en-US" sz="2400" b="1" dirty="0">
                <a:latin typeface="微软雅黑" panose="020B0503020204020204" pitchFamily="34" charset="-122"/>
                <a:ea typeface="微软雅黑" panose="020B0503020204020204" pitchFamily="34" charset="-122"/>
              </a:rPr>
              <a:t>请证明以下三个等式：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a:t>
            </a:r>
          </a:p>
          <a:p>
            <a:pPr lvl="1" defTabSz="540000">
              <a:lnSpc>
                <a:spcPct val="150000"/>
              </a:lnSpc>
              <a:buClr>
                <a:srgbClr val="235EB8"/>
              </a:buClr>
              <a:buSzPct val="85000"/>
            </a:pPr>
            <a:r>
              <a:rPr lang="zh-CN" altLang="en-US" sz="2400" b="1" dirty="0">
                <a:latin typeface="微软雅黑" panose="020B0503020204020204" pitchFamily="34" charset="-122"/>
                <a:ea typeface="微软雅黑" panose="020B0503020204020204" pitchFamily="34" charset="-122"/>
              </a:rPr>
              <a:t>解：</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右边</a:t>
            </a:r>
            <a:r>
              <a:rPr lang="en-US" altLang="zh-CN" sz="2400" b="1" dirty="0" smtClean="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左边</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右边</a:t>
            </a:r>
            <a:r>
              <a:rPr lang="en-US" altLang="zh-CN" sz="2400" b="1" dirty="0" smtClean="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左边</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a:t>
            </a: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35" name="对象 34"/>
          <p:cNvGraphicFramePr>
            <a:graphicFrameLocks noChangeAspect="1"/>
          </p:cNvGraphicFramePr>
          <p:nvPr>
            <p:extLst>
              <p:ext uri="{D42A27DB-BD31-4B8C-83A1-F6EECF244321}">
                <p14:modId xmlns:p14="http://schemas.microsoft.com/office/powerpoint/2010/main" val="3087739023"/>
              </p:ext>
            </p:extLst>
          </p:nvPr>
        </p:nvGraphicFramePr>
        <p:xfrm>
          <a:off x="1976718" y="1571886"/>
          <a:ext cx="2151715" cy="514930"/>
        </p:xfrm>
        <a:graphic>
          <a:graphicData uri="http://schemas.openxmlformats.org/presentationml/2006/ole">
            <mc:AlternateContent xmlns:mc="http://schemas.openxmlformats.org/markup-compatibility/2006">
              <mc:Choice xmlns:v="urn:schemas-microsoft-com:vml" Requires="v">
                <p:oleObj spid="_x0000_s68602" name="公式" r:id="rId4" imgW="876240" imgH="215640" progId="Equation.3">
                  <p:embed/>
                </p:oleObj>
              </mc:Choice>
              <mc:Fallback>
                <p:oleObj name="公式" r:id="rId4" imgW="876240" imgH="215640" progId="Equation.3">
                  <p:embed/>
                  <p:pic>
                    <p:nvPicPr>
                      <p:cNvPr id="0" name="Object 1"/>
                      <p:cNvPicPr>
                        <a:picLocks noChangeAspect="1" noChangeArrowheads="1"/>
                      </p:cNvPicPr>
                      <p:nvPr/>
                    </p:nvPicPr>
                    <p:blipFill>
                      <a:blip r:embed="rId5"/>
                      <a:srcRect/>
                      <a:stretch>
                        <a:fillRect/>
                      </a:stretch>
                    </p:blipFill>
                    <p:spPr bwMode="auto">
                      <a:xfrm>
                        <a:off x="1976718" y="1571886"/>
                        <a:ext cx="2151715" cy="514930"/>
                      </a:xfrm>
                      <a:prstGeom prst="rect">
                        <a:avLst/>
                      </a:prstGeom>
                      <a:noFill/>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1657586703"/>
              </p:ext>
            </p:extLst>
          </p:nvPr>
        </p:nvGraphicFramePr>
        <p:xfrm>
          <a:off x="1986680" y="2138083"/>
          <a:ext cx="2713067" cy="476158"/>
        </p:xfrm>
        <a:graphic>
          <a:graphicData uri="http://schemas.openxmlformats.org/presentationml/2006/ole">
            <mc:AlternateContent xmlns:mc="http://schemas.openxmlformats.org/markup-compatibility/2006">
              <mc:Choice xmlns:v="urn:schemas-microsoft-com:vml" Requires="v">
                <p:oleObj spid="_x0000_s68603" name="公式" r:id="rId6" imgW="1257120" imgH="215640" progId="Equation.3">
                  <p:embed/>
                </p:oleObj>
              </mc:Choice>
              <mc:Fallback>
                <p:oleObj name="公式" r:id="rId6" imgW="1257120" imgH="2156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6680" y="2138083"/>
                        <a:ext cx="2713067" cy="476158"/>
                      </a:xfrm>
                      <a:prstGeom prst="rect">
                        <a:avLst/>
                      </a:prstGeom>
                      <a:noFill/>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2094048643"/>
              </p:ext>
            </p:extLst>
          </p:nvPr>
        </p:nvGraphicFramePr>
        <p:xfrm>
          <a:off x="2003705" y="2729754"/>
          <a:ext cx="4686206" cy="476158"/>
        </p:xfrm>
        <a:graphic>
          <a:graphicData uri="http://schemas.openxmlformats.org/presentationml/2006/ole">
            <mc:AlternateContent xmlns:mc="http://schemas.openxmlformats.org/markup-compatibility/2006">
              <mc:Choice xmlns:v="urn:schemas-microsoft-com:vml" Requires="v">
                <p:oleObj spid="_x0000_s68604" name="公式" r:id="rId8" imgW="2171520" imgH="215640" progId="Equation.3">
                  <p:embed/>
                </p:oleObj>
              </mc:Choice>
              <mc:Fallback>
                <p:oleObj name="公式" r:id="rId8" imgW="2171520" imgH="21564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3705" y="2729754"/>
                        <a:ext cx="4686206" cy="476158"/>
                      </a:xfrm>
                      <a:prstGeom prst="rect">
                        <a:avLst/>
                      </a:prstGeom>
                      <a:noFill/>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1113602409"/>
              </p:ext>
            </p:extLst>
          </p:nvPr>
        </p:nvGraphicFramePr>
        <p:xfrm>
          <a:off x="2797801" y="3805518"/>
          <a:ext cx="5029603" cy="545821"/>
        </p:xfrm>
        <a:graphic>
          <a:graphicData uri="http://schemas.openxmlformats.org/presentationml/2006/ole">
            <mc:AlternateContent xmlns:mc="http://schemas.openxmlformats.org/markup-compatibility/2006">
              <mc:Choice xmlns:v="urn:schemas-microsoft-com:vml" Requires="v">
                <p:oleObj spid="_x0000_s68605" name="公式" r:id="rId10" imgW="2184120" imgH="241200" progId="Equation.3">
                  <p:embed/>
                </p:oleObj>
              </mc:Choice>
              <mc:Fallback>
                <p:oleObj name="公式" r:id="rId10" imgW="2184120" imgH="2412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7801" y="3805518"/>
                        <a:ext cx="5029603" cy="545821"/>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1658584213"/>
              </p:ext>
            </p:extLst>
          </p:nvPr>
        </p:nvGraphicFramePr>
        <p:xfrm>
          <a:off x="2826771" y="4316506"/>
          <a:ext cx="7638310" cy="559268"/>
        </p:xfrm>
        <a:graphic>
          <a:graphicData uri="http://schemas.openxmlformats.org/presentationml/2006/ole">
            <mc:AlternateContent xmlns:mc="http://schemas.openxmlformats.org/markup-compatibility/2006">
              <mc:Choice xmlns:v="urn:schemas-microsoft-com:vml" Requires="v">
                <p:oleObj spid="_x0000_s68606" name="公式" r:id="rId12" imgW="3225600" imgH="241200" progId="Equation.3">
                  <p:embed/>
                </p:oleObj>
              </mc:Choice>
              <mc:Fallback>
                <p:oleObj name="公式" r:id="rId12" imgW="3225600" imgH="241200"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26771" y="4316506"/>
                        <a:ext cx="7638310" cy="559268"/>
                      </a:xfrm>
                      <a:prstGeom prst="rect">
                        <a:avLst/>
                      </a:prstGeom>
                      <a:noFill/>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3849136715"/>
              </p:ext>
            </p:extLst>
          </p:nvPr>
        </p:nvGraphicFramePr>
        <p:xfrm>
          <a:off x="1911828" y="4894729"/>
          <a:ext cx="4765851" cy="545821"/>
        </p:xfrm>
        <a:graphic>
          <a:graphicData uri="http://schemas.openxmlformats.org/presentationml/2006/ole">
            <mc:AlternateContent xmlns:mc="http://schemas.openxmlformats.org/markup-compatibility/2006">
              <mc:Choice xmlns:v="urn:schemas-microsoft-com:vml" Requires="v">
                <p:oleObj spid="_x0000_s68607" name="公式" r:id="rId14" imgW="2070000" imgH="241200" progId="Equation.3">
                  <p:embed/>
                </p:oleObj>
              </mc:Choice>
              <mc:Fallback>
                <p:oleObj name="公式" r:id="rId14" imgW="2070000" imgH="241200" progId="Equation.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11828" y="4894729"/>
                        <a:ext cx="4765851" cy="545821"/>
                      </a:xfrm>
                      <a:prstGeom prst="rect">
                        <a:avLst/>
                      </a:prstGeom>
                      <a:noFill/>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1347128359"/>
              </p:ext>
            </p:extLst>
          </p:nvPr>
        </p:nvGraphicFramePr>
        <p:xfrm>
          <a:off x="1896036" y="5375899"/>
          <a:ext cx="4245818" cy="575640"/>
        </p:xfrm>
        <a:graphic>
          <a:graphicData uri="http://schemas.openxmlformats.org/presentationml/2006/ole">
            <mc:AlternateContent xmlns:mc="http://schemas.openxmlformats.org/markup-compatibility/2006">
              <mc:Choice xmlns:v="urn:schemas-microsoft-com:vml" Requires="v">
                <p:oleObj spid="_x0000_s200704" name="公式" r:id="rId16" imgW="1739880" imgH="241200" progId="Equation.3">
                  <p:embed/>
                </p:oleObj>
              </mc:Choice>
              <mc:Fallback>
                <p:oleObj name="公式" r:id="rId16" imgW="1739880" imgH="241200" progId="Equation.3">
                  <p:embed/>
                  <p:pic>
                    <p:nvPicPr>
                      <p:cNvPr id="0" name="Object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96036" y="5375899"/>
                        <a:ext cx="4245818" cy="575640"/>
                      </a:xfrm>
                      <a:prstGeom prst="rect">
                        <a:avLst/>
                      </a:prstGeom>
                      <a:noFill/>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1390057834"/>
              </p:ext>
            </p:extLst>
          </p:nvPr>
        </p:nvGraphicFramePr>
        <p:xfrm>
          <a:off x="1889550" y="5903259"/>
          <a:ext cx="3974581" cy="545819"/>
        </p:xfrm>
        <a:graphic>
          <a:graphicData uri="http://schemas.openxmlformats.org/presentationml/2006/ole">
            <mc:AlternateContent xmlns:mc="http://schemas.openxmlformats.org/markup-compatibility/2006">
              <mc:Choice xmlns:v="urn:schemas-microsoft-com:vml" Requires="v">
                <p:oleObj spid="_x0000_s200705" name="公式" r:id="rId18" imgW="1726920" imgH="241200" progId="Equation.3">
                  <p:embed/>
                </p:oleObj>
              </mc:Choice>
              <mc:Fallback>
                <p:oleObj name="公式" r:id="rId18" imgW="1726920" imgH="241200" progId="Equation.3">
                  <p:embed/>
                  <p:pic>
                    <p:nvPicPr>
                      <p:cNvPr id="0"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89550" y="5903259"/>
                        <a:ext cx="3974581" cy="545819"/>
                      </a:xfrm>
                      <a:prstGeom prst="rect">
                        <a:avLst/>
                      </a:prstGeom>
                      <a:noFill/>
                    </p:spPr>
                  </p:pic>
                </p:oleObj>
              </mc:Fallback>
            </mc:AlternateContent>
          </a:graphicData>
        </a:graphic>
      </p:graphicFrame>
      <p:sp>
        <p:nvSpPr>
          <p:cNvPr id="50" name="平行四边形 4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6982208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81</a:t>
            </a:fld>
            <a:endParaRPr lang="zh-CN" altLang="en-US"/>
          </a:p>
        </p:txBody>
      </p:sp>
      <p:sp>
        <p:nvSpPr>
          <p:cNvPr id="53" name="文本框 52"/>
          <p:cNvSpPr txBox="1"/>
          <p:nvPr/>
        </p:nvSpPr>
        <p:spPr>
          <a:xfrm>
            <a:off x="550606" y="993211"/>
            <a:ext cx="11061291" cy="563231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solidFill>
                  <a:srgbClr val="FF0000"/>
                </a:solidFill>
                <a:latin typeface="微软雅黑" panose="020B0503020204020204" pitchFamily="34" charset="-122"/>
                <a:ea typeface="微软雅黑" panose="020B0503020204020204" pitchFamily="34" charset="-122"/>
              </a:rPr>
              <a:t>不能提供反变量的情况</a:t>
            </a:r>
            <a:r>
              <a:rPr lang="zh-CN" altLang="en-US" sz="2400" b="1" dirty="0">
                <a:latin typeface="微软雅黑" panose="020B0503020204020204" pitchFamily="34" charset="-122"/>
                <a:ea typeface="微软雅黑" panose="020B0503020204020204" pitchFamily="34" charset="-122"/>
              </a:rPr>
              <a:t>下，</a:t>
            </a:r>
            <a:r>
              <a:rPr lang="zh-CN" altLang="en-US" sz="2400" b="1" dirty="0">
                <a:solidFill>
                  <a:srgbClr val="FF0000"/>
                </a:solidFill>
                <a:latin typeface="微软雅黑" panose="020B0503020204020204" pitchFamily="34" charset="-122"/>
                <a:ea typeface="微软雅黑" panose="020B0503020204020204" pitchFamily="34" charset="-122"/>
              </a:rPr>
              <a:t>由或非门实现逻辑函数</a:t>
            </a:r>
            <a:r>
              <a:rPr lang="zh-CN" altLang="en-US" sz="2400" b="1" dirty="0">
                <a:latin typeface="微软雅黑" panose="020B0503020204020204" pitchFamily="34" charset="-122"/>
                <a:ea typeface="微软雅黑" panose="020B0503020204020204" pitchFamily="34" charset="-122"/>
              </a:rPr>
              <a:t>时，需要将函数变换成不含反变量的或非表达式，方法如下：</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）求出函数的最简或与表达式。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）对于含单独反变量的或项，尝试合并头部因子（逻辑或项中的原变量部分）完全相同的逻辑或项，并运用摩根定律，将尾部的反变量与项变成不含单独反变量的或非项，否则不合并。</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）对每一个含单独反变量的或项，将头部的全部或者一部分插入尾部（逻辑或项中的反变量部分），得到合适的尾部因子。</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）求得的尾部因子最好能被多个头部所共享，以减少或非门数目。</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）利用摩根定律将函数变换为“或非</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或非”形式。</a:t>
            </a: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35" name="平行四边形 34"/>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007117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82</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457199" y="1095961"/>
                <a:ext cx="11264901" cy="4524315"/>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2.13】	</a:t>
                </a:r>
                <a:r>
                  <a:rPr lang="zh-CN" altLang="en-US" sz="2400" b="1" dirty="0">
                    <a:latin typeface="微软雅黑" panose="020B0503020204020204" pitchFamily="34" charset="-122"/>
                    <a:ea typeface="微软雅黑" panose="020B0503020204020204" pitchFamily="34" charset="-122"/>
                  </a:rPr>
                  <a:t>将</a:t>
                </a:r>
                <a:r>
                  <a:rPr lang="zh-CN" altLang="en-US" sz="2400" b="1" dirty="0" smtClean="0">
                    <a:latin typeface="微软雅黑" panose="020B0503020204020204" pitchFamily="34" charset="-122"/>
                    <a:ea typeface="微软雅黑" panose="020B0503020204020204" pitchFamily="34" charset="-122"/>
                  </a:rPr>
                  <a:t>逻辑函数                                                </a:t>
                </a:r>
                <a:r>
                  <a:rPr lang="zh-CN" altLang="en-US" sz="2400" b="1" dirty="0">
                    <a:latin typeface="微软雅黑" panose="020B0503020204020204" pitchFamily="34" charset="-122"/>
                    <a:ea typeface="微软雅黑" panose="020B0503020204020204" pitchFamily="34" charset="-122"/>
                  </a:rPr>
                  <a:t>转换成不含反变量的或非表达式。</a:t>
                </a: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）函数化简：已经是最简或与表达式；</a:t>
                </a:r>
              </a:p>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）合并头部因子</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）对于或项 </a:t>
                </a: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可以将</a:t>
                </a:r>
                <a:r>
                  <a:rPr lang="zh-CN" altLang="en-US" sz="2400" b="1" dirty="0" smtClean="0">
                    <a:latin typeface="微软雅黑" panose="020B0503020204020204" pitchFamily="34" charset="-122"/>
                    <a:ea typeface="微软雅黑" panose="020B0503020204020204" pitchFamily="34" charset="-122"/>
                  </a:rPr>
                  <a:t>头部          </a:t>
                </a:r>
                <a:r>
                  <a:rPr lang="zh-CN" altLang="en-US" sz="2400" b="1" dirty="0">
                    <a:latin typeface="微软雅黑" panose="020B0503020204020204" pitchFamily="34" charset="-122"/>
                    <a:ea typeface="微软雅黑" panose="020B0503020204020204" pitchFamily="34" charset="-122"/>
                  </a:rPr>
                  <a:t>的全部或者部分插入尾部</a:t>
                </a:r>
                <a14:m>
                  <m:oMath xmlns:m="http://schemas.openxmlformats.org/officeDocument/2006/math">
                    <m:acc>
                      <m:accPr>
                        <m:chr m:val="̅"/>
                        <m:ctrlPr>
                          <a:rPr lang="zh-CN" altLang="en-US" sz="2400" b="1" i="1" dirty="0" smtClean="0">
                            <a:latin typeface="Cambria Math"/>
                          </a:rPr>
                        </m:ctrlPr>
                      </m:accPr>
                      <m:e>
                        <m:r>
                          <a:rPr lang="en-US" altLang="zh-CN" sz="2400" b="1" i="1" dirty="0" smtClean="0">
                            <a:latin typeface="Cambria Math" panose="02040503050406030204" pitchFamily="18" charset="0"/>
                          </a:rPr>
                          <m:t>𝑿</m:t>
                        </m:r>
                      </m:e>
                    </m:acc>
                  </m:oMath>
                </a14:m>
                <a:r>
                  <a:rPr lang="zh-CN" altLang="en-US" sz="2400" b="1" dirty="0">
                    <a:latin typeface="微软雅黑" panose="020B0503020204020204" pitchFamily="34" charset="-122"/>
                    <a:ea typeface="微软雅黑" panose="020B0503020204020204" pitchFamily="34" charset="-122"/>
                  </a:rPr>
                  <a:t> ，考虑到尾部因子的共享性，选择</a:t>
                </a:r>
                <a:r>
                  <a:rPr lang="zh-CN" altLang="en-US" sz="2400" b="1" dirty="0" smtClean="0">
                    <a:latin typeface="微软雅黑" panose="020B0503020204020204" pitchFamily="34" charset="-122"/>
                    <a:ea typeface="微软雅黑" panose="020B0503020204020204" pitchFamily="34" charset="-122"/>
                  </a:rPr>
                  <a:t>将 </a:t>
                </a:r>
                <a:r>
                  <a:rPr lang="en-US" altLang="zh-CN" sz="2400" b="1" dirty="0" smtClean="0">
                    <a:latin typeface="微软雅黑" panose="020B0503020204020204" pitchFamily="34" charset="-122"/>
                    <a:ea typeface="微软雅黑" panose="020B0503020204020204" pitchFamily="34" charset="-122"/>
                  </a:rPr>
                  <a:t>Y</a:t>
                </a:r>
                <a:r>
                  <a:rPr lang="zh-CN" altLang="en-US" sz="2400" b="1"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Z</a:t>
                </a: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全部插入尾部</a:t>
                </a:r>
                <a14:m>
                  <m:oMath xmlns:m="http://schemas.openxmlformats.org/officeDocument/2006/math">
                    <m:acc>
                      <m:accPr>
                        <m:chr m:val="̅"/>
                        <m:ctrlPr>
                          <a:rPr lang="zh-CN" altLang="en-US" sz="2400" b="1" i="1" dirty="0">
                            <a:latin typeface="Cambria Math"/>
                          </a:rPr>
                        </m:ctrlPr>
                      </m:accPr>
                      <m:e>
                        <m:r>
                          <a:rPr lang="en-US" altLang="zh-CN" sz="2400" b="1" i="1" dirty="0">
                            <a:latin typeface="Cambria Math" panose="02040503050406030204" pitchFamily="18" charset="0"/>
                          </a:rPr>
                          <m:t>𝑿</m:t>
                        </m:r>
                      </m:e>
                    </m:acc>
                    <m:r>
                      <a:rPr lang="en-US" altLang="zh-CN" sz="2400" b="1" i="1" dirty="0">
                        <a:latin typeface="Cambria Math" panose="02040503050406030204" pitchFamily="18" charset="0"/>
                      </a:rPr>
                      <m:t> </m:t>
                    </m:r>
                  </m:oMath>
                </a14:m>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得                              。</a:t>
                </a:r>
                <a:r>
                  <a:rPr lang="zh-CN" altLang="en-US" sz="2400" b="1" dirty="0">
                    <a:latin typeface="微软雅黑" panose="020B0503020204020204" pitchFamily="34" charset="-122"/>
                    <a:ea typeface="微软雅黑" panose="020B0503020204020204" pitchFamily="34" charset="-122"/>
                  </a:rPr>
                  <a:t>同时，或项 </a:t>
                </a:r>
                <a:r>
                  <a:rPr lang="zh-CN" altLang="en-US" sz="2400" b="1" dirty="0" smtClean="0">
                    <a:latin typeface="微软雅黑" panose="020B0503020204020204" pitchFamily="34" charset="-122"/>
                    <a:ea typeface="微软雅黑" panose="020B0503020204020204" pitchFamily="34" charset="-122"/>
                  </a:rPr>
                  <a:t>                 虽然</a:t>
                </a:r>
                <a:r>
                  <a:rPr lang="zh-CN" altLang="en-US" sz="2400" b="1" dirty="0">
                    <a:latin typeface="微软雅黑" panose="020B0503020204020204" pitchFamily="34" charset="-122"/>
                    <a:ea typeface="微软雅黑" panose="020B0503020204020204" pitchFamily="34" charset="-122"/>
                  </a:rPr>
                  <a:t>不含单独的反变量，但是为了有共同的尾部因子，可以将头部</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插入尾部 </a:t>
                </a:r>
                <a:r>
                  <a:rPr lang="zh-CN" altLang="en-US" sz="2400" b="1" dirty="0" smtClean="0">
                    <a:latin typeface="微软雅黑" panose="020B0503020204020204" pitchFamily="34" charset="-122"/>
                    <a:ea typeface="微软雅黑" panose="020B0503020204020204" pitchFamily="34" charset="-122"/>
                  </a:rPr>
                  <a:t>        ，变成                        </a:t>
                </a:r>
                <a:r>
                  <a:rPr lang="zh-CN" altLang="en-US" sz="2400" b="1" dirty="0">
                    <a:latin typeface="微软雅黑" panose="020B0503020204020204" pitchFamily="34" charset="-122"/>
                    <a:ea typeface="微软雅黑" panose="020B0503020204020204" pitchFamily="34" charset="-122"/>
                  </a:rPr>
                  <a:t>。所以有：</a:t>
                </a:r>
              </a:p>
            </p:txBody>
          </p:sp>
        </mc:Choice>
        <mc:Fallback xmlns="">
          <p:sp>
            <p:nvSpPr>
              <p:cNvPr id="53" name="文本框 52"/>
              <p:cNvSpPr txBox="1">
                <a:spLocks noRot="1" noChangeAspect="1" noMove="1" noResize="1" noEditPoints="1" noAdjustHandles="1" noChangeArrowheads="1" noChangeShapeType="1" noTextEdit="1"/>
              </p:cNvSpPr>
              <p:nvPr/>
            </p:nvSpPr>
            <p:spPr>
              <a:xfrm>
                <a:off x="457199" y="1095961"/>
                <a:ext cx="11264901" cy="4524315"/>
              </a:xfrm>
              <a:prstGeom prst="rect">
                <a:avLst/>
              </a:prstGeom>
              <a:blipFill rotWithShape="1">
                <a:blip r:embed="rId4"/>
                <a:stretch>
                  <a:fillRect l="-433" r="-3463" b="-80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6" name="对象 15"/>
          <p:cNvGraphicFramePr>
            <a:graphicFrameLocks noChangeAspect="1"/>
          </p:cNvGraphicFramePr>
          <p:nvPr>
            <p:extLst>
              <p:ext uri="{D42A27DB-BD31-4B8C-83A1-F6EECF244321}">
                <p14:modId xmlns:p14="http://schemas.microsoft.com/office/powerpoint/2010/main" val="1221671055"/>
              </p:ext>
            </p:extLst>
          </p:nvPr>
        </p:nvGraphicFramePr>
        <p:xfrm>
          <a:off x="4202161" y="1171860"/>
          <a:ext cx="4298426" cy="515259"/>
        </p:xfrm>
        <a:graphic>
          <a:graphicData uri="http://schemas.openxmlformats.org/presentationml/2006/ole">
            <mc:AlternateContent xmlns:mc="http://schemas.openxmlformats.org/markup-compatibility/2006">
              <mc:Choice xmlns:v="urn:schemas-microsoft-com:vml" Requires="v">
                <p:oleObj spid="_x0000_s196721" name="公式" r:id="rId5" imgW="1968480" imgH="241200" progId="Equation.3">
                  <p:embed/>
                </p:oleObj>
              </mc:Choice>
              <mc:Fallback>
                <p:oleObj name="公式" r:id="rId5" imgW="1968480" imgH="2412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2161" y="1171860"/>
                        <a:ext cx="4298426" cy="515259"/>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4286180634"/>
              </p:ext>
            </p:extLst>
          </p:nvPr>
        </p:nvGraphicFramePr>
        <p:xfrm>
          <a:off x="3915212" y="2819307"/>
          <a:ext cx="3611138" cy="495909"/>
        </p:xfrm>
        <a:graphic>
          <a:graphicData uri="http://schemas.openxmlformats.org/presentationml/2006/ole">
            <mc:AlternateContent xmlns:mc="http://schemas.openxmlformats.org/markup-compatibility/2006">
              <mc:Choice xmlns:v="urn:schemas-microsoft-com:vml" Requires="v">
                <p:oleObj spid="_x0000_s196722" name="公式" r:id="rId7" imgW="1726920" imgH="241200" progId="Equation.3">
                  <p:embed/>
                </p:oleObj>
              </mc:Choice>
              <mc:Fallback>
                <p:oleObj name="公式" r:id="rId7" imgW="1726920" imgH="2412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5212" y="2819307"/>
                        <a:ext cx="3611138" cy="495909"/>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448408213"/>
              </p:ext>
            </p:extLst>
          </p:nvPr>
        </p:nvGraphicFramePr>
        <p:xfrm>
          <a:off x="3078725" y="3385879"/>
          <a:ext cx="1593850" cy="498475"/>
        </p:xfrm>
        <a:graphic>
          <a:graphicData uri="http://schemas.openxmlformats.org/presentationml/2006/ole">
            <mc:AlternateContent xmlns:mc="http://schemas.openxmlformats.org/markup-compatibility/2006">
              <mc:Choice xmlns:v="urn:schemas-microsoft-com:vml" Requires="v">
                <p:oleObj spid="_x0000_s196723" name="公式" r:id="rId9" imgW="749160" imgH="241200" progId="Equation.3">
                  <p:embed/>
                </p:oleObj>
              </mc:Choice>
              <mc:Fallback>
                <p:oleObj name="公式" r:id="rId9" imgW="749160" imgH="2412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8725" y="3385879"/>
                        <a:ext cx="1593850" cy="498475"/>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2645467465"/>
              </p:ext>
            </p:extLst>
          </p:nvPr>
        </p:nvGraphicFramePr>
        <p:xfrm>
          <a:off x="6480076" y="3444112"/>
          <a:ext cx="907744" cy="382010"/>
        </p:xfrm>
        <a:graphic>
          <a:graphicData uri="http://schemas.openxmlformats.org/presentationml/2006/ole">
            <mc:AlternateContent xmlns:mc="http://schemas.openxmlformats.org/markup-compatibility/2006">
              <mc:Choice xmlns:v="urn:schemas-microsoft-com:vml" Requires="v">
                <p:oleObj spid="_x0000_s196724" name="公式" r:id="rId11" imgW="380880" imgH="164880" progId="Equation.3">
                  <p:embed/>
                </p:oleObj>
              </mc:Choice>
              <mc:Fallback>
                <p:oleObj name="公式" r:id="rId11" imgW="380880" imgH="16488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80076" y="3444112"/>
                        <a:ext cx="907744" cy="382010"/>
                      </a:xfrm>
                      <a:prstGeom prst="rect">
                        <a:avLst/>
                      </a:prstGeom>
                      <a:noFill/>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1370957858"/>
              </p:ext>
            </p:extLst>
          </p:nvPr>
        </p:nvGraphicFramePr>
        <p:xfrm>
          <a:off x="8831931" y="3919305"/>
          <a:ext cx="2736540" cy="527484"/>
        </p:xfrm>
        <a:graphic>
          <a:graphicData uri="http://schemas.openxmlformats.org/presentationml/2006/ole">
            <mc:AlternateContent xmlns:mc="http://schemas.openxmlformats.org/markup-compatibility/2006">
              <mc:Choice xmlns:v="urn:schemas-microsoft-com:vml" Requires="v">
                <p:oleObj spid="_x0000_s196725" name="公式" r:id="rId13" imgW="1231560" imgH="241200" progId="Equation.3">
                  <p:embed/>
                </p:oleObj>
              </mc:Choice>
              <mc:Fallback>
                <p:oleObj name="公式" r:id="rId13" imgW="1231560" imgH="24120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1931" y="3919305"/>
                        <a:ext cx="2736540" cy="527484"/>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2971233812"/>
              </p:ext>
            </p:extLst>
          </p:nvPr>
        </p:nvGraphicFramePr>
        <p:xfrm>
          <a:off x="2443837" y="4491343"/>
          <a:ext cx="1593850" cy="498475"/>
        </p:xfrm>
        <a:graphic>
          <a:graphicData uri="http://schemas.openxmlformats.org/presentationml/2006/ole">
            <mc:AlternateContent xmlns:mc="http://schemas.openxmlformats.org/markup-compatibility/2006">
              <mc:Choice xmlns:v="urn:schemas-microsoft-com:vml" Requires="v">
                <p:oleObj spid="_x0000_s196726" name="公式" r:id="rId15" imgW="749160" imgH="241200" progId="Equation.3">
                  <p:embed/>
                </p:oleObj>
              </mc:Choice>
              <mc:Fallback>
                <p:oleObj name="公式" r:id="rId15" imgW="749160" imgH="241200" progId="Equation.3">
                  <p:embed/>
                  <p:pic>
                    <p:nvPicPr>
                      <p:cNvPr id="25" name="对象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3837" y="4491343"/>
                        <a:ext cx="1593850" cy="498475"/>
                      </a:xfrm>
                      <a:prstGeom prst="rect">
                        <a:avLst/>
                      </a:prstGeom>
                      <a:noFill/>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3102334930"/>
              </p:ext>
            </p:extLst>
          </p:nvPr>
        </p:nvGraphicFramePr>
        <p:xfrm>
          <a:off x="3906521" y="5056246"/>
          <a:ext cx="753410" cy="392402"/>
        </p:xfrm>
        <a:graphic>
          <a:graphicData uri="http://schemas.openxmlformats.org/presentationml/2006/ole">
            <mc:AlternateContent xmlns:mc="http://schemas.openxmlformats.org/markup-compatibility/2006">
              <mc:Choice xmlns:v="urn:schemas-microsoft-com:vml" Requires="v">
                <p:oleObj spid="_x0000_s196727" name="公式" r:id="rId16" imgW="380880" imgH="203040" progId="Equation.3">
                  <p:embed/>
                </p:oleObj>
              </mc:Choice>
              <mc:Fallback>
                <p:oleObj name="公式" r:id="rId16" imgW="380880" imgH="203040" progId="Equation.3">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06521" y="5056246"/>
                        <a:ext cx="753410" cy="392402"/>
                      </a:xfrm>
                      <a:prstGeom prst="rect">
                        <a:avLst/>
                      </a:prstGeom>
                      <a:noFill/>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3267954435"/>
              </p:ext>
            </p:extLst>
          </p:nvPr>
        </p:nvGraphicFramePr>
        <p:xfrm>
          <a:off x="5580611" y="5029380"/>
          <a:ext cx="2156739" cy="499774"/>
        </p:xfrm>
        <a:graphic>
          <a:graphicData uri="http://schemas.openxmlformats.org/presentationml/2006/ole">
            <mc:AlternateContent xmlns:mc="http://schemas.openxmlformats.org/markup-compatibility/2006">
              <mc:Choice xmlns:v="urn:schemas-microsoft-com:vml" Requires="v">
                <p:oleObj spid="_x0000_s196728" name="公式" r:id="rId18" imgW="1015920" imgH="241200" progId="Equation.3">
                  <p:embed/>
                </p:oleObj>
              </mc:Choice>
              <mc:Fallback>
                <p:oleObj name="公式" r:id="rId18" imgW="1015920" imgH="241200" progId="Equation.3">
                  <p:embed/>
                  <p:pic>
                    <p:nvPicPr>
                      <p:cNvPr id="0"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80611" y="5029380"/>
                        <a:ext cx="2156739" cy="499774"/>
                      </a:xfrm>
                      <a:prstGeom prst="rect">
                        <a:avLst/>
                      </a:prstGeom>
                      <a:noFill/>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32625973"/>
              </p:ext>
            </p:extLst>
          </p:nvPr>
        </p:nvGraphicFramePr>
        <p:xfrm>
          <a:off x="1322439" y="5620276"/>
          <a:ext cx="9225446" cy="540328"/>
        </p:xfrm>
        <a:graphic>
          <a:graphicData uri="http://schemas.openxmlformats.org/presentationml/2006/ole">
            <mc:AlternateContent xmlns:mc="http://schemas.openxmlformats.org/markup-compatibility/2006">
              <mc:Choice xmlns:v="urn:schemas-microsoft-com:vml" Requires="v">
                <p:oleObj spid="_x0000_s196729" name="公式" r:id="rId20" imgW="4038480" imgH="241200" progId="Equation.3">
                  <p:embed/>
                </p:oleObj>
              </mc:Choice>
              <mc:Fallback>
                <p:oleObj name="公式" r:id="rId20" imgW="4038480" imgH="241200" progId="Equation.3">
                  <p:embed/>
                  <p:pic>
                    <p:nvPicPr>
                      <p:cNvPr id="0" name="Object 1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22439" y="5620276"/>
                        <a:ext cx="9225446" cy="540328"/>
                      </a:xfrm>
                      <a:prstGeom prst="rect">
                        <a:avLst/>
                      </a:prstGeom>
                      <a:solidFill>
                        <a:schemeClr val="accent4">
                          <a:lumMod val="20000"/>
                          <a:lumOff val="80000"/>
                        </a:schemeClr>
                      </a:solidFill>
                    </p:spPr>
                  </p:pic>
                </p:oleObj>
              </mc:Fallback>
            </mc:AlternateContent>
          </a:graphicData>
        </a:graphic>
      </p:graphicFrame>
      <p:sp>
        <p:nvSpPr>
          <p:cNvPr id="51" name="平行四边形 50"/>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8732569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83</a:t>
            </a:fld>
            <a:endParaRPr lang="zh-CN" altLang="en-US"/>
          </a:p>
        </p:txBody>
      </p:sp>
      <p:sp>
        <p:nvSpPr>
          <p:cNvPr id="53" name="文本框 52"/>
          <p:cNvSpPr txBox="1"/>
          <p:nvPr/>
        </p:nvSpPr>
        <p:spPr>
          <a:xfrm>
            <a:off x="-4075" y="1002578"/>
            <a:ext cx="12039600" cy="2243050"/>
          </a:xfrm>
          <a:prstGeom prst="rect">
            <a:avLst/>
          </a:prstGeom>
          <a:noFill/>
        </p:spPr>
        <p:txBody>
          <a:bodyPr wrap="square" rtlCol="0">
            <a:spAutoFit/>
          </a:bodyPr>
          <a:lstStyle/>
          <a:p>
            <a:pPr marL="800100" lvl="1"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利用摩根定律进行或非变换：</a:t>
            </a:r>
          </a:p>
          <a:p>
            <a:pPr lvl="1" defTabSz="540000">
              <a:lnSpc>
                <a:spcPct val="150000"/>
              </a:lnSpc>
              <a:buClr>
                <a:srgbClr val="235EB8"/>
              </a:buClr>
              <a:buSzPct val="85000"/>
            </a:pPr>
            <a:r>
              <a:rPr lang="zh-CN" altLang="en-US" sz="2400" b="1" dirty="0">
                <a:latin typeface="微软雅黑" panose="020B0503020204020204" pitchFamily="34" charset="-122"/>
                <a:ea typeface="微软雅黑" panose="020B0503020204020204" pitchFamily="34" charset="-122"/>
              </a:rPr>
              <a:t> </a:t>
            </a:r>
          </a:p>
          <a:p>
            <a:pPr lvl="1" defTabSz="540000">
              <a:lnSpc>
                <a:spcPct val="150000"/>
              </a:lnSpc>
              <a:buClr>
                <a:srgbClr val="235EB8"/>
              </a:buClr>
              <a:buSzPct val="85000"/>
            </a:pPr>
            <a:r>
              <a:rPr lang="zh-CN" altLang="en-US" sz="2400" b="1" dirty="0">
                <a:latin typeface="微软雅黑" panose="020B0503020204020204" pitchFamily="34" charset="-122"/>
                <a:ea typeface="微软雅黑" panose="020B0503020204020204" pitchFamily="34" charset="-122"/>
              </a:rPr>
              <a:t> </a:t>
            </a:r>
          </a:p>
          <a:p>
            <a:pPr lvl="1" defTabSz="540000">
              <a:lnSpc>
                <a:spcPct val="150000"/>
              </a:lnSpc>
              <a:buClr>
                <a:srgbClr val="235EB8"/>
              </a:buClr>
              <a:buSzPct val="85000"/>
            </a:pPr>
            <a:r>
              <a:rPr lang="zh-CN" altLang="en-US" sz="2400" b="1" dirty="0">
                <a:latin typeface="微软雅黑" panose="020B0503020204020204" pitchFamily="34" charset="-122"/>
                <a:ea typeface="微软雅黑" panose="020B0503020204020204" pitchFamily="34" charset="-122"/>
              </a:rPr>
              <a:t>因此，可以看出，使用</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个或非门，即可实现该函数。</a:t>
            </a: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50" name="对象 49"/>
          <p:cNvGraphicFramePr>
            <a:graphicFrameLocks noChangeAspect="1"/>
          </p:cNvGraphicFramePr>
          <p:nvPr>
            <p:extLst>
              <p:ext uri="{D42A27DB-BD31-4B8C-83A1-F6EECF244321}">
                <p14:modId xmlns:p14="http://schemas.microsoft.com/office/powerpoint/2010/main" val="1939406530"/>
              </p:ext>
            </p:extLst>
          </p:nvPr>
        </p:nvGraphicFramePr>
        <p:xfrm>
          <a:off x="1008523" y="1593272"/>
          <a:ext cx="4616839" cy="555209"/>
        </p:xfrm>
        <a:graphic>
          <a:graphicData uri="http://schemas.openxmlformats.org/presentationml/2006/ole">
            <mc:AlternateContent xmlns:mc="http://schemas.openxmlformats.org/markup-compatibility/2006">
              <mc:Choice xmlns:v="urn:schemas-microsoft-com:vml" Requires="v">
                <p:oleObj spid="_x0000_s70909" name="公式" r:id="rId4" imgW="2463480" imgH="291960" progId="Equation.3">
                  <p:embed/>
                </p:oleObj>
              </mc:Choice>
              <mc:Fallback>
                <p:oleObj name="公式" r:id="rId4" imgW="2463480" imgH="29196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523" y="1593272"/>
                        <a:ext cx="4616839" cy="555209"/>
                      </a:xfrm>
                      <a:prstGeom prst="rect">
                        <a:avLst/>
                      </a:prstGeom>
                      <a:noFill/>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3362796927"/>
              </p:ext>
            </p:extLst>
          </p:nvPr>
        </p:nvGraphicFramePr>
        <p:xfrm>
          <a:off x="1010273" y="2189019"/>
          <a:ext cx="5024392" cy="573954"/>
        </p:xfrm>
        <a:graphic>
          <a:graphicData uri="http://schemas.openxmlformats.org/presentationml/2006/ole">
            <mc:AlternateContent xmlns:mc="http://schemas.openxmlformats.org/markup-compatibility/2006">
              <mc:Choice xmlns:v="urn:schemas-microsoft-com:vml" Requires="v">
                <p:oleObj spid="_x0000_s70910" name="公式" r:id="rId6" imgW="2603160" imgH="291960" progId="Equation.3">
                  <p:embed/>
                </p:oleObj>
              </mc:Choice>
              <mc:Fallback>
                <p:oleObj name="公式" r:id="rId6" imgW="2603160" imgH="29196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0273" y="2189019"/>
                        <a:ext cx="5024392" cy="573954"/>
                      </a:xfrm>
                      <a:prstGeom prst="rect">
                        <a:avLst/>
                      </a:prstGeom>
                      <a:noFill/>
                    </p:spPr>
                  </p:pic>
                </p:oleObj>
              </mc:Fallback>
            </mc:AlternateContent>
          </a:graphicData>
        </a:graphic>
      </p:graphicFrame>
      <p:sp>
        <p:nvSpPr>
          <p:cNvPr id="47" name="平行四边形 46"/>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2.4.3</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标题 2"/>
          <p:cNvSpPr>
            <a:spLocks noGrp="1"/>
          </p:cNvSpPr>
          <p:nvPr>
            <p:ph type="title"/>
          </p:nvPr>
        </p:nvSpPr>
        <p:spPr>
          <a:xfrm>
            <a:off x="2321725" y="97943"/>
            <a:ext cx="4005334" cy="732155"/>
          </a:xfrm>
        </p:spPr>
        <p:txBody>
          <a:bodyPr>
            <a:normAutofit/>
          </a:bodyPr>
          <a:lstStyle/>
          <a:p>
            <a:r>
              <a:rPr lang="zh-CN" altLang="en-US" dirty="0">
                <a:effectLst>
                  <a:outerShdw blurRad="38100" dist="38100" dir="2700000" algn="tl">
                    <a:srgbClr val="000000">
                      <a:alpha val="43137"/>
                    </a:srgbClr>
                  </a:outerShdw>
                </a:effectLst>
              </a:rPr>
              <a:t>表示</a:t>
            </a:r>
            <a:r>
              <a:rPr lang="zh-CN" altLang="en-US" dirty="0" smtClean="0">
                <a:effectLst>
                  <a:outerShdw blurRad="38100" dist="38100" dir="2700000" algn="tl">
                    <a:srgbClr val="000000">
                      <a:alpha val="43137"/>
                    </a:srgbClr>
                  </a:outerShdw>
                </a:effectLst>
              </a:rPr>
              <a:t>形式的转换</a:t>
            </a:r>
            <a:endParaRPr lang="zh-CN" altLang="en-US" dirty="0">
              <a:effectLst>
                <a:outerShdw blurRad="38100" dist="38100" dir="2700000" algn="tl">
                  <a:srgbClr val="000000">
                    <a:alpha val="43137"/>
                  </a:srgbClr>
                </a:outerShdw>
              </a:effectLst>
            </a:endParaRPr>
          </a:p>
        </p:txBody>
      </p:sp>
      <p:pic>
        <p:nvPicPr>
          <p:cNvPr id="56" name="图片 55">
            <a:hlinkClick r:id="rId8" action="ppaction://hlinksldjump"/>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244054943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6D9C768-8413-45FA-BDC7-53DA68035736}" type="slidenum">
              <a:rPr kumimoji="0" lang="zh-CN" altLang="en-US" sz="14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84</a:t>
            </a:fld>
            <a:endPar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p:cNvSpPr txBox="1"/>
          <p:nvPr/>
        </p:nvSpPr>
        <p:spPr>
          <a:xfrm>
            <a:off x="2622763" y="1819448"/>
            <a:ext cx="6991887" cy="304698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
                <a:srgbClr val="235EB8"/>
              </a:buClr>
              <a:buSzPct val="85000"/>
              <a:buFont typeface="Wingdings" panose="05000000000000000000" pitchFamily="2" charset="2"/>
              <a:buChar char="n"/>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lang="en-US" altLang="zh-CN" sz="3200" b="1" dirty="0" smtClean="0">
                <a:solidFill>
                  <a:prstClr val="black"/>
                </a:solidFill>
                <a:latin typeface="微软雅黑" panose="020B0503020204020204" pitchFamily="34" charset="-122"/>
                <a:ea typeface="微软雅黑" panose="020B0503020204020204" pitchFamily="34" charset="-122"/>
                <a:hlinkClick r:id="rId3" action="ppaction://hlinksldjump"/>
              </a:rPr>
              <a:t>2</a:t>
            </a: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hlinkClick r:id="rId3" action="ppaction://hlinksldjump"/>
              </a:rPr>
              <a:t>.5.1  </a:t>
            </a:r>
            <a:r>
              <a:rPr lang="zh-CN" altLang="en-US" sz="3200" b="1" noProof="0" dirty="0" smtClean="0">
                <a:solidFill>
                  <a:prstClr val="black"/>
                </a:solidFill>
                <a:latin typeface="微软雅黑" panose="020B0503020204020204" pitchFamily="34" charset="-122"/>
                <a:ea typeface="微软雅黑" panose="020B0503020204020204" pitchFamily="34" charset="-122"/>
                <a:hlinkClick r:id="rId3" action="ppaction://hlinksldjump"/>
              </a:rPr>
              <a:t>代数化简法</a:t>
            </a:r>
            <a:endPar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
                <a:srgbClr val="235EB8"/>
              </a:buClr>
              <a:buSzPct val="85000"/>
              <a:buFont typeface="Wingdings" panose="05000000000000000000" pitchFamily="2" charset="2"/>
              <a:buChar char="n"/>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lang="en-US" altLang="zh-CN" sz="3200" b="1" dirty="0" smtClean="0">
                <a:solidFill>
                  <a:prstClr val="black"/>
                </a:solidFill>
                <a:latin typeface="微软雅黑" panose="020B0503020204020204" pitchFamily="34" charset="-122"/>
                <a:ea typeface="微软雅黑" panose="020B0503020204020204" pitchFamily="34" charset="-122"/>
                <a:hlinkClick r:id="rId4" action="ppaction://hlinksldjump"/>
              </a:rPr>
              <a:t>2</a:t>
            </a: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hlinkClick r:id="rId4" action="ppaction://hlinksldjump"/>
              </a:rPr>
              <a:t>.5.2  </a:t>
            </a:r>
            <a:r>
              <a:rPr lang="zh-CN" altLang="en-US" sz="3200" b="1" noProof="0" dirty="0" smtClean="0">
                <a:solidFill>
                  <a:prstClr val="black"/>
                </a:solidFill>
                <a:latin typeface="微软雅黑" panose="020B0503020204020204" pitchFamily="34" charset="-122"/>
                <a:ea typeface="微软雅黑" panose="020B0503020204020204" pitchFamily="34" charset="-122"/>
                <a:hlinkClick r:id="rId4" action="ppaction://hlinksldjump"/>
              </a:rPr>
              <a:t>卡诺图化简法</a:t>
            </a:r>
            <a:endParaRPr lang="en-US" altLang="zh-CN" sz="3200" b="1" dirty="0" smtClean="0">
              <a:solidFill>
                <a:prstClr val="black"/>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
                <a:srgbClr val="235EB8"/>
              </a:buClr>
              <a:buSzPct val="85000"/>
              <a:buFont typeface="Wingdings" panose="05000000000000000000" pitchFamily="2" charset="2"/>
              <a:buChar char="n"/>
              <a:tabLst/>
              <a:defRPr/>
            </a:pP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hlinkClick r:id="rId5" action="ppaction://hlinksldjump"/>
              </a:rPr>
              <a:t>2.5.3  </a:t>
            </a:r>
            <a:r>
              <a:rPr lang="zh-CN" altLang="en-US" sz="3200" b="1" dirty="0">
                <a:solidFill>
                  <a:prstClr val="black"/>
                </a:solidFill>
                <a:latin typeface="微软雅黑" panose="020B0503020204020204" pitchFamily="34" charset="-122"/>
                <a:ea typeface="微软雅黑" panose="020B0503020204020204" pitchFamily="34" charset="-122"/>
                <a:hlinkClick r:id="rId5" action="ppaction://hlinksldjump"/>
              </a:rPr>
              <a:t>无关</a:t>
            </a:r>
            <a:r>
              <a:rPr lang="zh-CN" altLang="en-US" sz="3200" b="1" dirty="0" smtClean="0">
                <a:solidFill>
                  <a:prstClr val="black"/>
                </a:solidFill>
                <a:latin typeface="微软雅黑" panose="020B0503020204020204" pitchFamily="34" charset="-122"/>
                <a:ea typeface="微软雅黑" panose="020B0503020204020204" pitchFamily="34" charset="-122"/>
                <a:hlinkClick r:id="rId5" action="ppaction://hlinksldjump"/>
              </a:rPr>
              <a:t>项的处理</a:t>
            </a:r>
            <a:endPar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
                <a:srgbClr val="235EB8"/>
              </a:buClr>
              <a:buSzPct val="85000"/>
              <a:buFont typeface="Wingdings" panose="05000000000000000000" pitchFamily="2" charset="2"/>
              <a:buChar char="n"/>
              <a:tabLst/>
              <a:defRPr/>
            </a:pP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hlinkClick r:id="rId6" action="ppaction://hlinksldjump"/>
              </a:rPr>
              <a:t>2.5.4  </a:t>
            </a:r>
            <a:r>
              <a:rPr lang="zh-CN" altLang="en-US" sz="3200" b="1" dirty="0" smtClean="0">
                <a:solidFill>
                  <a:prstClr val="black"/>
                </a:solidFill>
                <a:latin typeface="微软雅黑" panose="020B0503020204020204" pitchFamily="34" charset="-122"/>
                <a:ea typeface="微软雅黑" panose="020B0503020204020204" pitchFamily="34" charset="-122"/>
                <a:hlinkClick r:id="rId6" action="ppaction://hlinksldjump"/>
              </a:rPr>
              <a:t>多输出逻辑函数的化简</a:t>
            </a:r>
            <a:endParaRPr kumimoji="0" lang="en-US" altLang="zh-CN" sz="3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 name="图片 6">
            <a:hlinkClick r:id="rId7" action="ppaction://hlinksldjump"/>
          </p:cNvPr>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5869179" y="6058568"/>
            <a:ext cx="452586" cy="452586"/>
          </a:xfrm>
          <a:prstGeom prst="rect">
            <a:avLst/>
          </a:prstGeom>
          <a:solidFill>
            <a:srgbClr val="3859CD"/>
          </a:solidFill>
          <a:effectLst>
            <a:glow rad="63500">
              <a:schemeClr val="accent1">
                <a:satMod val="175000"/>
                <a:alpha val="40000"/>
              </a:schemeClr>
            </a:glow>
            <a:softEdge rad="31750"/>
          </a:effectLst>
        </p:spPr>
      </p:pic>
      <p:sp>
        <p:nvSpPr>
          <p:cNvPr id="8" name="页脚占位符 5"/>
          <p:cNvSpPr>
            <a:spLocks noGrp="1"/>
          </p:cNvSpPr>
          <p:nvPr>
            <p:ph type="ftr" sz="quarter" idx="11"/>
          </p:nvPr>
        </p:nvSpPr>
        <p:spPr>
          <a:xfrm>
            <a:off x="10117394" y="0"/>
            <a:ext cx="2074606" cy="501445"/>
          </a:xfrm>
        </p:spPr>
        <p:txBody>
          <a:bodyPr/>
          <a:lstStyle/>
          <a:p>
            <a:r>
              <a:rPr lang="zh-CN" altLang="en-US" dirty="0" smtClean="0"/>
              <a:t>第二章 逻辑代数基础</a:t>
            </a:r>
            <a:endParaRPr lang="zh-CN" altLang="en-US" dirty="0"/>
          </a:p>
        </p:txBody>
      </p:sp>
      <p:sp>
        <p:nvSpPr>
          <p:cNvPr id="11" name="标题 2"/>
          <p:cNvSpPr>
            <a:spLocks noGrp="1"/>
          </p:cNvSpPr>
          <p:nvPr>
            <p:ph type="title"/>
          </p:nvPr>
        </p:nvSpPr>
        <p:spPr>
          <a:xfrm>
            <a:off x="1717040" y="97943"/>
            <a:ext cx="4011407" cy="732155"/>
          </a:xfrm>
        </p:spPr>
        <p:txBody>
          <a:bodyPr>
            <a:normAutofit/>
          </a:bodyPr>
          <a:lstStyle/>
          <a:p>
            <a:r>
              <a:rPr lang="zh-CN" altLang="en-US" dirty="0" smtClean="0">
                <a:effectLst>
                  <a:outerShdw blurRad="38100" dist="38100" dir="2700000" algn="tl">
                    <a:srgbClr val="000000">
                      <a:alpha val="43137"/>
                    </a:srgbClr>
                  </a:outerShdw>
                </a:effectLst>
              </a:rPr>
              <a:t>逻辑函数的化简</a:t>
            </a:r>
            <a:endParaRPr lang="zh-CN" altLang="en-US" dirty="0">
              <a:effectLst>
                <a:outerShdw blurRad="38100" dist="38100" dir="2700000" algn="tl">
                  <a:srgbClr val="000000">
                    <a:alpha val="43137"/>
                  </a:srgbClr>
                </a:outerShdw>
              </a:effectLst>
            </a:endParaRPr>
          </a:p>
        </p:txBody>
      </p:sp>
      <p:sp>
        <p:nvSpPr>
          <p:cNvPr id="12" name="平行四边形 11"/>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9523676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85</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295687"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1717040" y="97943"/>
            <a:ext cx="7985760" cy="732155"/>
          </a:xfrm>
        </p:spPr>
        <p:txBody>
          <a:bodyPr>
            <a:normAutofit/>
          </a:bodyPr>
          <a:lstStyle/>
          <a:p>
            <a:r>
              <a:rPr lang="zh-CN" altLang="en-US" dirty="0" smtClean="0">
                <a:effectLst>
                  <a:outerShdw blurRad="38100" dist="38100" dir="2700000" algn="tl">
                    <a:srgbClr val="000000">
                      <a:alpha val="43137"/>
                    </a:srgbClr>
                  </a:outerShdw>
                </a:effectLst>
              </a:rPr>
              <a:t>逻辑函数的化简</a:t>
            </a:r>
            <a:endParaRPr lang="zh-CN" altLang="en-US" dirty="0">
              <a:effectLst>
                <a:outerShdw blurRad="38100" dist="38100" dir="2700000" algn="tl">
                  <a:srgbClr val="000000">
                    <a:alpha val="43137"/>
                  </a:srgbClr>
                </a:outerShdw>
              </a:effectLst>
            </a:endParaRPr>
          </a:p>
        </p:txBody>
      </p:sp>
      <p:sp>
        <p:nvSpPr>
          <p:cNvPr id="16" name="内容占位符 2"/>
          <p:cNvSpPr>
            <a:spLocks noGrp="1"/>
          </p:cNvSpPr>
          <p:nvPr>
            <p:ph idx="1"/>
          </p:nvPr>
        </p:nvSpPr>
        <p:spPr>
          <a:xfrm>
            <a:off x="744802" y="3846872"/>
            <a:ext cx="7632282" cy="2121310"/>
          </a:xfrm>
          <a:prstGeom prst="rect">
            <a:avLst/>
          </a:prstGeom>
        </p:spPr>
        <p:txBody>
          <a:bodyPr/>
          <a:lstStyle/>
          <a:p>
            <a:pPr marL="400050" indent="-285750">
              <a:lnSpc>
                <a:spcPct val="150000"/>
              </a:lnSpc>
              <a:buClr>
                <a:srgbClr val="235EB8"/>
              </a:buClr>
              <a:buSzPct val="85000"/>
              <a:buFont typeface="Wingdings" panose="05000000000000000000" pitchFamily="2" charset="2"/>
              <a:buChar char="n"/>
              <a:defRPr/>
            </a:pPr>
            <a:r>
              <a:rPr lang="zh-CN" altLang="en-US" dirty="0">
                <a:solidFill>
                  <a:srgbClr val="FF0000"/>
                </a:solidFill>
              </a:rPr>
              <a:t>如何化简？</a:t>
            </a:r>
            <a:endParaRPr lang="en-US" altLang="zh-CN" dirty="0">
              <a:solidFill>
                <a:srgbClr val="FF0000"/>
              </a:solidFill>
            </a:endParaRPr>
          </a:p>
          <a:p>
            <a:pPr marL="742950" lvl="1" indent="-285750">
              <a:lnSpc>
                <a:spcPct val="150000"/>
              </a:lnSpc>
              <a:buClr>
                <a:srgbClr val="235EB8"/>
              </a:buClr>
              <a:buSzPct val="85000"/>
              <a:buFont typeface="Wingdings" panose="05000000000000000000" pitchFamily="2" charset="2"/>
              <a:buChar char="n"/>
              <a:defRPr/>
            </a:pPr>
            <a:r>
              <a:rPr lang="zh-CN" altLang="en-US" dirty="0">
                <a:solidFill>
                  <a:srgbClr val="0000FF"/>
                </a:solidFill>
              </a:rPr>
              <a:t>代数化简法：</a:t>
            </a:r>
            <a:r>
              <a:rPr lang="zh-CN" altLang="en-US" dirty="0">
                <a:solidFill>
                  <a:prstClr val="black"/>
                </a:solidFill>
              </a:rPr>
              <a:t>公式法，利用公理、定理和规则</a:t>
            </a:r>
            <a:endParaRPr lang="en-US" altLang="zh-CN" dirty="0">
              <a:solidFill>
                <a:prstClr val="black"/>
              </a:solidFill>
            </a:endParaRPr>
          </a:p>
          <a:p>
            <a:pPr marL="742950" lvl="1" indent="-285750">
              <a:lnSpc>
                <a:spcPct val="150000"/>
              </a:lnSpc>
              <a:buClr>
                <a:srgbClr val="235EB8"/>
              </a:buClr>
              <a:buSzPct val="85000"/>
              <a:buFont typeface="Wingdings" panose="05000000000000000000" pitchFamily="2" charset="2"/>
              <a:buChar char="n"/>
              <a:defRPr/>
            </a:pPr>
            <a:r>
              <a:rPr lang="zh-CN" altLang="en-US" dirty="0">
                <a:solidFill>
                  <a:srgbClr val="0000FF"/>
                </a:solidFill>
              </a:rPr>
              <a:t>卡诺图化简法：</a:t>
            </a:r>
            <a:r>
              <a:rPr lang="zh-CN" altLang="en-US" dirty="0">
                <a:solidFill>
                  <a:prstClr val="black"/>
                </a:solidFill>
              </a:rPr>
              <a:t>用平面方格图来化</a:t>
            </a:r>
            <a:r>
              <a:rPr lang="zh-CN" altLang="en-US" dirty="0" smtClean="0">
                <a:solidFill>
                  <a:prstClr val="black"/>
                </a:solidFill>
              </a:rPr>
              <a:t>简</a:t>
            </a:r>
            <a:endParaRPr lang="zh-CN" altLang="en-US" dirty="0">
              <a:solidFill>
                <a:prstClr val="black"/>
              </a:solidFill>
            </a:endParaRPr>
          </a:p>
        </p:txBody>
      </p:sp>
      <p:sp>
        <p:nvSpPr>
          <p:cNvPr id="19" name="文本框 52"/>
          <p:cNvSpPr txBox="1"/>
          <p:nvPr/>
        </p:nvSpPr>
        <p:spPr>
          <a:xfrm>
            <a:off x="744802" y="1091862"/>
            <a:ext cx="3374915" cy="2400657"/>
          </a:xfrm>
          <a:prstGeom prst="rect">
            <a:avLst/>
          </a:prstGeom>
          <a:noFill/>
        </p:spPr>
        <p:txBody>
          <a:bodyPr wrap="square" rtlCol="0">
            <a:spAutoFit/>
          </a:bodyPr>
          <a:lstStyle/>
          <a:p>
            <a:pPr marL="285750" lvl="0" indent="-285750">
              <a:lnSpc>
                <a:spcPct val="150000"/>
              </a:lnSpc>
              <a:buClr>
                <a:srgbClr val="235EB8"/>
              </a:buClr>
              <a:buSzPct val="85000"/>
              <a:buFont typeface="Wingdings" panose="05000000000000000000" pitchFamily="2" charset="2"/>
              <a:buChar char="n"/>
              <a:defRPr/>
            </a:pPr>
            <a:r>
              <a:rPr lang="zh-CN" altLang="en-US" sz="2800" b="1" dirty="0">
                <a:solidFill>
                  <a:srgbClr val="FF0000"/>
                </a:solidFill>
                <a:latin typeface="微软雅黑" panose="020B0503020204020204" pitchFamily="34" charset="-122"/>
                <a:ea typeface="微软雅黑" panose="020B0503020204020204" pitchFamily="34" charset="-122"/>
              </a:rPr>
              <a:t>为什么化简？</a:t>
            </a:r>
          </a:p>
          <a:p>
            <a:pPr marL="742950" lvl="1" indent="-285750">
              <a:lnSpc>
                <a:spcPct val="150000"/>
              </a:lnSpc>
              <a:buClr>
                <a:srgbClr val="235EB8"/>
              </a:buClr>
              <a:buSzPct val="85000"/>
              <a:buFont typeface="Wingdings" panose="05000000000000000000" pitchFamily="2" charset="2"/>
              <a:buChar char="n"/>
              <a:defRPr/>
            </a:pPr>
            <a:r>
              <a:rPr lang="zh-CN" altLang="en-US" sz="2400" b="1" dirty="0">
                <a:solidFill>
                  <a:prstClr val="black"/>
                </a:solidFill>
                <a:latin typeface="微软雅黑" panose="020B0503020204020204" pitchFamily="34" charset="-122"/>
                <a:ea typeface="微软雅黑" panose="020B0503020204020204" pitchFamily="34" charset="-122"/>
              </a:rPr>
              <a:t>降低成本；</a:t>
            </a:r>
          </a:p>
          <a:p>
            <a:pPr marL="742950" lvl="1" indent="-285750">
              <a:lnSpc>
                <a:spcPct val="150000"/>
              </a:lnSpc>
              <a:buClr>
                <a:srgbClr val="235EB8"/>
              </a:buClr>
              <a:buSzPct val="85000"/>
              <a:buFont typeface="Wingdings" panose="05000000000000000000" pitchFamily="2" charset="2"/>
              <a:buChar char="n"/>
              <a:defRPr/>
            </a:pPr>
            <a:r>
              <a:rPr lang="zh-CN" altLang="en-US" sz="2400" b="1" dirty="0">
                <a:solidFill>
                  <a:prstClr val="black"/>
                </a:solidFill>
                <a:latin typeface="微软雅黑" panose="020B0503020204020204" pitchFamily="34" charset="-122"/>
                <a:ea typeface="微软雅黑" panose="020B0503020204020204" pitchFamily="34" charset="-122"/>
              </a:rPr>
              <a:t>提高可靠性；</a:t>
            </a:r>
          </a:p>
          <a:p>
            <a:pPr marL="742950" lvl="1" indent="-285750">
              <a:lnSpc>
                <a:spcPct val="150000"/>
              </a:lnSpc>
              <a:buClr>
                <a:srgbClr val="235EB8"/>
              </a:buClr>
              <a:buSzPct val="85000"/>
              <a:buFont typeface="Wingdings" panose="05000000000000000000" pitchFamily="2" charset="2"/>
              <a:buChar char="n"/>
              <a:defRPr/>
            </a:pPr>
            <a:r>
              <a:rPr lang="zh-CN" altLang="en-US" sz="2400" b="1" dirty="0">
                <a:solidFill>
                  <a:prstClr val="black"/>
                </a:solidFill>
                <a:latin typeface="微软雅黑" panose="020B0503020204020204" pitchFamily="34" charset="-122"/>
                <a:ea typeface="微软雅黑" panose="020B0503020204020204" pitchFamily="34" charset="-122"/>
              </a:rPr>
              <a:t>提高工作速度</a:t>
            </a:r>
            <a:r>
              <a:rPr lang="zh-CN" altLang="en-US" sz="2400" b="1" dirty="0" smtClean="0">
                <a:solidFill>
                  <a:prstClr val="black"/>
                </a:solidFill>
                <a:latin typeface="微软雅黑" panose="020B0503020204020204" pitchFamily="34" charset="-122"/>
                <a:ea typeface="微软雅黑" panose="020B0503020204020204" pitchFamily="34" charset="-122"/>
              </a:rPr>
              <a:t>；</a:t>
            </a:r>
            <a:endParaRPr kumimoji="0" lang="en-US" altLang="zh-CN"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文本框 52"/>
          <p:cNvSpPr txBox="1"/>
          <p:nvPr/>
        </p:nvSpPr>
        <p:spPr>
          <a:xfrm>
            <a:off x="5867408" y="1094411"/>
            <a:ext cx="4456463" cy="2400657"/>
          </a:xfrm>
          <a:prstGeom prst="rect">
            <a:avLst/>
          </a:prstGeom>
          <a:noFill/>
        </p:spPr>
        <p:txBody>
          <a:bodyPr wrap="square" rtlCol="0">
            <a:spAutoFit/>
          </a:bodyPr>
          <a:lstStyle/>
          <a:p>
            <a:pPr marL="285750" lvl="0" indent="-285750">
              <a:lnSpc>
                <a:spcPct val="150000"/>
              </a:lnSpc>
              <a:buClr>
                <a:srgbClr val="235EB8"/>
              </a:buClr>
              <a:buSzPct val="85000"/>
              <a:buFont typeface="Wingdings" panose="05000000000000000000" pitchFamily="2" charset="2"/>
              <a:buChar char="n"/>
              <a:defRPr/>
            </a:pPr>
            <a:r>
              <a:rPr lang="zh-CN" altLang="en-US" sz="2800" b="1" dirty="0">
                <a:solidFill>
                  <a:srgbClr val="FF0000"/>
                </a:solidFill>
                <a:latin typeface="微软雅黑" panose="020B0503020204020204" pitchFamily="34" charset="-122"/>
                <a:ea typeface="微软雅黑" panose="020B0503020204020204" pitchFamily="34" charset="-122"/>
              </a:rPr>
              <a:t>什么是最简</a:t>
            </a:r>
            <a:r>
              <a:rPr lang="zh-CN" altLang="en-US" sz="2800" b="1" dirty="0" smtClean="0">
                <a:solidFill>
                  <a:srgbClr val="FF0000"/>
                </a:solidFill>
                <a:latin typeface="微软雅黑" panose="020B0503020204020204" pitchFamily="34" charset="-122"/>
                <a:ea typeface="微软雅黑" panose="020B0503020204020204" pitchFamily="34" charset="-122"/>
              </a:rPr>
              <a:t>？</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marL="742950" lvl="1" indent="-285750">
              <a:lnSpc>
                <a:spcPct val="150000"/>
              </a:lnSpc>
              <a:buClr>
                <a:srgbClr val="235EB8"/>
              </a:buClr>
              <a:buSzPct val="85000"/>
              <a:buFont typeface="Wingdings" panose="05000000000000000000" pitchFamily="2" charset="2"/>
              <a:buChar char="n"/>
              <a:defRPr/>
            </a:pPr>
            <a:r>
              <a:rPr lang="zh-CN" altLang="en-US" sz="2400" b="1" dirty="0" smtClean="0">
                <a:solidFill>
                  <a:prstClr val="black"/>
                </a:solidFill>
                <a:latin typeface="微软雅黑" panose="020B0503020204020204" pitchFamily="34" charset="-122"/>
                <a:ea typeface="微软雅黑" panose="020B0503020204020204" pitchFamily="34" charset="-122"/>
              </a:rPr>
              <a:t>使用</a:t>
            </a:r>
            <a:r>
              <a:rPr lang="zh-CN" altLang="en-US" sz="2400" b="1" dirty="0">
                <a:solidFill>
                  <a:prstClr val="black"/>
                </a:solidFill>
                <a:latin typeface="微软雅黑" panose="020B0503020204020204" pitchFamily="34" charset="-122"/>
                <a:ea typeface="微软雅黑" panose="020B0503020204020204" pitchFamily="34" charset="-122"/>
              </a:rPr>
              <a:t>的逻辑门最少</a:t>
            </a:r>
          </a:p>
          <a:p>
            <a:pPr marL="1200150" lvl="2" indent="-285750">
              <a:lnSpc>
                <a:spcPct val="150000"/>
              </a:lnSpc>
              <a:buClr>
                <a:srgbClr val="235EB8"/>
              </a:buClr>
              <a:buSzPct val="85000"/>
              <a:buFont typeface="Wingdings" panose="05000000000000000000" pitchFamily="2" charset="2"/>
              <a:buChar char="n"/>
              <a:defRPr/>
            </a:pPr>
            <a:r>
              <a:rPr lang="zh-CN" altLang="en-US" sz="2400" b="1" dirty="0">
                <a:solidFill>
                  <a:prstClr val="black"/>
                </a:solidFill>
                <a:latin typeface="微软雅黑" panose="020B0503020204020204" pitchFamily="34" charset="-122"/>
                <a:ea typeface="微软雅黑" panose="020B0503020204020204" pitchFamily="34" charset="-122"/>
              </a:rPr>
              <a:t>与项</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或项的数目最少</a:t>
            </a:r>
          </a:p>
          <a:p>
            <a:pPr marL="1200150" lvl="2" indent="-285750">
              <a:lnSpc>
                <a:spcPct val="150000"/>
              </a:lnSpc>
              <a:buClr>
                <a:srgbClr val="235EB8"/>
              </a:buClr>
              <a:buSzPct val="85000"/>
              <a:buFont typeface="Wingdings" panose="05000000000000000000" pitchFamily="2" charset="2"/>
              <a:buChar char="n"/>
              <a:defRPr/>
            </a:pPr>
            <a:r>
              <a:rPr lang="zh-CN" altLang="en-US" sz="2400" b="1" dirty="0">
                <a:solidFill>
                  <a:prstClr val="black"/>
                </a:solidFill>
                <a:latin typeface="微软雅黑" panose="020B0503020204020204" pitchFamily="34" charset="-122"/>
                <a:ea typeface="微软雅黑" panose="020B0503020204020204" pitchFamily="34" charset="-122"/>
              </a:rPr>
              <a:t>每项中变量数</a:t>
            </a:r>
            <a:r>
              <a:rPr lang="zh-CN" altLang="en-US" sz="2400" b="1" dirty="0" smtClean="0">
                <a:solidFill>
                  <a:prstClr val="black"/>
                </a:solidFill>
                <a:latin typeface="微软雅黑" panose="020B0503020204020204" pitchFamily="34" charset="-122"/>
                <a:ea typeface="微软雅黑" panose="020B0503020204020204" pitchFamily="34" charset="-122"/>
              </a:rPr>
              <a:t>最少</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21" name="云形标注 20"/>
          <p:cNvSpPr/>
          <p:nvPr/>
        </p:nvSpPr>
        <p:spPr bwMode="auto">
          <a:xfrm>
            <a:off x="6904808" y="3632448"/>
            <a:ext cx="2592288" cy="1080120"/>
          </a:xfrm>
          <a:prstGeom prst="cloudCallout">
            <a:avLst>
              <a:gd name="adj1" fmla="val -131670"/>
              <a:gd name="adj2" fmla="val 76610"/>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400" b="1" dirty="0" smtClean="0">
                <a:solidFill>
                  <a:srgbClr val="0000CC"/>
                </a:solidFill>
                <a:latin typeface="华文中宋" panose="02010600040101010101" pitchFamily="2" charset="-122"/>
                <a:ea typeface="华文中宋" panose="02010600040101010101" pitchFamily="2" charset="-122"/>
              </a:rPr>
              <a:t>适用于</a:t>
            </a:r>
            <a:r>
              <a:rPr kumimoji="0" lang="zh-CN" altLang="en-US" sz="2400" b="1" i="0" u="none" strike="noStrike" cap="none" normalizeH="0" baseline="0" dirty="0" smtClean="0">
                <a:ln>
                  <a:noFill/>
                </a:ln>
                <a:solidFill>
                  <a:srgbClr val="0000CC"/>
                </a:solidFill>
                <a:effectLst/>
                <a:latin typeface="华文中宋" panose="02010600040101010101" pitchFamily="2" charset="-122"/>
                <a:ea typeface="华文中宋" panose="02010600040101010101" pitchFamily="2" charset="-122"/>
              </a:rPr>
              <a:t>逻辑代数式</a:t>
            </a:r>
          </a:p>
        </p:txBody>
      </p:sp>
      <p:sp>
        <p:nvSpPr>
          <p:cNvPr id="22" name="云形标注 21"/>
          <p:cNvSpPr/>
          <p:nvPr/>
        </p:nvSpPr>
        <p:spPr bwMode="auto">
          <a:xfrm>
            <a:off x="7768904" y="5373216"/>
            <a:ext cx="2592288" cy="1080120"/>
          </a:xfrm>
          <a:prstGeom prst="cloudCallout">
            <a:avLst>
              <a:gd name="adj1" fmla="val -149307"/>
              <a:gd name="adj2" fmla="val -24979"/>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400" b="1" dirty="0" smtClean="0">
                <a:solidFill>
                  <a:srgbClr val="0000CC"/>
                </a:solidFill>
                <a:latin typeface="华文中宋" panose="02010600040101010101" pitchFamily="2" charset="-122"/>
                <a:ea typeface="华文中宋" panose="02010600040101010101" pitchFamily="2" charset="-122"/>
              </a:rPr>
              <a:t>适用于真值表</a:t>
            </a:r>
            <a:endParaRPr kumimoji="0" lang="zh-CN" altLang="en-US" sz="2400" b="1" i="0" u="none" strike="noStrike" cap="none" normalizeH="0" baseline="0" dirty="0" smtClean="0">
              <a:ln>
                <a:noFill/>
              </a:ln>
              <a:solidFill>
                <a:srgbClr val="0000CC"/>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9930004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 calcmode="lin" valueType="num">
                                      <p:cBhvr additive="base">
                                        <p:cTn id="1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 calcmode="lin" valueType="num">
                                      <p:cBhvr additive="base">
                                        <p:cTn id="17"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 calcmode="lin" valueType="num">
                                      <p:cBhvr additive="base">
                                        <p:cTn id="2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anim calcmode="lin" valueType="num">
                                      <p:cBhvr>
                                        <p:cTn id="34" dur="1000" fill="hold"/>
                                        <p:tgtEl>
                                          <p:spTgt spid="22"/>
                                        </p:tgtEl>
                                        <p:attrNameLst>
                                          <p:attrName>ppt_x</p:attrName>
                                        </p:attrNameLst>
                                      </p:cBhvr>
                                      <p:tavLst>
                                        <p:tav tm="0">
                                          <p:val>
                                            <p:strVal val="#ppt_x"/>
                                          </p:val>
                                        </p:tav>
                                        <p:tav tm="100000">
                                          <p:val>
                                            <p:strVal val="#ppt_x"/>
                                          </p:val>
                                        </p:tav>
                                      </p:tavLst>
                                    </p:anim>
                                    <p:anim calcmode="lin" valueType="num">
                                      <p:cBhvr>
                                        <p:cTn id="3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0" grpId="0"/>
      <p:bldP spid="21" grpId="0" animBg="1"/>
      <p:bldP spid="2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86</a:t>
            </a:fld>
            <a:endParaRPr lang="zh-CN" altLang="en-US"/>
          </a:p>
        </p:txBody>
      </p:sp>
      <p:sp>
        <p:nvSpPr>
          <p:cNvPr id="53" name="文本框 52"/>
          <p:cNvSpPr txBox="1"/>
          <p:nvPr/>
        </p:nvSpPr>
        <p:spPr>
          <a:xfrm>
            <a:off x="432619" y="1254055"/>
            <a:ext cx="11258212" cy="2031325"/>
          </a:xfrm>
          <a:prstGeom prst="rect">
            <a:avLst/>
          </a:prstGeom>
          <a:noFill/>
        </p:spPr>
        <p:txBody>
          <a:bodyPr wrap="square" rtlCol="0">
            <a:spAutoFit/>
          </a:bodyPr>
          <a:lstStyle>
            <a:defPPr>
              <a:defRPr lang="zh-CN"/>
            </a:defPPr>
            <a:lvl1pPr marL="285750" lvl="0" indent="-285750">
              <a:lnSpc>
                <a:spcPct val="150000"/>
              </a:lnSpc>
              <a:buClr>
                <a:srgbClr val="235EB8"/>
              </a:buClr>
              <a:buSzPct val="85000"/>
              <a:buFont typeface="Wingdings" panose="05000000000000000000" pitchFamily="2" charset="2"/>
              <a:buChar char="n"/>
              <a:defRPr sz="2800" b="1">
                <a:solidFill>
                  <a:srgbClr val="FF0000"/>
                </a:solidFill>
                <a:latin typeface="微软雅黑" panose="020B0503020204020204" pitchFamily="34" charset="-122"/>
                <a:ea typeface="微软雅黑" panose="020B0503020204020204" pitchFamily="34" charset="-122"/>
              </a:defRPr>
            </a:lvl1pPr>
            <a:lvl2pPr marL="742950" lvl="1" indent="-285750">
              <a:lnSpc>
                <a:spcPct val="150000"/>
              </a:lnSpc>
              <a:buClr>
                <a:srgbClr val="235EB8"/>
              </a:buClr>
              <a:buSzPct val="85000"/>
              <a:buFont typeface="Wingdings" panose="05000000000000000000" pitchFamily="2" charset="2"/>
              <a:buChar char="n"/>
              <a:defRPr sz="2400" b="1">
                <a:solidFill>
                  <a:prstClr val="black"/>
                </a:solidFill>
                <a:latin typeface="微软雅黑" panose="020B0503020204020204" pitchFamily="34" charset="-122"/>
                <a:ea typeface="微软雅黑" panose="020B0503020204020204" pitchFamily="34" charset="-122"/>
              </a:defRPr>
            </a:lvl2pPr>
          </a:lstStyle>
          <a:p>
            <a:r>
              <a:rPr lang="zh-CN" altLang="en-US" dirty="0" smtClean="0"/>
              <a:t>代数</a:t>
            </a:r>
            <a:r>
              <a:rPr lang="zh-CN" altLang="en-US" dirty="0"/>
              <a:t>化简</a:t>
            </a:r>
            <a:r>
              <a:rPr lang="zh-CN" altLang="en-US" dirty="0" smtClean="0"/>
              <a:t>法</a:t>
            </a:r>
            <a:r>
              <a:rPr lang="zh-CN" altLang="en-US" dirty="0"/>
              <a:t>：</a:t>
            </a:r>
            <a:r>
              <a:rPr lang="zh-CN" altLang="en-US" dirty="0" smtClean="0">
                <a:solidFill>
                  <a:schemeClr val="tx1"/>
                </a:solidFill>
              </a:rPr>
              <a:t>就是</a:t>
            </a:r>
            <a:r>
              <a:rPr lang="zh-CN" altLang="en-US" dirty="0">
                <a:solidFill>
                  <a:schemeClr val="tx1"/>
                </a:solidFill>
              </a:rPr>
              <a:t>运用逻辑代数的公理、定律和规则来化简</a:t>
            </a:r>
            <a:r>
              <a:rPr lang="zh-CN" altLang="en-US" dirty="0" smtClean="0">
                <a:solidFill>
                  <a:schemeClr val="tx1"/>
                </a:solidFill>
              </a:rPr>
              <a:t>逻辑函数</a:t>
            </a:r>
            <a:endParaRPr lang="en-US" altLang="zh-CN" dirty="0" smtClean="0">
              <a:solidFill>
                <a:schemeClr val="tx1"/>
              </a:solidFill>
            </a:endParaRPr>
          </a:p>
          <a:p>
            <a:r>
              <a:rPr lang="zh-CN" altLang="en-US" dirty="0" smtClean="0">
                <a:solidFill>
                  <a:schemeClr val="tx1"/>
                </a:solidFill>
              </a:rPr>
              <a:t>采用</a:t>
            </a:r>
            <a:r>
              <a:rPr lang="zh-CN" altLang="en-US" dirty="0">
                <a:solidFill>
                  <a:schemeClr val="tx1"/>
                </a:solidFill>
              </a:rPr>
              <a:t>代数化简法来化简逻辑函数，其</a:t>
            </a:r>
            <a:r>
              <a:rPr lang="zh-CN" altLang="en-US" dirty="0">
                <a:solidFill>
                  <a:srgbClr val="0000FF"/>
                </a:solidFill>
              </a:rPr>
              <a:t>过程无一定的规律可循</a:t>
            </a:r>
            <a:r>
              <a:rPr lang="zh-CN" altLang="en-US" dirty="0">
                <a:solidFill>
                  <a:schemeClr val="tx1"/>
                </a:solidFill>
              </a:rPr>
              <a:t>，化简过程中的每一步进展取决于使用公理、定律和规则的习惯与熟练程度</a:t>
            </a:r>
            <a:r>
              <a:rPr lang="zh-CN" altLang="en-US" dirty="0" smtClean="0">
                <a:solidFill>
                  <a:schemeClr val="tx1"/>
                </a:solidFill>
              </a:rPr>
              <a:t>。</a:t>
            </a:r>
            <a:endParaRPr lang="en-US" altLang="zh-CN" dirty="0"/>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2854959" cy="732155"/>
          </a:xfrm>
        </p:spPr>
        <p:txBody>
          <a:bodyPr>
            <a:normAutofit/>
          </a:bodyPr>
          <a:lstStyle/>
          <a:p>
            <a:r>
              <a:rPr lang="zh-CN" altLang="en-US" dirty="0" smtClean="0">
                <a:effectLst>
                  <a:outerShdw blurRad="38100" dist="38100" dir="2700000" algn="tl">
                    <a:srgbClr val="000000">
                      <a:alpha val="43137"/>
                    </a:srgbClr>
                  </a:outerShdw>
                </a:effectLst>
              </a:rPr>
              <a:t>代数化简法</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3531559"/>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87</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619200" y="1136068"/>
                <a:ext cx="10914039" cy="1170898"/>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最简与或表达式</a:t>
                </a:r>
              </a:p>
              <a:p>
                <a:pPr marL="800100" lvl="1"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并</a:t>
                </a:r>
                <a:r>
                  <a:rPr lang="zh-CN" altLang="en-US" sz="2400" b="1" dirty="0">
                    <a:latin typeface="微软雅黑" panose="020B0503020204020204" pitchFamily="34" charset="-122"/>
                    <a:ea typeface="微软雅黑" panose="020B0503020204020204" pitchFamily="34" charset="-122"/>
                  </a:rPr>
                  <a:t>项法：互补</a:t>
                </a:r>
                <a:r>
                  <a:rPr lang="zh-CN" altLang="en-US" sz="2400" b="1" dirty="0" smtClean="0">
                    <a:latin typeface="微软雅黑" panose="020B0503020204020204" pitchFamily="34" charset="-122"/>
                    <a:ea typeface="微软雅黑" panose="020B0503020204020204" pitchFamily="34" charset="-122"/>
                  </a:rPr>
                  <a:t>律</a:t>
                </a:r>
                <a14:m>
                  <m:oMath xmlns:m="http://schemas.openxmlformats.org/officeDocument/2006/math">
                    <m:r>
                      <a:rPr lang="en-US" altLang="zh-CN" sz="2400" b="1" i="1" smtClean="0">
                        <a:latin typeface="Cambria Math"/>
                        <a:ea typeface="微软雅黑" panose="020B0503020204020204" pitchFamily="34" charset="-122"/>
                      </a:rPr>
                      <m:t>𝑨</m:t>
                    </m:r>
                    <m:d>
                      <m:dPr>
                        <m:ctrlPr>
                          <a:rPr lang="en-US" altLang="zh-CN" sz="2400" b="1" i="1" smtClean="0">
                            <a:latin typeface="Cambria Math"/>
                            <a:ea typeface="微软雅黑" panose="020B0503020204020204" pitchFamily="34" charset="-122"/>
                          </a:rPr>
                        </m:ctrlPr>
                      </m:dPr>
                      <m:e>
                        <m:r>
                          <a:rPr lang="en-US" altLang="zh-CN" sz="2400" b="1" i="1" smtClean="0">
                            <a:latin typeface="Cambria Math"/>
                            <a:ea typeface="微软雅黑" panose="020B0503020204020204" pitchFamily="34" charset="-122"/>
                          </a:rPr>
                          <m:t>𝑩</m:t>
                        </m:r>
                        <m:r>
                          <a:rPr lang="en-US" altLang="zh-CN" sz="2400" b="1" i="1" smtClean="0">
                            <a:latin typeface="Cambria Math"/>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a:ea typeface="微软雅黑" panose="020B0503020204020204" pitchFamily="34" charset="-122"/>
                              </a:rPr>
                              <m:t>𝑩</m:t>
                            </m:r>
                          </m:e>
                        </m:acc>
                      </m:e>
                    </m:d>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oMath>
                </a14:m>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619200" y="1136068"/>
                <a:ext cx="10914039" cy="1170898"/>
              </a:xfrm>
              <a:prstGeom prst="rect">
                <a:avLst/>
              </a:prstGeom>
              <a:blipFill rotWithShape="1">
                <a:blip r:embed="rId4"/>
                <a:stretch>
                  <a:fillRect l="-503" b="-833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19" name="平行四边形 1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标题 2"/>
          <p:cNvSpPr>
            <a:spLocks noGrp="1"/>
          </p:cNvSpPr>
          <p:nvPr>
            <p:ph type="title"/>
          </p:nvPr>
        </p:nvSpPr>
        <p:spPr>
          <a:xfrm>
            <a:off x="2321725" y="97943"/>
            <a:ext cx="2854959" cy="732155"/>
          </a:xfrm>
        </p:spPr>
        <p:txBody>
          <a:bodyPr>
            <a:normAutofit/>
          </a:bodyPr>
          <a:lstStyle/>
          <a:p>
            <a:r>
              <a:rPr lang="zh-CN" altLang="en-US" dirty="0" smtClean="0">
                <a:effectLst>
                  <a:outerShdw blurRad="38100" dist="38100" dir="2700000" algn="tl">
                    <a:srgbClr val="000000">
                      <a:alpha val="43137"/>
                    </a:srgbClr>
                  </a:outerShdw>
                </a:effectLst>
              </a:rPr>
              <a:t>代数化简法</a:t>
            </a:r>
            <a:endParaRPr lang="zh-CN" altLang="en-US" dirty="0">
              <a:effectLst>
                <a:outerShdw blurRad="38100" dist="38100" dir="2700000" algn="tl">
                  <a:srgbClr val="000000">
                    <a:alpha val="43137"/>
                  </a:srgbClr>
                </a:outerShdw>
              </a:effectLst>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977619271"/>
              </p:ext>
            </p:extLst>
          </p:nvPr>
        </p:nvGraphicFramePr>
        <p:xfrm>
          <a:off x="1944125" y="2431640"/>
          <a:ext cx="5400572" cy="2883367"/>
        </p:xfrm>
        <a:graphic>
          <a:graphicData uri="http://schemas.openxmlformats.org/presentationml/2006/ole">
            <mc:AlternateContent xmlns:mc="http://schemas.openxmlformats.org/markup-compatibility/2006">
              <mc:Choice xmlns:v="urn:schemas-microsoft-com:vml" Requires="v">
                <p:oleObj spid="_x0000_s165932" name="公式" r:id="rId5" imgW="1803240" imgH="965160" progId="Equation.3">
                  <p:embed/>
                </p:oleObj>
              </mc:Choice>
              <mc:Fallback>
                <p:oleObj name="公式" r:id="rId5" imgW="1803240" imgH="965160" progId="Equation.3">
                  <p:embed/>
                  <p:pic>
                    <p:nvPicPr>
                      <p:cNvPr id="0" name="对象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4125" y="2431640"/>
                        <a:ext cx="5400572" cy="288336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5245140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88</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653889" y="1067242"/>
                <a:ext cx="9571659" cy="1200329"/>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最简与或表达式</a:t>
                </a:r>
              </a:p>
              <a:p>
                <a:pPr marL="800100" lvl="1"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2)  </a:t>
                </a:r>
                <a:r>
                  <a:rPr lang="zh-CN" altLang="en-US" sz="2400" b="1" dirty="0" smtClean="0">
                    <a:latin typeface="微软雅黑" panose="020B0503020204020204" pitchFamily="34" charset="-122"/>
                    <a:ea typeface="微软雅黑" panose="020B0503020204020204" pitchFamily="34" charset="-122"/>
                  </a:rPr>
                  <a:t>吸收法：吸收律</a:t>
                </a:r>
                <a14:m>
                  <m:oMath xmlns:m="http://schemas.openxmlformats.org/officeDocument/2006/math">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𝑨𝑩</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oMath>
                </a14:m>
                <a:endParaRPr lang="zh-CN" altLang="en-US" sz="2400" b="1" dirty="0" smtClean="0">
                  <a:latin typeface="微软雅黑" panose="020B0503020204020204" pitchFamily="34" charset="-122"/>
                  <a:ea typeface="微软雅黑" panose="020B0503020204020204" pitchFamily="34"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653889" y="1067242"/>
                <a:ext cx="9571659" cy="1200329"/>
              </a:xfrm>
              <a:prstGeom prst="rect">
                <a:avLst/>
              </a:prstGeom>
              <a:blipFill rotWithShape="1">
                <a:blip r:embed="rId4"/>
                <a:stretch>
                  <a:fillRect l="-510" b="-558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170225758"/>
              </p:ext>
            </p:extLst>
          </p:nvPr>
        </p:nvGraphicFramePr>
        <p:xfrm>
          <a:off x="3324277" y="2487868"/>
          <a:ext cx="3216275" cy="2060575"/>
        </p:xfrm>
        <a:graphic>
          <a:graphicData uri="http://schemas.openxmlformats.org/presentationml/2006/ole">
            <mc:AlternateContent xmlns:mc="http://schemas.openxmlformats.org/markup-compatibility/2006">
              <mc:Choice xmlns:v="urn:schemas-microsoft-com:vml" Requires="v">
                <p:oleObj spid="_x0000_s76065" name="Equation" r:id="rId5" imgW="1130040" imgH="723600" progId="Equation.DSMT4">
                  <p:embed/>
                </p:oleObj>
              </mc:Choice>
              <mc:Fallback>
                <p:oleObj name="Equation" r:id="rId5" imgW="1130040" imgH="723600" progId="Equation.DSMT4">
                  <p:embed/>
                  <p:pic>
                    <p:nvPicPr>
                      <p:cNvPr id="0" name="Object 5"/>
                      <p:cNvPicPr>
                        <a:picLocks noChangeAspect="1" noChangeArrowheads="1"/>
                      </p:cNvPicPr>
                      <p:nvPr/>
                    </p:nvPicPr>
                    <p:blipFill>
                      <a:blip r:embed="rId6"/>
                      <a:srcRect/>
                      <a:stretch>
                        <a:fillRect/>
                      </a:stretch>
                    </p:blipFill>
                    <p:spPr bwMode="auto">
                      <a:xfrm>
                        <a:off x="3324277" y="2487868"/>
                        <a:ext cx="3216275" cy="2060575"/>
                      </a:xfrm>
                      <a:prstGeom prst="rect">
                        <a:avLst/>
                      </a:prstGeom>
                      <a:noFill/>
                    </p:spPr>
                  </p:pic>
                </p:oleObj>
              </mc:Fallback>
            </mc:AlternateContent>
          </a:graphicData>
        </a:graphic>
      </p:graphicFrame>
      <p:sp>
        <p:nvSpPr>
          <p:cNvPr id="23" name="平行四边形 2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标题 2"/>
          <p:cNvSpPr>
            <a:spLocks noGrp="1"/>
          </p:cNvSpPr>
          <p:nvPr>
            <p:ph type="title"/>
          </p:nvPr>
        </p:nvSpPr>
        <p:spPr>
          <a:xfrm>
            <a:off x="2321725" y="97943"/>
            <a:ext cx="2854959" cy="732155"/>
          </a:xfrm>
        </p:spPr>
        <p:txBody>
          <a:bodyPr>
            <a:normAutofit/>
          </a:bodyPr>
          <a:lstStyle/>
          <a:p>
            <a:r>
              <a:rPr lang="zh-CN" altLang="en-US" dirty="0" smtClean="0">
                <a:effectLst>
                  <a:outerShdw blurRad="38100" dist="38100" dir="2700000" algn="tl">
                    <a:srgbClr val="000000">
                      <a:alpha val="43137"/>
                    </a:srgbClr>
                  </a:outerShdw>
                </a:effectLst>
              </a:rPr>
              <a:t>代数化简法</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9191178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89</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3992866192"/>
              </p:ext>
            </p:extLst>
          </p:nvPr>
        </p:nvGraphicFramePr>
        <p:xfrm>
          <a:off x="3090974" y="2803176"/>
          <a:ext cx="3816132" cy="516498"/>
        </p:xfrm>
        <a:graphic>
          <a:graphicData uri="http://schemas.openxmlformats.org/presentationml/2006/ole">
            <mc:AlternateContent xmlns:mc="http://schemas.openxmlformats.org/markup-compatibility/2006">
              <mc:Choice xmlns:v="urn:schemas-microsoft-com:vml" Requires="v">
                <p:oleObj spid="_x0000_s77246" name="公式" r:id="rId4" imgW="1625400" imgH="215640" progId="Equation.3">
                  <p:embed/>
                </p:oleObj>
              </mc:Choice>
              <mc:Fallback>
                <p:oleObj name="公式" r:id="rId4" imgW="1625400" imgH="21564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974" y="2803176"/>
                        <a:ext cx="3816132" cy="516498"/>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136565467"/>
              </p:ext>
            </p:extLst>
          </p:nvPr>
        </p:nvGraphicFramePr>
        <p:xfrm>
          <a:off x="1177269" y="3547194"/>
          <a:ext cx="3058180" cy="2911588"/>
        </p:xfrm>
        <a:graphic>
          <a:graphicData uri="http://schemas.openxmlformats.org/presentationml/2006/ole">
            <mc:AlternateContent xmlns:mc="http://schemas.openxmlformats.org/markup-compatibility/2006">
              <mc:Choice xmlns:v="urn:schemas-microsoft-com:vml" Requires="v">
                <p:oleObj spid="_x0000_s77247" name="公式" r:id="rId6" imgW="965160" imgH="914400" progId="Equation.3">
                  <p:embed/>
                </p:oleObj>
              </mc:Choice>
              <mc:Fallback>
                <p:oleObj name="公式" r:id="rId6" imgW="965160" imgH="9144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7269" y="3547194"/>
                        <a:ext cx="3058180" cy="2911588"/>
                      </a:xfrm>
                      <a:prstGeom prst="rect">
                        <a:avLst/>
                      </a:prstGeom>
                      <a:solidFill>
                        <a:schemeClr val="accent2">
                          <a:lumMod val="40000"/>
                          <a:lumOff val="60000"/>
                        </a:schemeClr>
                      </a:solidFill>
                    </p:spPr>
                  </p:pic>
                </p:oleObj>
              </mc:Fallback>
            </mc:AlternateContent>
          </a:graphicData>
        </a:graphic>
      </p:graphicFrame>
      <p:sp>
        <p:nvSpPr>
          <p:cNvPr id="29" name="平行四边形 2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标题 2"/>
          <p:cNvSpPr>
            <a:spLocks noGrp="1"/>
          </p:cNvSpPr>
          <p:nvPr>
            <p:ph type="title"/>
          </p:nvPr>
        </p:nvSpPr>
        <p:spPr>
          <a:xfrm>
            <a:off x="2321725" y="97943"/>
            <a:ext cx="2854959" cy="732155"/>
          </a:xfrm>
        </p:spPr>
        <p:txBody>
          <a:bodyPr>
            <a:normAutofit/>
          </a:bodyPr>
          <a:lstStyle/>
          <a:p>
            <a:r>
              <a:rPr lang="zh-CN" altLang="en-US" dirty="0" smtClean="0">
                <a:effectLst>
                  <a:outerShdw blurRad="38100" dist="38100" dir="2700000" algn="tl">
                    <a:srgbClr val="000000">
                      <a:alpha val="43137"/>
                    </a:srgbClr>
                  </a:outerShdw>
                </a:effectLst>
              </a:rPr>
              <a:t>代数化简法</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1" name="文本框 52"/>
              <p:cNvSpPr txBox="1"/>
              <p:nvPr/>
            </p:nvSpPr>
            <p:spPr>
              <a:xfrm>
                <a:off x="653889" y="1067242"/>
                <a:ext cx="9571659" cy="230832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最简与或表达式</a:t>
                </a:r>
              </a:p>
              <a:p>
                <a:pPr marL="800100" lvl="1"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3)  </a:t>
                </a:r>
                <a:r>
                  <a:rPr lang="zh-CN" altLang="en-US" sz="2400" b="1" dirty="0" smtClean="0">
                    <a:latin typeface="微软雅黑" panose="020B0503020204020204" pitchFamily="34" charset="-122"/>
                    <a:ea typeface="微软雅黑" panose="020B0503020204020204" pitchFamily="34" charset="-122"/>
                  </a:rPr>
                  <a:t>消</a:t>
                </a:r>
                <a:r>
                  <a:rPr lang="zh-CN" altLang="en-US" sz="2400" b="1" dirty="0">
                    <a:latin typeface="微软雅黑" panose="020B0503020204020204" pitchFamily="34" charset="-122"/>
                    <a:ea typeface="微软雅黑" panose="020B0503020204020204" pitchFamily="34" charset="-122"/>
                  </a:rPr>
                  <a:t>去法</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补吸收律</a:t>
                </a:r>
                <a14:m>
                  <m:oMath xmlns:m="http://schemas.openxmlformats.org/officeDocument/2006/math">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m:t>
                    </m:r>
                    <m:acc>
                      <m:accPr>
                        <m:chr m:val="̅"/>
                        <m:ctrlPr>
                          <a:rPr lang="en-US" altLang="zh-CN" sz="2400" b="1" i="1" smtClean="0">
                            <a:latin typeface="Cambria Math"/>
                            <a:ea typeface="微软雅黑" panose="020B0503020204020204" pitchFamily="34" charset="-122"/>
                          </a:rPr>
                        </m:ctrlPr>
                      </m:accPr>
                      <m:e>
                        <m:r>
                          <a:rPr lang="en-US" altLang="zh-CN" sz="2400" b="1" i="1" smtClean="0">
                            <a:latin typeface="Cambria Math"/>
                            <a:ea typeface="微软雅黑" panose="020B0503020204020204" pitchFamily="34" charset="-122"/>
                          </a:rPr>
                          <m:t>𝑨</m:t>
                        </m:r>
                      </m:e>
                    </m:acc>
                    <m:r>
                      <a:rPr lang="en-US" altLang="zh-CN" sz="2400" b="1" i="1" smtClean="0">
                        <a:latin typeface="Cambria Math"/>
                        <a:ea typeface="微软雅黑" panose="020B0503020204020204" pitchFamily="34" charset="-122"/>
                      </a:rPr>
                      <m:t>𝑩</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𝑨</m:t>
                    </m:r>
                    <m:r>
                      <a:rPr lang="en-US" altLang="zh-CN" sz="2400" b="1" i="1" smtClean="0">
                        <a:latin typeface="Cambria Math"/>
                        <a:ea typeface="微软雅黑" panose="020B0503020204020204" pitchFamily="34" charset="-122"/>
                      </a:rPr>
                      <m:t>+</m:t>
                    </m:r>
                    <m:r>
                      <a:rPr lang="en-US" altLang="zh-CN" sz="2400" b="1" i="1" smtClean="0">
                        <a:latin typeface="Cambria Math"/>
                        <a:ea typeface="微软雅黑" panose="020B0503020204020204" pitchFamily="34" charset="-122"/>
                      </a:rPr>
                      <m:t>𝑩</m:t>
                    </m:r>
                  </m:oMath>
                </a14:m>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包含律</a:t>
                </a:r>
                <a:endParaRPr lang="zh-CN" altLang="en-US" sz="2400" b="1" dirty="0" smtClean="0">
                  <a:latin typeface="微软雅黑" panose="020B0503020204020204" pitchFamily="34" charset="-122"/>
                  <a:ea typeface="微软雅黑" panose="020B0503020204020204" pitchFamily="34" charset="-122"/>
                </a:endParaRPr>
              </a:p>
            </p:txBody>
          </p:sp>
        </mc:Choice>
        <mc:Fallback xmlns="">
          <p:sp>
            <p:nvSpPr>
              <p:cNvPr id="31" name="文本框 52"/>
              <p:cNvSpPr txBox="1">
                <a:spLocks noRot="1" noChangeAspect="1" noMove="1" noResize="1" noEditPoints="1" noAdjustHandles="1" noChangeArrowheads="1" noChangeShapeType="1" noTextEdit="1"/>
              </p:cNvSpPr>
              <p:nvPr/>
            </p:nvSpPr>
            <p:spPr>
              <a:xfrm>
                <a:off x="653889" y="1067242"/>
                <a:ext cx="9571659" cy="2308324"/>
              </a:xfrm>
              <a:prstGeom prst="rect">
                <a:avLst/>
              </a:prstGeom>
              <a:blipFill rotWithShape="1">
                <a:blip r:embed="rId8"/>
                <a:stretch>
                  <a:fillRect l="-510" b="-2375"/>
                </a:stretch>
              </a:blipFill>
            </p:spPr>
            <p:txBody>
              <a:bodyPr/>
              <a:lstStyle/>
              <a:p>
                <a:r>
                  <a:rPr lang="zh-CN" altLang="en-US">
                    <a:noFill/>
                  </a:rPr>
                  <a:t> </a:t>
                </a:r>
              </a:p>
            </p:txBody>
          </p:sp>
        </mc:Fallback>
      </mc:AlternateContent>
      <p:graphicFrame>
        <p:nvGraphicFramePr>
          <p:cNvPr id="9" name="对象 8"/>
          <p:cNvGraphicFramePr>
            <a:graphicFrameLocks noChangeAspect="1"/>
          </p:cNvGraphicFramePr>
          <p:nvPr>
            <p:extLst>
              <p:ext uri="{D42A27DB-BD31-4B8C-83A1-F6EECF244321}">
                <p14:modId xmlns:p14="http://schemas.microsoft.com/office/powerpoint/2010/main" val="2099690561"/>
              </p:ext>
            </p:extLst>
          </p:nvPr>
        </p:nvGraphicFramePr>
        <p:xfrm>
          <a:off x="5287604" y="3613559"/>
          <a:ext cx="5194300" cy="2932113"/>
        </p:xfrm>
        <a:graphic>
          <a:graphicData uri="http://schemas.openxmlformats.org/presentationml/2006/ole">
            <mc:AlternateContent xmlns:mc="http://schemas.openxmlformats.org/markup-compatibility/2006">
              <mc:Choice xmlns:v="urn:schemas-microsoft-com:vml" Requires="v">
                <p:oleObj spid="_x0000_s77248" name="公式" r:id="rId9" imgW="1841400" imgH="1041120" progId="Equation.3">
                  <p:embed/>
                </p:oleObj>
              </mc:Choice>
              <mc:Fallback>
                <p:oleObj name="公式" r:id="rId9" imgW="1841400" imgH="1041120" progId="Equation.3">
                  <p:embed/>
                  <p:pic>
                    <p:nvPicPr>
                      <p:cNvPr id="0" name="对象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7604" y="3613559"/>
                        <a:ext cx="5194300" cy="2932113"/>
                      </a:xfrm>
                      <a:prstGeom prst="rect">
                        <a:avLst/>
                      </a:prstGeom>
                      <a:solidFill>
                        <a:schemeClr val="accent2">
                          <a:lumMod val="40000"/>
                          <a:lumOff val="60000"/>
                        </a:schemeClr>
                      </a:solidFill>
                      <a:ln>
                        <a:noFill/>
                      </a:ln>
                    </p:spPr>
                  </p:pic>
                </p:oleObj>
              </mc:Fallback>
            </mc:AlternateContent>
          </a:graphicData>
        </a:graphic>
      </p:graphicFrame>
    </p:spTree>
    <p:extLst>
      <p:ext uri="{BB962C8B-B14F-4D97-AF65-F5344CB8AC3E}">
        <p14:creationId xmlns:p14="http://schemas.microsoft.com/office/powerpoint/2010/main" val="424934097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a:t>
            </a:fld>
            <a:endParaRPr lang="zh-CN" altLang="en-US"/>
          </a:p>
        </p:txBody>
      </p:sp>
      <p:sp>
        <p:nvSpPr>
          <p:cNvPr id="53" name="文本框 52"/>
          <p:cNvSpPr txBox="1"/>
          <p:nvPr/>
        </p:nvSpPr>
        <p:spPr>
          <a:xfrm>
            <a:off x="312058" y="1162454"/>
            <a:ext cx="11567884" cy="1200329"/>
          </a:xfrm>
          <a:prstGeom prst="rect">
            <a:avLst/>
          </a:prstGeom>
          <a:noFill/>
        </p:spPr>
        <p:txBody>
          <a:bodyPr wrap="square" rtlCol="0">
            <a:spAutoFit/>
          </a:bodyPr>
          <a:lstStyle/>
          <a:p>
            <a:pPr lvl="1" indent="-4572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逻辑函数用于表示逻辑变量间的逻辑</a:t>
            </a:r>
            <a:r>
              <a:rPr lang="zh-CN" altLang="en-US" sz="2400" b="1" dirty="0">
                <a:latin typeface="微软雅黑" panose="020B0503020204020204" pitchFamily="34" charset="-122"/>
                <a:ea typeface="微软雅黑" panose="020B0503020204020204" pitchFamily="34" charset="-122"/>
              </a:rPr>
              <a:t>关系</a:t>
            </a:r>
            <a:r>
              <a:rPr lang="zh-CN" altLang="en-US" sz="2400" b="1" dirty="0" smtClean="0">
                <a:latin typeface="微软雅黑" panose="020B0503020204020204" pitchFamily="34" charset="-122"/>
                <a:ea typeface="微软雅黑" panose="020B0503020204020204" pitchFamily="34" charset="-122"/>
              </a:rPr>
              <a:t>，而逻辑关系可以</a:t>
            </a:r>
            <a:r>
              <a:rPr lang="zh-CN" altLang="en-US" sz="2400" b="1" dirty="0">
                <a:latin typeface="微软雅黑" panose="020B0503020204020204" pitchFamily="34" charset="-122"/>
                <a:ea typeface="微软雅黑" panose="020B0503020204020204" pitchFamily="34" charset="-122"/>
              </a:rPr>
              <a:t>用多种方式</a:t>
            </a:r>
            <a:r>
              <a:rPr lang="zh-CN" altLang="en-US" sz="2400" b="1" dirty="0" smtClean="0">
                <a:latin typeface="微软雅黑" panose="020B0503020204020204" pitchFamily="34" charset="-122"/>
                <a:ea typeface="微软雅黑" panose="020B0503020204020204" pitchFamily="34" charset="-122"/>
              </a:rPr>
              <a:t>表达；</a:t>
            </a:r>
            <a:endParaRPr lang="en-US" altLang="zh-CN" sz="2400" b="1" dirty="0" smtClean="0">
              <a:latin typeface="微软雅黑" panose="020B0503020204020204" pitchFamily="34" charset="-122"/>
              <a:ea typeface="微软雅黑" panose="020B0503020204020204" pitchFamily="34" charset="-122"/>
            </a:endParaRPr>
          </a:p>
          <a:p>
            <a:pPr lvl="1" indent="-4572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同一个逻辑函数的各种表示方法，可以相互转换。</a:t>
            </a:r>
            <a:r>
              <a:rPr lang="en-US" altLang="zh-CN" sz="2400" b="1" dirty="0">
                <a:latin typeface="微软雅黑" panose="020B0503020204020204" pitchFamily="34" charset="-122"/>
                <a:ea typeface="微软雅黑" panose="020B0503020204020204" pitchFamily="34" charset="-122"/>
              </a:rPr>
              <a:t>	</a:t>
            </a:r>
            <a:endParaRPr lang="en-US" altLang="zh-CN" sz="2400" b="1" dirty="0" smtClean="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9" name="平行四边形 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2.1.2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2"/>
          <p:cNvSpPr>
            <a:spLocks noGrp="1"/>
          </p:cNvSpPr>
          <p:nvPr>
            <p:ph type="title"/>
          </p:nvPr>
        </p:nvSpPr>
        <p:spPr>
          <a:xfrm>
            <a:off x="2321724" y="97943"/>
            <a:ext cx="4433037" cy="732155"/>
          </a:xfrm>
        </p:spPr>
        <p:txBody>
          <a:bodyPr>
            <a:normAutofit/>
          </a:bodyPr>
          <a:lstStyle/>
          <a:p>
            <a:r>
              <a:rPr lang="zh-CN" altLang="en-US" dirty="0" smtClean="0">
                <a:effectLst>
                  <a:outerShdw blurRad="38100" dist="38100" dir="2700000" algn="tl">
                    <a:srgbClr val="000000">
                      <a:alpha val="43137"/>
                    </a:srgbClr>
                  </a:outerShdw>
                </a:effectLst>
              </a:rPr>
              <a:t>逻辑函数的表示方法</a:t>
            </a:r>
            <a:endParaRPr lang="zh-CN" altLang="en-US" dirty="0">
              <a:effectLst>
                <a:outerShdw blurRad="38100" dist="38100" dir="2700000" algn="tl">
                  <a:srgbClr val="000000">
                    <a:alpha val="43137"/>
                  </a:srgbClr>
                </a:outerShdw>
              </a:effectLst>
            </a:endParaRPr>
          </a:p>
        </p:txBody>
      </p:sp>
      <p:sp>
        <p:nvSpPr>
          <p:cNvPr id="12" name="文本框 52"/>
          <p:cNvSpPr txBox="1"/>
          <p:nvPr/>
        </p:nvSpPr>
        <p:spPr>
          <a:xfrm>
            <a:off x="3700855" y="2571378"/>
            <a:ext cx="4108868" cy="3416320"/>
          </a:xfrm>
          <a:prstGeom prst="rect">
            <a:avLst/>
          </a:prstGeom>
          <a:noFill/>
        </p:spPr>
        <p:txBody>
          <a:bodyPr wrap="square" rtlCol="0">
            <a:spAutoFit/>
          </a:bodyPr>
          <a:lstStyle/>
          <a:p>
            <a:pPr marL="342900" indent="-342900">
              <a:lnSpc>
                <a:spcPct val="150000"/>
              </a:lnSpc>
              <a:buClr>
                <a:srgbClr val="235EB8"/>
              </a:buClr>
              <a:buSzPct val="8500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）逻辑表达式</a:t>
            </a:r>
            <a:endParaRPr lang="en-US" altLang="zh-CN" sz="2400" b="1" dirty="0">
              <a:latin typeface="微软雅黑" panose="020B0503020204020204" pitchFamily="34" charset="-122"/>
              <a:ea typeface="微软雅黑" panose="020B0503020204020204" pitchFamily="34" charset="-122"/>
            </a:endParaRPr>
          </a:p>
          <a:p>
            <a:pPr marL="342900" lvl="1"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）真值表</a:t>
            </a:r>
            <a:endParaRPr lang="en-US" altLang="zh-CN" sz="2400" b="1" dirty="0">
              <a:latin typeface="微软雅黑" panose="020B0503020204020204" pitchFamily="34" charset="-122"/>
              <a:ea typeface="微软雅黑" panose="020B0503020204020204" pitchFamily="34" charset="-122"/>
            </a:endParaRPr>
          </a:p>
          <a:p>
            <a:pPr marL="342900" lvl="1"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）逻辑电路</a:t>
            </a:r>
            <a:r>
              <a:rPr lang="zh-CN" altLang="en-US" sz="2400" b="1" dirty="0">
                <a:latin typeface="微软雅黑" panose="020B0503020204020204" pitchFamily="34" charset="-122"/>
                <a:ea typeface="微软雅黑" panose="020B0503020204020204" pitchFamily="34" charset="-122"/>
              </a:rPr>
              <a:t>图</a:t>
            </a:r>
            <a:endParaRPr lang="en-US" altLang="zh-CN" sz="2400" b="1" dirty="0">
              <a:latin typeface="微软雅黑" panose="020B0503020204020204" pitchFamily="34" charset="-122"/>
              <a:ea typeface="微软雅黑" panose="020B0503020204020204" pitchFamily="34" charset="-122"/>
            </a:endParaRPr>
          </a:p>
          <a:p>
            <a:pPr marL="342900" lvl="1" indent="-342900">
              <a:lnSpc>
                <a:spcPct val="150000"/>
              </a:lnSpc>
              <a:buClr>
                <a:srgbClr val="235EB8"/>
              </a:buClr>
              <a:buSzPct val="8500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）卡诺图</a:t>
            </a:r>
            <a:endParaRPr lang="en-US" altLang="zh-CN" sz="2400" b="1" dirty="0">
              <a:latin typeface="微软雅黑" panose="020B0503020204020204" pitchFamily="34" charset="-122"/>
              <a:ea typeface="微软雅黑" panose="020B0503020204020204" pitchFamily="34" charset="-122"/>
            </a:endParaRPr>
          </a:p>
          <a:p>
            <a:pPr marL="342900" lvl="1"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5</a:t>
            </a:r>
            <a:r>
              <a:rPr lang="zh-CN" altLang="en-US" sz="2400" b="1" dirty="0" smtClean="0">
                <a:latin typeface="微软雅黑" panose="020B0503020204020204" pitchFamily="34" charset="-122"/>
                <a:ea typeface="微软雅黑" panose="020B0503020204020204" pitchFamily="34" charset="-122"/>
              </a:rPr>
              <a:t>）波形图</a:t>
            </a:r>
            <a:endParaRPr lang="en-US" altLang="zh-CN" sz="2400" b="1" dirty="0" smtClean="0">
              <a:latin typeface="微软雅黑" panose="020B0503020204020204" pitchFamily="34" charset="-122"/>
              <a:ea typeface="微软雅黑" panose="020B0503020204020204" pitchFamily="34" charset="-122"/>
            </a:endParaRPr>
          </a:p>
          <a:p>
            <a:pPr marL="342900" lvl="1" indent="-342900">
              <a:lnSpc>
                <a:spcPct val="150000"/>
              </a:lnSpc>
              <a:buClr>
                <a:srgbClr val="235EB8"/>
              </a:buClr>
              <a:buSzPct val="85000"/>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6</a:t>
            </a:r>
            <a:r>
              <a:rPr lang="zh-CN" altLang="en-US" sz="2400" b="1" dirty="0" smtClean="0">
                <a:latin typeface="微软雅黑" panose="020B0503020204020204" pitchFamily="34" charset="-122"/>
                <a:ea typeface="微软雅黑" panose="020B0503020204020204" pitchFamily="34" charset="-122"/>
              </a:rPr>
              <a:t>）硬件描述语言</a:t>
            </a:r>
            <a:r>
              <a:rPr lang="en-US" altLang="zh-CN" sz="2400" b="1" dirty="0" smtClean="0">
                <a:latin typeface="微软雅黑" panose="020B0503020204020204" pitchFamily="34" charset="-122"/>
                <a:ea typeface="微软雅黑" panose="020B0503020204020204" pitchFamily="34" charset="-122"/>
              </a:rPr>
              <a:t>HDL</a:t>
            </a:r>
          </a:p>
        </p:txBody>
      </p:sp>
    </p:spTree>
    <p:extLst>
      <p:ext uri="{BB962C8B-B14F-4D97-AF65-F5344CB8AC3E}">
        <p14:creationId xmlns:p14="http://schemas.microsoft.com/office/powerpoint/2010/main" val="99674775"/>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90</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6" name="对象 15"/>
          <p:cNvGraphicFramePr>
            <a:graphicFrameLocks noChangeAspect="1"/>
          </p:cNvGraphicFramePr>
          <p:nvPr>
            <p:extLst>
              <p:ext uri="{D42A27DB-BD31-4B8C-83A1-F6EECF244321}">
                <p14:modId xmlns:p14="http://schemas.microsoft.com/office/powerpoint/2010/main" val="3676186536"/>
              </p:ext>
            </p:extLst>
          </p:nvPr>
        </p:nvGraphicFramePr>
        <p:xfrm>
          <a:off x="4906214" y="1678858"/>
          <a:ext cx="1342186" cy="415832"/>
        </p:xfrm>
        <a:graphic>
          <a:graphicData uri="http://schemas.openxmlformats.org/presentationml/2006/ole">
            <mc:AlternateContent xmlns:mc="http://schemas.openxmlformats.org/markup-compatibility/2006">
              <mc:Choice xmlns:v="urn:schemas-microsoft-com:vml" Requires="v">
                <p:oleObj spid="_x0000_s80309" name="公式" r:id="rId4" imgW="520560" imgH="164880" progId="Equation.3">
                  <p:embed/>
                </p:oleObj>
              </mc:Choice>
              <mc:Fallback>
                <p:oleObj name="公式" r:id="rId4" imgW="520560" imgH="16488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6214" y="1678858"/>
                        <a:ext cx="1342186" cy="415832"/>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846039564"/>
              </p:ext>
            </p:extLst>
          </p:nvPr>
        </p:nvGraphicFramePr>
        <p:xfrm>
          <a:off x="6721169" y="1679340"/>
          <a:ext cx="1342874" cy="448823"/>
        </p:xfrm>
        <a:graphic>
          <a:graphicData uri="http://schemas.openxmlformats.org/presentationml/2006/ole">
            <mc:AlternateContent xmlns:mc="http://schemas.openxmlformats.org/markup-compatibility/2006">
              <mc:Choice xmlns:v="urn:schemas-microsoft-com:vml" Requires="v">
                <p:oleObj spid="_x0000_s80310" name="公式" r:id="rId6" imgW="583920" imgH="203040" progId="Equation.3">
                  <p:embed/>
                </p:oleObj>
              </mc:Choice>
              <mc:Fallback>
                <p:oleObj name="公式" r:id="rId6" imgW="583920" imgH="2030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1169" y="1679340"/>
                        <a:ext cx="1342874" cy="448823"/>
                      </a:xfrm>
                      <a:prstGeom prst="rect">
                        <a:avLst/>
                      </a:prstGeom>
                      <a:noFill/>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1558544371"/>
              </p:ext>
            </p:extLst>
          </p:nvPr>
        </p:nvGraphicFramePr>
        <p:xfrm>
          <a:off x="2668836" y="3375566"/>
          <a:ext cx="4125253" cy="3163514"/>
        </p:xfrm>
        <a:graphic>
          <a:graphicData uri="http://schemas.openxmlformats.org/presentationml/2006/ole">
            <mc:AlternateContent xmlns:mc="http://schemas.openxmlformats.org/markup-compatibility/2006">
              <mc:Choice xmlns:v="urn:schemas-microsoft-com:vml" Requires="v">
                <p:oleObj spid="_x0000_s80311" name="公式" r:id="rId8" imgW="1600200" imgH="1231560" progId="Equation.3">
                  <p:embed/>
                </p:oleObj>
              </mc:Choice>
              <mc:Fallback>
                <p:oleObj name="公式" r:id="rId8" imgW="1600200" imgH="123156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8836" y="3375566"/>
                        <a:ext cx="4125253" cy="3163514"/>
                      </a:xfrm>
                      <a:prstGeom prst="rect">
                        <a:avLst/>
                      </a:prstGeom>
                      <a:solidFill>
                        <a:schemeClr val="accent2">
                          <a:lumMod val="40000"/>
                          <a:lumOff val="60000"/>
                        </a:schemeClr>
                      </a:solidFill>
                    </p:spPr>
                  </p:pic>
                </p:oleObj>
              </mc:Fallback>
            </mc:AlternateContent>
          </a:graphicData>
        </a:graphic>
      </p:graphicFrame>
      <p:sp>
        <p:nvSpPr>
          <p:cNvPr id="34" name="平行四边形 33"/>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标题 2"/>
          <p:cNvSpPr>
            <a:spLocks noGrp="1"/>
          </p:cNvSpPr>
          <p:nvPr>
            <p:ph type="title"/>
          </p:nvPr>
        </p:nvSpPr>
        <p:spPr>
          <a:xfrm>
            <a:off x="2321725" y="97943"/>
            <a:ext cx="2854959" cy="732155"/>
          </a:xfrm>
        </p:spPr>
        <p:txBody>
          <a:bodyPr>
            <a:normAutofit/>
          </a:bodyPr>
          <a:lstStyle/>
          <a:p>
            <a:r>
              <a:rPr lang="zh-CN" altLang="en-US" dirty="0" smtClean="0">
                <a:effectLst>
                  <a:outerShdw blurRad="38100" dist="38100" dir="2700000" algn="tl">
                    <a:srgbClr val="000000">
                      <a:alpha val="43137"/>
                    </a:srgbClr>
                  </a:outerShdw>
                </a:effectLst>
              </a:rPr>
              <a:t>代数化简法</a:t>
            </a:r>
            <a:endParaRPr lang="zh-CN" altLang="en-US" dirty="0">
              <a:effectLst>
                <a:outerShdw blurRad="38100" dist="38100" dir="2700000" algn="tl">
                  <a:srgbClr val="000000">
                    <a:alpha val="43137"/>
                  </a:srgbClr>
                </a:outerShdw>
              </a:effectLst>
            </a:endParaRPr>
          </a:p>
        </p:txBody>
      </p:sp>
      <p:sp>
        <p:nvSpPr>
          <p:cNvPr id="36" name="文本框 52"/>
          <p:cNvSpPr txBox="1"/>
          <p:nvPr/>
        </p:nvSpPr>
        <p:spPr>
          <a:xfrm>
            <a:off x="653889" y="1067242"/>
            <a:ext cx="9571659" cy="2308324"/>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最简与或表达式</a:t>
            </a:r>
          </a:p>
          <a:p>
            <a:pPr marL="800100" lvl="1"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4)  </a:t>
            </a:r>
            <a:r>
              <a:rPr lang="zh-CN" altLang="en-US" sz="2400" b="1" dirty="0" smtClean="0">
                <a:latin typeface="微软雅黑" panose="020B0503020204020204" pitchFamily="34" charset="-122"/>
                <a:ea typeface="微软雅黑" panose="020B0503020204020204" pitchFamily="34" charset="-122"/>
              </a:rPr>
              <a:t>配</a:t>
            </a:r>
            <a:r>
              <a:rPr lang="zh-CN" altLang="en-US" sz="2400" b="1" dirty="0">
                <a:latin typeface="微软雅黑" panose="020B0503020204020204" pitchFamily="34" charset="-122"/>
                <a:ea typeface="微软雅黑" panose="020B0503020204020204" pitchFamily="34" charset="-122"/>
              </a:rPr>
              <a:t>项法</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利用</a:t>
            </a:r>
            <a:r>
              <a:rPr lang="en-US" altLang="zh-CN" sz="2400" b="1" dirty="0" smtClean="0">
                <a:latin typeface="微软雅黑" panose="020B0503020204020204" pitchFamily="34" charset="-122"/>
                <a:ea typeface="微软雅黑" panose="020B0503020204020204" pitchFamily="34" charset="-122"/>
              </a:rPr>
              <a:t>0-1</a:t>
            </a:r>
            <a:r>
              <a:rPr lang="zh-CN" altLang="en-US" sz="2400" b="1" dirty="0" smtClean="0">
                <a:latin typeface="微软雅黑" panose="020B0503020204020204" pitchFamily="34" charset="-122"/>
                <a:ea typeface="微软雅黑" panose="020B0503020204020204" pitchFamily="34" charset="-122"/>
              </a:rPr>
              <a:t>律、</a:t>
            </a:r>
            <a:r>
              <a:rPr lang="zh-CN" altLang="en-US" sz="2400" b="1" dirty="0">
                <a:latin typeface="微软雅黑" panose="020B0503020204020204" pitchFamily="34" charset="-122"/>
                <a:ea typeface="微软雅黑" panose="020B0503020204020204" pitchFamily="34" charset="-122"/>
              </a:rPr>
              <a:t>互补</a:t>
            </a:r>
            <a:r>
              <a:rPr lang="zh-CN" altLang="en-US" sz="2400" b="1" dirty="0" smtClean="0">
                <a:latin typeface="微软雅黑" panose="020B0503020204020204" pitchFamily="34" charset="-122"/>
                <a:ea typeface="微软雅黑" panose="020B0503020204020204" pitchFamily="34" charset="-122"/>
              </a:rPr>
              <a:t>律，对某些</a:t>
            </a:r>
            <a:r>
              <a:rPr lang="zh-CN" altLang="en-US" sz="2400" b="1" dirty="0">
                <a:latin typeface="微软雅黑" panose="020B0503020204020204" pitchFamily="34" charset="-122"/>
                <a:ea typeface="微软雅黑" panose="020B0503020204020204" pitchFamily="34" charset="-122"/>
              </a:rPr>
              <a:t>“与项”扩充</a:t>
            </a:r>
            <a:r>
              <a:rPr lang="zh-CN" altLang="en-US" sz="2400" b="1" dirty="0" smtClean="0">
                <a:latin typeface="微软雅黑" panose="020B0503020204020204" pitchFamily="34" charset="-122"/>
                <a:ea typeface="微软雅黑" panose="020B0503020204020204" pitchFamily="34" charset="-122"/>
              </a:rPr>
              <a:t>逻辑变量</a:t>
            </a:r>
            <a:endParaRPr lang="en-US" altLang="zh-CN" sz="2400" b="1" dirty="0" smtClean="0">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再使用</a:t>
            </a:r>
            <a:r>
              <a:rPr lang="zh-CN" altLang="en-US" sz="2400" b="1" dirty="0">
                <a:latin typeface="微软雅黑" panose="020B0503020204020204" pitchFamily="34" charset="-122"/>
                <a:ea typeface="微软雅黑" panose="020B0503020204020204" pitchFamily="34" charset="-122"/>
              </a:rPr>
              <a:t>并项法、吸收法和消去法进行化简。</a:t>
            </a:r>
            <a:endParaRPr lang="zh-CN" altLang="en-US" sz="2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2831367"/>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91</a:t>
            </a:fld>
            <a:endParaRPr lang="zh-CN" altLang="en-US"/>
          </a:p>
        </p:txBody>
      </p:sp>
      <p:sp>
        <p:nvSpPr>
          <p:cNvPr id="53" name="文本框 52"/>
          <p:cNvSpPr txBox="1"/>
          <p:nvPr/>
        </p:nvSpPr>
        <p:spPr>
          <a:xfrm>
            <a:off x="432619" y="1027914"/>
            <a:ext cx="11395587" cy="1200329"/>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同</a:t>
            </a:r>
            <a:r>
              <a:rPr lang="zh-CN" altLang="en-US" sz="2400" b="1" dirty="0">
                <a:latin typeface="微软雅黑" panose="020B0503020204020204" pitchFamily="34" charset="-122"/>
                <a:ea typeface="微软雅黑" panose="020B0503020204020204" pitchFamily="34" charset="-122"/>
              </a:rPr>
              <a:t>一个</a:t>
            </a:r>
            <a:r>
              <a:rPr lang="zh-CN" altLang="en-US" sz="2400" b="1" dirty="0" smtClean="0">
                <a:latin typeface="微软雅黑" panose="020B0503020204020204" pitchFamily="34" charset="-122"/>
                <a:ea typeface="微软雅黑" panose="020B0503020204020204" pitchFamily="34" charset="-122"/>
              </a:rPr>
              <a:t>逻辑函数，采用</a:t>
            </a:r>
            <a:r>
              <a:rPr lang="zh-CN" altLang="en-US" sz="2400" b="1" dirty="0">
                <a:latin typeface="微软雅黑" panose="020B0503020204020204" pitchFamily="34" charset="-122"/>
                <a:ea typeface="微软雅黑" panose="020B0503020204020204" pitchFamily="34" charset="-122"/>
              </a:rPr>
              <a:t>不同的公理、定律和规则化简时，可以有不同的化简</a:t>
            </a:r>
            <a:r>
              <a:rPr lang="zh-CN" altLang="en-US" sz="2400" b="1" dirty="0" smtClean="0">
                <a:latin typeface="微软雅黑" panose="020B0503020204020204" pitchFamily="34" charset="-122"/>
                <a:ea typeface="微软雅黑" panose="020B0503020204020204" pitchFamily="34" charset="-122"/>
              </a:rPr>
              <a:t>过程</a:t>
            </a:r>
            <a:endParaRPr lang="en-US" altLang="zh-CN"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2.19</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代数</a:t>
            </a:r>
            <a:r>
              <a:rPr lang="zh-CN" altLang="en-US" sz="2400" b="1" dirty="0" smtClean="0">
                <a:latin typeface="微软雅黑" panose="020B0503020204020204" pitchFamily="34" charset="-122"/>
                <a:ea typeface="微软雅黑" panose="020B0503020204020204" pitchFamily="34" charset="-122"/>
              </a:rPr>
              <a:t>法化简逻辑函数为最</a:t>
            </a:r>
            <a:r>
              <a:rPr lang="zh-CN" altLang="en-US" sz="2400" b="1" dirty="0">
                <a:latin typeface="微软雅黑" panose="020B0503020204020204" pitchFamily="34" charset="-122"/>
                <a:ea typeface="微软雅黑" panose="020B0503020204020204" pitchFamily="34" charset="-122"/>
              </a:rPr>
              <a:t>简与或表达式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46348280"/>
              </p:ext>
            </p:extLst>
          </p:nvPr>
        </p:nvGraphicFramePr>
        <p:xfrm>
          <a:off x="1604971" y="2139752"/>
          <a:ext cx="6149603" cy="556678"/>
        </p:xfrm>
        <a:graphic>
          <a:graphicData uri="http://schemas.openxmlformats.org/presentationml/2006/ole">
            <mc:AlternateContent xmlns:mc="http://schemas.openxmlformats.org/markup-compatibility/2006">
              <mc:Choice xmlns:v="urn:schemas-microsoft-com:vml" Requires="v">
                <p:oleObj spid="_x0000_s81179" name="公式" r:id="rId4" imgW="2616120" imgH="241200" progId="Equation.3">
                  <p:embed/>
                </p:oleObj>
              </mc:Choice>
              <mc:Fallback>
                <p:oleObj name="公式" r:id="rId4" imgW="2616120" imgH="2412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971" y="2139752"/>
                        <a:ext cx="6149603" cy="556678"/>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54418530"/>
              </p:ext>
            </p:extLst>
          </p:nvPr>
        </p:nvGraphicFramePr>
        <p:xfrm>
          <a:off x="742335" y="2832647"/>
          <a:ext cx="4237593" cy="3309191"/>
        </p:xfrm>
        <a:graphic>
          <a:graphicData uri="http://schemas.openxmlformats.org/presentationml/2006/ole">
            <mc:AlternateContent xmlns:mc="http://schemas.openxmlformats.org/markup-compatibility/2006">
              <mc:Choice xmlns:v="urn:schemas-microsoft-com:vml" Requires="v">
                <p:oleObj spid="_x0000_s81180" name="公式" r:id="rId6" imgW="1917360" imgH="1498320" progId="Equation.3">
                  <p:embed/>
                </p:oleObj>
              </mc:Choice>
              <mc:Fallback>
                <p:oleObj name="公式" r:id="rId6" imgW="1917360" imgH="149832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35" y="2832647"/>
                        <a:ext cx="4237593" cy="3309191"/>
                      </a:xfrm>
                      <a:prstGeom prst="rect">
                        <a:avLst/>
                      </a:prstGeom>
                      <a:solidFill>
                        <a:schemeClr val="accent2">
                          <a:lumMod val="40000"/>
                          <a:lumOff val="60000"/>
                        </a:schemeClr>
                      </a:solidFill>
                    </p:spPr>
                  </p:pic>
                </p:oleObj>
              </mc:Fallback>
            </mc:AlternateContent>
          </a:graphicData>
        </a:graphic>
      </p:graphicFrame>
      <p:sp>
        <p:nvSpPr>
          <p:cNvPr id="33" name="平行四边形 32"/>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标题 2"/>
          <p:cNvSpPr>
            <a:spLocks noGrp="1"/>
          </p:cNvSpPr>
          <p:nvPr>
            <p:ph type="title"/>
          </p:nvPr>
        </p:nvSpPr>
        <p:spPr>
          <a:xfrm>
            <a:off x="2321725" y="97943"/>
            <a:ext cx="2854959" cy="732155"/>
          </a:xfrm>
        </p:spPr>
        <p:txBody>
          <a:bodyPr>
            <a:normAutofit/>
          </a:bodyPr>
          <a:lstStyle/>
          <a:p>
            <a:r>
              <a:rPr lang="zh-CN" altLang="en-US" dirty="0" smtClean="0">
                <a:effectLst>
                  <a:outerShdw blurRad="38100" dist="38100" dir="2700000" algn="tl">
                    <a:srgbClr val="000000">
                      <a:alpha val="43137"/>
                    </a:srgbClr>
                  </a:outerShdw>
                </a:effectLst>
              </a:rPr>
              <a:t>代数化简法</a:t>
            </a:r>
            <a:endParaRPr lang="zh-CN" altLang="en-US" dirty="0">
              <a:effectLst>
                <a:outerShdw blurRad="38100" dist="38100" dir="2700000" algn="tl">
                  <a:srgbClr val="000000">
                    <a:alpha val="43137"/>
                  </a:srgbClr>
                </a:outerShdw>
              </a:effectLst>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849853295"/>
              </p:ext>
            </p:extLst>
          </p:nvPr>
        </p:nvGraphicFramePr>
        <p:xfrm>
          <a:off x="5535664" y="2834405"/>
          <a:ext cx="5554663" cy="3770312"/>
        </p:xfrm>
        <a:graphic>
          <a:graphicData uri="http://schemas.openxmlformats.org/presentationml/2006/ole">
            <mc:AlternateContent xmlns:mc="http://schemas.openxmlformats.org/markup-compatibility/2006">
              <mc:Choice xmlns:v="urn:schemas-microsoft-com:vml" Requires="v">
                <p:oleObj spid="_x0000_s81181" name="公式" r:id="rId8" imgW="2577960" imgH="1752480" progId="Equation.3">
                  <p:embed/>
                </p:oleObj>
              </mc:Choice>
              <mc:Fallback>
                <p:oleObj name="公式" r:id="rId8" imgW="2577960" imgH="1752480" progId="Equation.3">
                  <p:embed/>
                  <p:pic>
                    <p:nvPicPr>
                      <p:cNvPr id="0" name="对象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5664" y="2834405"/>
                        <a:ext cx="5554663" cy="3770312"/>
                      </a:xfrm>
                      <a:prstGeom prst="rect">
                        <a:avLst/>
                      </a:prstGeom>
                      <a:solidFill>
                        <a:srgbClr val="CCFFFF"/>
                      </a:solidFill>
                      <a:ln>
                        <a:noFill/>
                      </a:ln>
                    </p:spPr>
                  </p:pic>
                </p:oleObj>
              </mc:Fallback>
            </mc:AlternateContent>
          </a:graphicData>
        </a:graphic>
      </p:graphicFrame>
    </p:spTree>
    <p:extLst>
      <p:ext uri="{BB962C8B-B14F-4D97-AF65-F5344CB8AC3E}">
        <p14:creationId xmlns:p14="http://schemas.microsoft.com/office/powerpoint/2010/main" val="60615106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92</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9" name="平行四边形 28"/>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标题 2"/>
          <p:cNvSpPr>
            <a:spLocks noGrp="1"/>
          </p:cNvSpPr>
          <p:nvPr>
            <p:ph type="title"/>
          </p:nvPr>
        </p:nvSpPr>
        <p:spPr>
          <a:xfrm>
            <a:off x="2321725" y="97943"/>
            <a:ext cx="2854959" cy="732155"/>
          </a:xfrm>
        </p:spPr>
        <p:txBody>
          <a:bodyPr>
            <a:normAutofit/>
          </a:bodyPr>
          <a:lstStyle/>
          <a:p>
            <a:r>
              <a:rPr lang="zh-CN" altLang="en-US" dirty="0" smtClean="0">
                <a:effectLst>
                  <a:outerShdw blurRad="38100" dist="38100" dir="2700000" algn="tl">
                    <a:srgbClr val="000000">
                      <a:alpha val="43137"/>
                    </a:srgbClr>
                  </a:outerShdw>
                </a:effectLst>
              </a:rPr>
              <a:t>代数化简法</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1" name="文本框 52"/>
              <p:cNvSpPr txBox="1"/>
              <p:nvPr/>
            </p:nvSpPr>
            <p:spPr>
              <a:xfrm>
                <a:off x="653889" y="1067242"/>
                <a:ext cx="9571659" cy="3416320"/>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最</a:t>
                </a:r>
                <a:r>
                  <a:rPr lang="zh-CN" altLang="en-US" sz="2400" b="1" dirty="0" smtClean="0">
                    <a:latin typeface="微软雅黑" panose="020B0503020204020204" pitchFamily="34" charset="-122"/>
                    <a:ea typeface="微软雅黑" panose="020B0503020204020204" pitchFamily="34" charset="-122"/>
                  </a:rPr>
                  <a:t>简或</a:t>
                </a:r>
                <a:r>
                  <a:rPr lang="zh-CN" altLang="en-US" sz="2400" b="1" dirty="0">
                    <a:latin typeface="微软雅黑" panose="020B0503020204020204" pitchFamily="34" charset="-122"/>
                    <a:ea typeface="微软雅黑" panose="020B0503020204020204" pitchFamily="34" charset="-122"/>
                  </a:rPr>
                  <a:t>与</a:t>
                </a:r>
                <a:r>
                  <a:rPr lang="zh-CN" altLang="en-US" sz="2400" b="1" dirty="0" smtClean="0">
                    <a:latin typeface="微软雅黑" panose="020B0503020204020204" pitchFamily="34" charset="-122"/>
                    <a:ea typeface="微软雅黑" panose="020B0503020204020204" pitchFamily="34" charset="-122"/>
                  </a:rPr>
                  <a:t>表达式</a:t>
                </a:r>
                <a:endParaRPr lang="zh-CN" altLang="en-US"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直接运用定律化简</a:t>
                </a:r>
                <a:r>
                  <a:rPr lang="zh-CN" altLang="en-US" sz="2400" b="1" dirty="0" smtClean="0">
                    <a:latin typeface="微软雅黑" panose="020B0503020204020204" pitchFamily="34" charset="-122"/>
                    <a:ea typeface="微软雅黑" panose="020B0503020204020204" pitchFamily="34" charset="-122"/>
                  </a:rPr>
                  <a:t>：或与形式的定律</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利用对偶式化简，再用对偶规则转换为或与式</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0000FF"/>
                    </a:solidFill>
                    <a:latin typeface="微软雅黑" panose="020B0503020204020204" pitchFamily="34" charset="-122"/>
                    <a:ea typeface="微软雅黑" panose="020B0503020204020204" pitchFamily="34" charset="-122"/>
                  </a:rPr>
                  <a:t>①求 </a:t>
                </a:r>
                <a:r>
                  <a:rPr lang="en-US" altLang="zh-CN" sz="2400" b="1" dirty="0">
                    <a:solidFill>
                      <a:srgbClr val="0000FF"/>
                    </a:solidFill>
                    <a:latin typeface="微软雅黑" panose="020B0503020204020204" pitchFamily="34" charset="-122"/>
                    <a:ea typeface="微软雅黑" panose="020B0503020204020204" pitchFamily="34" charset="-122"/>
                  </a:rPr>
                  <a:t>F</a:t>
                </a:r>
                <a:r>
                  <a:rPr lang="zh-CN" altLang="en-US" sz="2400" b="1" dirty="0">
                    <a:solidFill>
                      <a:srgbClr val="0000FF"/>
                    </a:solidFill>
                    <a:latin typeface="微软雅黑" panose="020B0503020204020204" pitchFamily="34" charset="-122"/>
                    <a:ea typeface="微软雅黑" panose="020B0503020204020204" pitchFamily="34" charset="-122"/>
                  </a:rPr>
                  <a:t> 的对偶式 </a:t>
                </a:r>
                <a14:m>
                  <m:oMath xmlns:m="http://schemas.openxmlformats.org/officeDocument/2006/math">
                    <m:sSup>
                      <m:sSupPr>
                        <m:ctrlPr>
                          <a:rPr lang="zh-CN" altLang="en-US" sz="2400" b="1" i="1" dirty="0">
                            <a:solidFill>
                              <a:srgbClr val="0000FF"/>
                            </a:solidFill>
                            <a:latin typeface="Cambria Math"/>
                          </a:rPr>
                        </m:ctrlPr>
                      </m:sSupPr>
                      <m:e>
                        <m:r>
                          <a:rPr lang="zh-CN" altLang="en-US" sz="2400" b="1" i="1" dirty="0">
                            <a:solidFill>
                              <a:srgbClr val="0000FF"/>
                            </a:solidFill>
                            <a:latin typeface="Cambria Math" panose="02040503050406030204" pitchFamily="18" charset="0"/>
                          </a:rPr>
                          <m:t>𝐹</m:t>
                        </m:r>
                      </m:e>
                      <m:sup>
                        <m:r>
                          <a:rPr lang="zh-CN" altLang="en-US" sz="2400" b="1" dirty="0">
                            <a:solidFill>
                              <a:srgbClr val="0000FF"/>
                            </a:solidFill>
                            <a:latin typeface="Cambria Math" panose="02040503050406030204" pitchFamily="18" charset="0"/>
                          </a:rPr>
                          <m:t>′</m:t>
                        </m:r>
                      </m:sup>
                    </m:sSup>
                  </m:oMath>
                </a14:m>
                <a:r>
                  <a:rPr lang="zh-CN" altLang="en-US" sz="2400" b="1" dirty="0" smtClean="0">
                    <a:solidFill>
                      <a:srgbClr val="0000FF"/>
                    </a:solidFill>
                    <a:latin typeface="微软雅黑" panose="020B0503020204020204" pitchFamily="34" charset="-122"/>
                    <a:ea typeface="微软雅黑" panose="020B0503020204020204" pitchFamily="34" charset="-122"/>
                  </a:rPr>
                  <a:t>（与或式）</a:t>
                </a:r>
                <a:endParaRPr lang="zh-CN" altLang="en-US" sz="2400" b="1" dirty="0">
                  <a:solidFill>
                    <a:srgbClr val="0000FF"/>
                  </a:solidFill>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②化简 </a:t>
                </a:r>
                <a14:m>
                  <m:oMath xmlns:m="http://schemas.openxmlformats.org/officeDocument/2006/math">
                    <m:sSup>
                      <m:sSupPr>
                        <m:ctrlPr>
                          <a:rPr lang="zh-CN" altLang="en-US" sz="2400" b="1" i="1" dirty="0">
                            <a:solidFill>
                              <a:srgbClr val="0000FF"/>
                            </a:solidFill>
                            <a:latin typeface="Cambria Math"/>
                          </a:rPr>
                        </m:ctrlPr>
                      </m:sSupPr>
                      <m:e>
                        <m:r>
                          <a:rPr lang="zh-CN" altLang="en-US" sz="2400" b="1" i="1" dirty="0">
                            <a:solidFill>
                              <a:srgbClr val="0000FF"/>
                            </a:solidFill>
                            <a:latin typeface="Cambria Math" panose="02040503050406030204" pitchFamily="18" charset="0"/>
                          </a:rPr>
                          <m:t>𝐹</m:t>
                        </m:r>
                      </m:e>
                      <m:sup>
                        <m:r>
                          <a:rPr lang="zh-CN" altLang="en-US" sz="2400" b="1" dirty="0">
                            <a:solidFill>
                              <a:srgbClr val="0000FF"/>
                            </a:solidFill>
                            <a:latin typeface="Cambria Math" panose="02040503050406030204" pitchFamily="18" charset="0"/>
                          </a:rPr>
                          <m:t>′</m:t>
                        </m:r>
                      </m:sup>
                    </m:sSup>
                  </m:oMath>
                </a14:m>
                <a:r>
                  <a:rPr lang="zh-CN" altLang="en-US" sz="2400" b="1" dirty="0">
                    <a:solidFill>
                      <a:srgbClr val="0000FF"/>
                    </a:solidFill>
                    <a:latin typeface="微软雅黑" panose="020B0503020204020204" pitchFamily="34" charset="-122"/>
                    <a:ea typeface="微软雅黑" panose="020B0503020204020204" pitchFamily="34" charset="-122"/>
                  </a:rPr>
                  <a:t> 成最简与或式</a:t>
                </a: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a:solidFill>
                      <a:srgbClr val="0000FF"/>
                    </a:solidFill>
                    <a:latin typeface="微软雅黑" panose="020B0503020204020204" pitchFamily="34" charset="-122"/>
                    <a:ea typeface="微软雅黑" panose="020B0503020204020204" pitchFamily="34" charset="-122"/>
                  </a:rPr>
                  <a:t>③求</a:t>
                </a:r>
                <a14:m>
                  <m:oMath xmlns:m="http://schemas.openxmlformats.org/officeDocument/2006/math">
                    <m:sSup>
                      <m:sSupPr>
                        <m:ctrlPr>
                          <a:rPr lang="zh-CN" altLang="en-US" sz="2400" b="1" i="1" dirty="0">
                            <a:solidFill>
                              <a:srgbClr val="0000FF"/>
                            </a:solidFill>
                            <a:latin typeface="Cambria Math"/>
                          </a:rPr>
                        </m:ctrlPr>
                      </m:sSupPr>
                      <m:e>
                        <m:r>
                          <a:rPr lang="zh-CN" altLang="en-US" sz="2400" b="1" i="1" dirty="0">
                            <a:solidFill>
                              <a:srgbClr val="0000FF"/>
                            </a:solidFill>
                            <a:latin typeface="Cambria Math" panose="02040503050406030204" pitchFamily="18" charset="0"/>
                          </a:rPr>
                          <m:t>𝐹</m:t>
                        </m:r>
                      </m:e>
                      <m:sup>
                        <m:r>
                          <a:rPr lang="zh-CN" altLang="en-US" sz="2400" b="1" dirty="0">
                            <a:solidFill>
                              <a:srgbClr val="0000FF"/>
                            </a:solidFill>
                            <a:latin typeface="Cambria Math" panose="02040503050406030204" pitchFamily="18" charset="0"/>
                          </a:rPr>
                          <m:t>′</m:t>
                        </m:r>
                      </m:sup>
                    </m:sSup>
                  </m:oMath>
                </a14:m>
                <a:r>
                  <a:rPr lang="zh-CN" altLang="en-US" sz="2400" b="1" dirty="0">
                    <a:solidFill>
                      <a:srgbClr val="0000FF"/>
                    </a:solidFill>
                    <a:latin typeface="微软雅黑" panose="020B0503020204020204" pitchFamily="34" charset="-122"/>
                    <a:ea typeface="微软雅黑" panose="020B0503020204020204" pitchFamily="34" charset="-122"/>
                  </a:rPr>
                  <a:t> 的对偶</a:t>
                </a:r>
                <a:r>
                  <a:rPr lang="zh-CN" altLang="en-US" sz="2400" b="1" dirty="0" smtClean="0">
                    <a:solidFill>
                      <a:srgbClr val="0000FF"/>
                    </a:solidFill>
                    <a:latin typeface="微软雅黑" panose="020B0503020204020204" pitchFamily="34" charset="-122"/>
                    <a:ea typeface="微软雅黑" panose="020B0503020204020204" pitchFamily="34" charset="-122"/>
                  </a:rPr>
                  <a:t>式（或与式） </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31" name="文本框 52"/>
              <p:cNvSpPr txBox="1">
                <a:spLocks noRot="1" noChangeAspect="1" noMove="1" noResize="1" noEditPoints="1" noAdjustHandles="1" noChangeArrowheads="1" noChangeShapeType="1" noTextEdit="1"/>
              </p:cNvSpPr>
              <p:nvPr/>
            </p:nvSpPr>
            <p:spPr>
              <a:xfrm>
                <a:off x="653889" y="1067242"/>
                <a:ext cx="9571659" cy="3416320"/>
              </a:xfrm>
              <a:prstGeom prst="rect">
                <a:avLst/>
              </a:prstGeom>
              <a:blipFill rotWithShape="1">
                <a:blip r:embed="rId3"/>
                <a:stretch>
                  <a:fillRect l="-510" b="-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320147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93</a:t>
            </a:fld>
            <a:endParaRPr lang="zh-CN" altLang="en-US"/>
          </a:p>
        </p:txBody>
      </p:sp>
      <p:sp>
        <p:nvSpPr>
          <p:cNvPr id="53" name="文本框 52"/>
          <p:cNvSpPr txBox="1"/>
          <p:nvPr/>
        </p:nvSpPr>
        <p:spPr>
          <a:xfrm>
            <a:off x="490846" y="1072447"/>
            <a:ext cx="10238374" cy="646331"/>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2.20</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代数法求</a:t>
            </a:r>
            <a:r>
              <a:rPr lang="zh-CN" altLang="en-US" sz="2400" b="1" dirty="0" smtClean="0">
                <a:latin typeface="微软雅黑" panose="020B0503020204020204" pitchFamily="34" charset="-122"/>
                <a:ea typeface="微软雅黑" panose="020B0503020204020204" pitchFamily="34" charset="-122"/>
              </a:rPr>
              <a:t>逻辑函数的</a:t>
            </a:r>
            <a:r>
              <a:rPr lang="zh-CN" altLang="en-US" sz="2400" b="1" dirty="0">
                <a:latin typeface="微软雅黑" panose="020B0503020204020204" pitchFamily="34" charset="-122"/>
                <a:ea typeface="微软雅黑" panose="020B0503020204020204" pitchFamily="34" charset="-122"/>
              </a:rPr>
              <a:t>最简或与表达式</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28" name="对象 27"/>
          <p:cNvGraphicFramePr>
            <a:graphicFrameLocks noChangeAspect="1"/>
          </p:cNvGraphicFramePr>
          <p:nvPr>
            <p:extLst>
              <p:ext uri="{D42A27DB-BD31-4B8C-83A1-F6EECF244321}">
                <p14:modId xmlns:p14="http://schemas.microsoft.com/office/powerpoint/2010/main" val="4204776391"/>
              </p:ext>
            </p:extLst>
          </p:nvPr>
        </p:nvGraphicFramePr>
        <p:xfrm>
          <a:off x="2050027" y="1692834"/>
          <a:ext cx="8460658" cy="694950"/>
        </p:xfrm>
        <a:graphic>
          <a:graphicData uri="http://schemas.openxmlformats.org/presentationml/2006/ole">
            <mc:AlternateContent xmlns:mc="http://schemas.openxmlformats.org/markup-compatibility/2006">
              <mc:Choice xmlns:v="urn:schemas-microsoft-com:vml" Requires="v">
                <p:oleObj spid="_x0000_s83425" name="公式" r:id="rId4" imgW="2869920" imgH="241200" progId="Equation.3">
                  <p:embed/>
                </p:oleObj>
              </mc:Choice>
              <mc:Fallback>
                <p:oleObj name="公式" r:id="rId4" imgW="2869920" imgH="241200" progId="Equation.3">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0027" y="1692834"/>
                        <a:ext cx="8460658" cy="694950"/>
                      </a:xfrm>
                      <a:prstGeom prst="rect">
                        <a:avLst/>
                      </a:prstGeom>
                      <a:noFill/>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534637628"/>
              </p:ext>
            </p:extLst>
          </p:nvPr>
        </p:nvGraphicFramePr>
        <p:xfrm>
          <a:off x="4749675" y="3140875"/>
          <a:ext cx="6773732" cy="717844"/>
        </p:xfrm>
        <a:graphic>
          <a:graphicData uri="http://schemas.openxmlformats.org/presentationml/2006/ole">
            <mc:AlternateContent xmlns:mc="http://schemas.openxmlformats.org/markup-compatibility/2006">
              <mc:Choice xmlns:v="urn:schemas-microsoft-com:vml" Requires="v">
                <p:oleObj spid="_x0000_s83426" name="公式" r:id="rId6" imgW="2222280" imgH="241200" progId="Equation.3">
                  <p:embed/>
                </p:oleObj>
              </mc:Choice>
              <mc:Fallback>
                <p:oleObj name="公式" r:id="rId6" imgW="2222280" imgH="241200" progId="Equation.3">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9675" y="3140875"/>
                        <a:ext cx="6773732" cy="717844"/>
                      </a:xfrm>
                      <a:prstGeom prst="rect">
                        <a:avLst/>
                      </a:prstGeom>
                      <a:solidFill>
                        <a:srgbClr val="CCFFFF"/>
                      </a:solidFill>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1520711913"/>
              </p:ext>
            </p:extLst>
          </p:nvPr>
        </p:nvGraphicFramePr>
        <p:xfrm>
          <a:off x="4767727" y="3947073"/>
          <a:ext cx="5173757" cy="1089212"/>
        </p:xfrm>
        <a:graphic>
          <a:graphicData uri="http://schemas.openxmlformats.org/presentationml/2006/ole">
            <mc:AlternateContent xmlns:mc="http://schemas.openxmlformats.org/markup-compatibility/2006">
              <mc:Choice xmlns:v="urn:schemas-microsoft-com:vml" Requires="v">
                <p:oleObj spid="_x0000_s83427" name="公式" r:id="rId8" imgW="2171520" imgH="457200" progId="Equation.3">
                  <p:embed/>
                </p:oleObj>
              </mc:Choice>
              <mc:Fallback>
                <p:oleObj name="公式" r:id="rId8" imgW="2171520" imgH="457200" progId="Equation.3">
                  <p:embed/>
                  <p:pic>
                    <p:nvPicPr>
                      <p:cNvPr id="0"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7727" y="3947073"/>
                        <a:ext cx="5173757" cy="1089212"/>
                      </a:xfrm>
                      <a:prstGeom prst="rect">
                        <a:avLst/>
                      </a:prstGeom>
                      <a:solidFill>
                        <a:schemeClr val="accent2">
                          <a:lumMod val="20000"/>
                          <a:lumOff val="80000"/>
                        </a:schemeClr>
                      </a:solid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3191287370"/>
              </p:ext>
            </p:extLst>
          </p:nvPr>
        </p:nvGraphicFramePr>
        <p:xfrm>
          <a:off x="4737738" y="5095506"/>
          <a:ext cx="6045234" cy="656039"/>
        </p:xfrm>
        <a:graphic>
          <a:graphicData uri="http://schemas.openxmlformats.org/presentationml/2006/ole">
            <mc:AlternateContent xmlns:mc="http://schemas.openxmlformats.org/markup-compatibility/2006">
              <mc:Choice xmlns:v="urn:schemas-microsoft-com:vml" Requires="v">
                <p:oleObj spid="_x0000_s83428" name="公式" r:id="rId10" imgW="2184120" imgH="241200" progId="Equation.3">
                  <p:embed/>
                </p:oleObj>
              </mc:Choice>
              <mc:Fallback>
                <p:oleObj name="公式" r:id="rId10" imgW="2184120" imgH="241200" progId="Equation.3">
                  <p:embed/>
                  <p:pic>
                    <p:nvPicPr>
                      <p:cNvPr id="0"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7738" y="5095506"/>
                        <a:ext cx="6045234" cy="656039"/>
                      </a:xfrm>
                      <a:prstGeom prst="rect">
                        <a:avLst/>
                      </a:prstGeom>
                      <a:solidFill>
                        <a:schemeClr val="accent5">
                          <a:lumMod val="40000"/>
                          <a:lumOff val="60000"/>
                        </a:schemeClr>
                      </a:solidFill>
                    </p:spPr>
                  </p:pic>
                </p:oleObj>
              </mc:Fallback>
            </mc:AlternateContent>
          </a:graphicData>
        </a:graphic>
      </p:graphicFrame>
      <p:sp>
        <p:nvSpPr>
          <p:cNvPr id="35" name="平行四边形 34"/>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标题 2"/>
          <p:cNvSpPr>
            <a:spLocks noGrp="1"/>
          </p:cNvSpPr>
          <p:nvPr>
            <p:ph type="title"/>
          </p:nvPr>
        </p:nvSpPr>
        <p:spPr>
          <a:xfrm>
            <a:off x="2321725" y="97943"/>
            <a:ext cx="2854959" cy="732155"/>
          </a:xfrm>
        </p:spPr>
        <p:txBody>
          <a:bodyPr>
            <a:normAutofit/>
          </a:bodyPr>
          <a:lstStyle/>
          <a:p>
            <a:r>
              <a:rPr lang="zh-CN" altLang="en-US" dirty="0" smtClean="0">
                <a:effectLst>
                  <a:outerShdw blurRad="38100" dist="38100" dir="2700000" algn="tl">
                    <a:srgbClr val="000000">
                      <a:alpha val="43137"/>
                    </a:srgbClr>
                  </a:outerShdw>
                </a:effectLst>
              </a:rPr>
              <a:t>代数化简法</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9" name="矩形 8"/>
              <p:cNvSpPr/>
              <p:nvPr/>
            </p:nvSpPr>
            <p:spPr>
              <a:xfrm>
                <a:off x="500678" y="2335225"/>
                <a:ext cx="5084045" cy="3416320"/>
              </a:xfrm>
              <a:prstGeom prst="rect">
                <a:avLst/>
              </a:prstGeom>
            </p:spPr>
            <p:txBody>
              <a:bodyPr wrap="square">
                <a:spAutoFit/>
              </a:bodyPr>
              <a:lstStyle/>
              <a:p>
                <a:pPr marL="342900" lvl="0" indent="-342900" defTabSz="540000">
                  <a:lnSpc>
                    <a:spcPct val="150000"/>
                  </a:lnSpc>
                  <a:buClr>
                    <a:srgbClr val="235EB8"/>
                  </a:buClr>
                  <a:buSzPct val="85000"/>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可以</a:t>
                </a:r>
                <a:r>
                  <a:rPr lang="zh-CN" altLang="en-US" sz="2400" b="1" dirty="0" smtClean="0">
                    <a:solidFill>
                      <a:prstClr val="black"/>
                    </a:solidFill>
                    <a:latin typeface="微软雅黑" panose="020B0503020204020204" pitchFamily="34" charset="-122"/>
                    <a:ea typeface="微软雅黑" panose="020B0503020204020204" pitchFamily="34" charset="-122"/>
                  </a:rPr>
                  <a:t>利用</a:t>
                </a:r>
                <a:r>
                  <a:rPr lang="zh-CN" altLang="en-US" sz="2400" b="1" dirty="0">
                    <a:solidFill>
                      <a:prstClr val="black"/>
                    </a:solidFill>
                    <a:latin typeface="微软雅黑" panose="020B0503020204020204" pitchFamily="34" charset="-122"/>
                    <a:ea typeface="微软雅黑" panose="020B0503020204020204" pitchFamily="34" charset="-122"/>
                  </a:rPr>
                  <a:t>对偶规则化</a:t>
                </a:r>
                <a:r>
                  <a:rPr lang="zh-CN" altLang="en-US" sz="2400" b="1" dirty="0" smtClean="0">
                    <a:solidFill>
                      <a:prstClr val="black"/>
                    </a:solidFill>
                    <a:latin typeface="微软雅黑" panose="020B0503020204020204" pitchFamily="34" charset="-122"/>
                    <a:ea typeface="微软雅黑" panose="020B0503020204020204" pitchFamily="34" charset="-122"/>
                  </a:rPr>
                  <a:t>简：</a:t>
                </a:r>
                <a:endParaRPr lang="zh-CN" altLang="en-US" sz="2400" b="1" dirty="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250000"/>
                  </a:lnSpc>
                  <a:buClr>
                    <a:srgbClr val="235EB8"/>
                  </a:buClr>
                  <a:buSzPct val="85000"/>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①</a:t>
                </a:r>
                <a:r>
                  <a:rPr lang="zh-CN" altLang="en-US" sz="2400" b="1" dirty="0" smtClean="0">
                    <a:solidFill>
                      <a:prstClr val="black"/>
                    </a:solidFill>
                    <a:latin typeface="微软雅黑" panose="020B0503020204020204" pitchFamily="34" charset="-122"/>
                    <a:ea typeface="微软雅黑" panose="020B0503020204020204" pitchFamily="34" charset="-122"/>
                  </a:rPr>
                  <a:t>求 </a:t>
                </a:r>
                <a:r>
                  <a:rPr lang="en-US" altLang="zh-CN" sz="2400" b="1" dirty="0">
                    <a:solidFill>
                      <a:prstClr val="black"/>
                    </a:solidFill>
                    <a:latin typeface="微软雅黑" panose="020B0503020204020204" pitchFamily="34" charset="-122"/>
                    <a:ea typeface="微软雅黑" panose="020B0503020204020204" pitchFamily="34" charset="-122"/>
                  </a:rPr>
                  <a:t>F</a:t>
                </a:r>
                <a:r>
                  <a:rPr lang="zh-CN" altLang="en-US" sz="2400" b="1" dirty="0">
                    <a:solidFill>
                      <a:prstClr val="black"/>
                    </a:solidFill>
                    <a:latin typeface="微软雅黑" panose="020B0503020204020204" pitchFamily="34" charset="-122"/>
                    <a:ea typeface="微软雅黑" panose="020B0503020204020204" pitchFamily="34" charset="-122"/>
                  </a:rPr>
                  <a:t> 的对偶式 </a:t>
                </a:r>
                <a14:m>
                  <m:oMath xmlns:m="http://schemas.openxmlformats.org/officeDocument/2006/math">
                    <m:sSup>
                      <m:sSupPr>
                        <m:ctrlPr>
                          <a:rPr lang="zh-CN" altLang="en-US" sz="2400" b="1" i="1" dirty="0">
                            <a:solidFill>
                              <a:prstClr val="black"/>
                            </a:solidFill>
                            <a:latin typeface="Cambria Math"/>
                          </a:rPr>
                        </m:ctrlPr>
                      </m:sSupPr>
                      <m:e>
                        <m:r>
                          <a:rPr lang="zh-CN" altLang="en-US" sz="2400" b="1" i="1" dirty="0">
                            <a:solidFill>
                              <a:prstClr val="black"/>
                            </a:solidFill>
                            <a:latin typeface="Cambria Math" panose="02040503050406030204" pitchFamily="18" charset="0"/>
                          </a:rPr>
                          <m:t>𝐹</m:t>
                        </m:r>
                      </m:e>
                      <m:sup>
                        <m:r>
                          <a:rPr lang="zh-CN" altLang="en-US" sz="2400" b="1" dirty="0">
                            <a:solidFill>
                              <a:prstClr val="black"/>
                            </a:solidFill>
                            <a:latin typeface="Cambria Math" panose="02040503050406030204" pitchFamily="18" charset="0"/>
                          </a:rPr>
                          <m:t>′</m:t>
                        </m:r>
                      </m:sup>
                    </m:sSup>
                  </m:oMath>
                </a14:m>
                <a:endParaRPr lang="zh-CN" altLang="en-US" sz="2400" b="1" dirty="0">
                  <a:solidFill>
                    <a:prstClr val="black"/>
                  </a:solidFill>
                  <a:latin typeface="微软雅黑" panose="020B0503020204020204" pitchFamily="34" charset="-122"/>
                  <a:ea typeface="微软雅黑" panose="020B0503020204020204" pitchFamily="34" charset="-122"/>
                </a:endParaRPr>
              </a:p>
              <a:p>
                <a:pPr marL="800100" lvl="1" indent="-342900" defTabSz="540000">
                  <a:lnSpc>
                    <a:spcPct val="250000"/>
                  </a:lnSpc>
                  <a:buClr>
                    <a:srgbClr val="235EB8"/>
                  </a:buClr>
                  <a:buSzPct val="85000"/>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②</a:t>
                </a:r>
                <a:r>
                  <a:rPr lang="zh-CN" altLang="en-US" sz="2400" b="1" dirty="0" smtClean="0">
                    <a:solidFill>
                      <a:prstClr val="black"/>
                    </a:solidFill>
                    <a:latin typeface="微软雅黑" panose="020B0503020204020204" pitchFamily="34" charset="-122"/>
                    <a:ea typeface="微软雅黑" panose="020B0503020204020204" pitchFamily="34" charset="-122"/>
                  </a:rPr>
                  <a:t>化</a:t>
                </a:r>
                <a:r>
                  <a:rPr lang="zh-CN" altLang="en-US" sz="2400" b="1" dirty="0">
                    <a:solidFill>
                      <a:prstClr val="black"/>
                    </a:solidFill>
                    <a:latin typeface="微软雅黑" panose="020B0503020204020204" pitchFamily="34" charset="-122"/>
                    <a:ea typeface="微软雅黑" panose="020B0503020204020204" pitchFamily="34" charset="-122"/>
                  </a:rPr>
                  <a:t>简 </a:t>
                </a:r>
                <a14:m>
                  <m:oMath xmlns:m="http://schemas.openxmlformats.org/officeDocument/2006/math">
                    <m:sSup>
                      <m:sSupPr>
                        <m:ctrlPr>
                          <a:rPr lang="zh-CN" altLang="en-US" sz="2400" b="1" i="1" dirty="0">
                            <a:solidFill>
                              <a:prstClr val="black"/>
                            </a:solidFill>
                            <a:latin typeface="Cambria Math"/>
                          </a:rPr>
                        </m:ctrlPr>
                      </m:sSupPr>
                      <m:e>
                        <m:r>
                          <a:rPr lang="zh-CN" altLang="en-US" sz="2400" b="1" i="1" dirty="0">
                            <a:solidFill>
                              <a:prstClr val="black"/>
                            </a:solidFill>
                            <a:latin typeface="Cambria Math" panose="02040503050406030204" pitchFamily="18" charset="0"/>
                          </a:rPr>
                          <m:t>𝐹</m:t>
                        </m:r>
                      </m:e>
                      <m:sup>
                        <m:r>
                          <a:rPr lang="zh-CN" altLang="en-US" sz="2400" b="1" dirty="0">
                            <a:solidFill>
                              <a:prstClr val="black"/>
                            </a:solidFill>
                            <a:latin typeface="Cambria Math" panose="02040503050406030204" pitchFamily="18" charset="0"/>
                          </a:rPr>
                          <m:t>′</m:t>
                        </m:r>
                      </m:sup>
                    </m:sSup>
                  </m:oMath>
                </a14:m>
                <a:r>
                  <a:rPr lang="zh-CN" altLang="en-US" sz="2400" b="1" dirty="0">
                    <a:solidFill>
                      <a:prstClr val="black"/>
                    </a:solidFill>
                    <a:latin typeface="微软雅黑" panose="020B0503020204020204" pitchFamily="34" charset="-122"/>
                    <a:ea typeface="微软雅黑" panose="020B0503020204020204" pitchFamily="34" charset="-122"/>
                  </a:rPr>
                  <a:t> 成最简与或式</a:t>
                </a:r>
              </a:p>
              <a:p>
                <a:pPr marL="800100" lvl="1" indent="-342900" defTabSz="540000">
                  <a:lnSpc>
                    <a:spcPct val="250000"/>
                  </a:lnSpc>
                  <a:buClr>
                    <a:srgbClr val="235EB8"/>
                  </a:buClr>
                  <a:buSzPct val="85000"/>
                  <a:buFont typeface="Wingdings" panose="05000000000000000000"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rPr>
                  <a:t>③</a:t>
                </a:r>
                <a:r>
                  <a:rPr lang="zh-CN" altLang="en-US" sz="2400" b="1" dirty="0" smtClean="0">
                    <a:solidFill>
                      <a:prstClr val="black"/>
                    </a:solidFill>
                    <a:latin typeface="微软雅黑" panose="020B0503020204020204" pitchFamily="34" charset="-122"/>
                    <a:ea typeface="微软雅黑" panose="020B0503020204020204" pitchFamily="34" charset="-122"/>
                  </a:rPr>
                  <a:t>求</a:t>
                </a:r>
                <a14:m>
                  <m:oMath xmlns:m="http://schemas.openxmlformats.org/officeDocument/2006/math">
                    <m:sSup>
                      <m:sSupPr>
                        <m:ctrlPr>
                          <a:rPr lang="zh-CN" altLang="en-US" sz="2400" b="1" i="1" dirty="0">
                            <a:solidFill>
                              <a:prstClr val="black"/>
                            </a:solidFill>
                            <a:latin typeface="Cambria Math"/>
                          </a:rPr>
                        </m:ctrlPr>
                      </m:sSupPr>
                      <m:e>
                        <m:r>
                          <a:rPr lang="zh-CN" altLang="en-US" sz="2400" b="1" i="1" dirty="0">
                            <a:solidFill>
                              <a:prstClr val="black"/>
                            </a:solidFill>
                            <a:latin typeface="Cambria Math" panose="02040503050406030204" pitchFamily="18" charset="0"/>
                          </a:rPr>
                          <m:t>𝐹</m:t>
                        </m:r>
                      </m:e>
                      <m:sup>
                        <m:r>
                          <a:rPr lang="zh-CN" altLang="en-US" sz="2400" b="1" dirty="0">
                            <a:solidFill>
                              <a:prstClr val="black"/>
                            </a:solidFill>
                            <a:latin typeface="Cambria Math" panose="02040503050406030204" pitchFamily="18" charset="0"/>
                          </a:rPr>
                          <m:t>′</m:t>
                        </m:r>
                      </m:sup>
                    </m:sSup>
                  </m:oMath>
                </a14:m>
                <a:r>
                  <a:rPr lang="zh-CN" altLang="en-US" sz="2400" b="1" dirty="0">
                    <a:solidFill>
                      <a:prstClr val="black"/>
                    </a:solidFill>
                    <a:latin typeface="微软雅黑" panose="020B0503020204020204" pitchFamily="34" charset="-122"/>
                    <a:ea typeface="微软雅黑" panose="020B0503020204020204" pitchFamily="34" charset="-122"/>
                  </a:rPr>
                  <a:t> 的对偶式 </a:t>
                </a:r>
              </a:p>
            </p:txBody>
          </p:sp>
        </mc:Choice>
        <mc:Fallback xmlns="">
          <p:sp>
            <p:nvSpPr>
              <p:cNvPr id="9" name="矩形 8"/>
              <p:cNvSpPr>
                <a:spLocks noRot="1" noChangeAspect="1" noMove="1" noResize="1" noEditPoints="1" noAdjustHandles="1" noChangeArrowheads="1" noChangeShapeType="1" noTextEdit="1"/>
              </p:cNvSpPr>
              <p:nvPr/>
            </p:nvSpPr>
            <p:spPr>
              <a:xfrm>
                <a:off x="500678" y="2335225"/>
                <a:ext cx="5084045" cy="3416320"/>
              </a:xfrm>
              <a:prstGeom prst="rect">
                <a:avLst/>
              </a:prstGeom>
              <a:blipFill rotWithShape="1">
                <a:blip r:embed="rId12"/>
                <a:stretch>
                  <a:fillRect l="-9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720352"/>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94</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6" name="对象 15"/>
          <p:cNvGraphicFramePr>
            <a:graphicFrameLocks noChangeAspect="1"/>
          </p:cNvGraphicFramePr>
          <p:nvPr>
            <p:extLst>
              <p:ext uri="{D42A27DB-BD31-4B8C-83A1-F6EECF244321}">
                <p14:modId xmlns:p14="http://schemas.microsoft.com/office/powerpoint/2010/main" val="2938494631"/>
              </p:ext>
            </p:extLst>
          </p:nvPr>
        </p:nvGraphicFramePr>
        <p:xfrm>
          <a:off x="5401380" y="1137218"/>
          <a:ext cx="4006197" cy="518939"/>
        </p:xfrm>
        <a:graphic>
          <a:graphicData uri="http://schemas.openxmlformats.org/presentationml/2006/ole">
            <mc:AlternateContent xmlns:mc="http://schemas.openxmlformats.org/markup-compatibility/2006">
              <mc:Choice xmlns:v="urn:schemas-microsoft-com:vml" Requires="v">
                <p:oleObj spid="_x0000_s84195" name="公式" r:id="rId4" imgW="1536480" imgH="203040" progId="Equation.3">
                  <p:embed/>
                </p:oleObj>
              </mc:Choice>
              <mc:Fallback>
                <p:oleObj name="公式" r:id="rId4" imgW="1536480" imgH="20304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1380" y="1137218"/>
                        <a:ext cx="4006197" cy="518939"/>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087206529"/>
              </p:ext>
            </p:extLst>
          </p:nvPr>
        </p:nvGraphicFramePr>
        <p:xfrm>
          <a:off x="1749910" y="2063473"/>
          <a:ext cx="7192927" cy="2549644"/>
        </p:xfrm>
        <a:graphic>
          <a:graphicData uri="http://schemas.openxmlformats.org/presentationml/2006/ole">
            <mc:AlternateContent xmlns:mc="http://schemas.openxmlformats.org/markup-compatibility/2006">
              <mc:Choice xmlns:v="urn:schemas-microsoft-com:vml" Requires="v">
                <p:oleObj spid="_x0000_s84196" name="公式" r:id="rId6" imgW="2869920" imgH="1015920" progId="Equation.3">
                  <p:embed/>
                </p:oleObj>
              </mc:Choice>
              <mc:Fallback>
                <p:oleObj name="公式" r:id="rId6" imgW="2869920" imgH="101592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9910" y="2063473"/>
                        <a:ext cx="7192927" cy="2549644"/>
                      </a:xfrm>
                      <a:prstGeom prst="rect">
                        <a:avLst/>
                      </a:prstGeom>
                      <a:solidFill>
                        <a:schemeClr val="accent5">
                          <a:lumMod val="40000"/>
                          <a:lumOff val="60000"/>
                        </a:schemeClr>
                      </a:solidFill>
                    </p:spPr>
                  </p:pic>
                </p:oleObj>
              </mc:Fallback>
            </mc:AlternateContent>
          </a:graphicData>
        </a:graphic>
      </p:graphicFrame>
      <p:sp>
        <p:nvSpPr>
          <p:cNvPr id="32" name="平行四边形 31"/>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标题 2"/>
          <p:cNvSpPr>
            <a:spLocks noGrp="1"/>
          </p:cNvSpPr>
          <p:nvPr>
            <p:ph type="title"/>
          </p:nvPr>
        </p:nvSpPr>
        <p:spPr>
          <a:xfrm>
            <a:off x="2321725" y="97943"/>
            <a:ext cx="2854959" cy="732155"/>
          </a:xfrm>
        </p:spPr>
        <p:txBody>
          <a:bodyPr>
            <a:normAutofit/>
          </a:bodyPr>
          <a:lstStyle/>
          <a:p>
            <a:r>
              <a:rPr lang="zh-CN" altLang="en-US" dirty="0" smtClean="0">
                <a:effectLst>
                  <a:outerShdw blurRad="38100" dist="38100" dir="2700000" algn="tl">
                    <a:srgbClr val="000000">
                      <a:alpha val="43137"/>
                    </a:srgbClr>
                  </a:outerShdw>
                </a:effectLst>
              </a:rPr>
              <a:t>代数化简法</a:t>
            </a:r>
            <a:endParaRPr lang="zh-CN" altLang="en-US" dirty="0">
              <a:effectLst>
                <a:outerShdw blurRad="38100" dist="38100" dir="2700000" algn="tl">
                  <a:srgbClr val="000000">
                    <a:alpha val="43137"/>
                  </a:srgbClr>
                </a:outerShdw>
              </a:effectLst>
            </a:endParaRPr>
          </a:p>
        </p:txBody>
      </p:sp>
      <p:sp>
        <p:nvSpPr>
          <p:cNvPr id="30" name="矩形 29"/>
          <p:cNvSpPr/>
          <p:nvPr/>
        </p:nvSpPr>
        <p:spPr>
          <a:xfrm>
            <a:off x="628498" y="1055436"/>
            <a:ext cx="5084045" cy="581057"/>
          </a:xfrm>
          <a:prstGeom prst="rect">
            <a:avLst/>
          </a:prstGeom>
        </p:spPr>
        <p:txBody>
          <a:bodyPr wrap="square">
            <a:spAutoFit/>
          </a:bodyPr>
          <a:lstStyle/>
          <a:p>
            <a:pPr marL="342900" lvl="0" indent="-342900" defTabSz="540000">
              <a:lnSpc>
                <a:spcPct val="150000"/>
              </a:lnSpc>
              <a:buClr>
                <a:srgbClr val="235EB8"/>
              </a:buClr>
              <a:buSzPct val="85000"/>
              <a:buFont typeface="Wingdings" panose="05000000000000000000" pitchFamily="2" charset="2"/>
              <a:buChar char="n"/>
            </a:pPr>
            <a:r>
              <a:rPr lang="zh-CN" altLang="en-US" sz="2400" b="1" dirty="0" smtClean="0">
                <a:solidFill>
                  <a:prstClr val="black"/>
                </a:solidFill>
                <a:latin typeface="微软雅黑" panose="020B0503020204020204" pitchFamily="34" charset="-122"/>
                <a:ea typeface="微软雅黑" panose="020B0503020204020204" pitchFamily="34" charset="-122"/>
              </a:rPr>
              <a:t>也可以直接化简：</a:t>
            </a:r>
            <a:r>
              <a:rPr lang="zh-CN" altLang="en-US" sz="2400" b="1" dirty="0">
                <a:latin typeface="微软雅黑" panose="020B0503020204020204" pitchFamily="34" charset="-122"/>
                <a:ea typeface="微软雅黑" panose="020B0503020204020204" pitchFamily="34" charset="-122"/>
              </a:rPr>
              <a:t>用到了分配律</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602566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95</a:t>
            </a:fld>
            <a:endParaRPr lang="zh-CN" altLang="en-US"/>
          </a:p>
        </p:txBody>
      </p:sp>
      <p:sp>
        <p:nvSpPr>
          <p:cNvPr id="53" name="文本框 52"/>
          <p:cNvSpPr txBox="1"/>
          <p:nvPr/>
        </p:nvSpPr>
        <p:spPr>
          <a:xfrm>
            <a:off x="471948" y="1190436"/>
            <a:ext cx="11565729" cy="4524315"/>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2.21】	</a:t>
            </a:r>
            <a:r>
              <a:rPr lang="zh-CN" altLang="en-US" sz="2400" b="1" dirty="0">
                <a:latin typeface="微软雅黑" panose="020B0503020204020204" pitchFamily="34" charset="-122"/>
                <a:ea typeface="微软雅黑" panose="020B0503020204020204" pitchFamily="34" charset="-122"/>
              </a:rPr>
              <a:t>用代数法求</a:t>
            </a:r>
            <a:r>
              <a:rPr lang="zh-CN" altLang="en-US" sz="2400" b="1" dirty="0" smtClean="0">
                <a:latin typeface="微软雅黑" panose="020B0503020204020204" pitchFamily="34" charset="-122"/>
                <a:ea typeface="微软雅黑" panose="020B0503020204020204" pitchFamily="34" charset="-122"/>
              </a:rPr>
              <a:t>逻辑函数的</a:t>
            </a:r>
            <a:r>
              <a:rPr lang="zh-CN" altLang="en-US" sz="2400" b="1" dirty="0">
                <a:latin typeface="微软雅黑" panose="020B0503020204020204" pitchFamily="34" charset="-122"/>
                <a:ea typeface="微软雅黑" panose="020B0503020204020204" pitchFamily="34" charset="-122"/>
              </a:rPr>
              <a:t>最简与或表达式和最简或与表达式。</a:t>
            </a:r>
          </a:p>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解</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p>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第</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步，直接求最简与或</a:t>
            </a:r>
            <a:r>
              <a:rPr lang="zh-CN" altLang="en-US" sz="2400" b="1" dirty="0" smtClean="0">
                <a:latin typeface="微软雅黑" panose="020B0503020204020204" pitchFamily="34" charset="-122"/>
                <a:ea typeface="微软雅黑" panose="020B0503020204020204" pitchFamily="34" charset="-122"/>
              </a:rPr>
              <a:t>式</a:t>
            </a: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endParaRPr lang="en-US" altLang="zh-CN"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endParaRPr lang="en-US" altLang="zh-CN" sz="2400" b="1" dirty="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endParaRPr lang="en-US" altLang="zh-CN" sz="24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第</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步，由最简与或式求最简或与式：</a:t>
            </a: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16" name="对象 15"/>
          <p:cNvGraphicFramePr>
            <a:graphicFrameLocks noChangeAspect="1"/>
          </p:cNvGraphicFramePr>
          <p:nvPr>
            <p:extLst>
              <p:ext uri="{D42A27DB-BD31-4B8C-83A1-F6EECF244321}">
                <p14:modId xmlns:p14="http://schemas.microsoft.com/office/powerpoint/2010/main" val="368602444"/>
              </p:ext>
            </p:extLst>
          </p:nvPr>
        </p:nvGraphicFramePr>
        <p:xfrm>
          <a:off x="3056965" y="1815753"/>
          <a:ext cx="5056095" cy="536253"/>
        </p:xfrm>
        <a:graphic>
          <a:graphicData uri="http://schemas.openxmlformats.org/presentationml/2006/ole">
            <mc:AlternateContent xmlns:mc="http://schemas.openxmlformats.org/markup-compatibility/2006">
              <mc:Choice xmlns:v="urn:schemas-microsoft-com:vml" Requires="v">
                <p:oleObj spid="_x0000_s85328" name="公式" r:id="rId4" imgW="2514600" imgH="266400" progId="Equation.3">
                  <p:embed/>
                </p:oleObj>
              </mc:Choice>
              <mc:Fallback>
                <p:oleObj name="公式" r:id="rId4" imgW="2514600" imgH="2664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6965" y="1815753"/>
                        <a:ext cx="5056095" cy="536253"/>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569685988"/>
              </p:ext>
            </p:extLst>
          </p:nvPr>
        </p:nvGraphicFramePr>
        <p:xfrm>
          <a:off x="6254812" y="2470009"/>
          <a:ext cx="4492995" cy="2805287"/>
        </p:xfrm>
        <a:graphic>
          <a:graphicData uri="http://schemas.openxmlformats.org/presentationml/2006/ole">
            <mc:AlternateContent xmlns:mc="http://schemas.openxmlformats.org/markup-compatibility/2006">
              <mc:Choice xmlns:v="urn:schemas-microsoft-com:vml" Requires="v">
                <p:oleObj spid="_x0000_s85329" name="公式" r:id="rId6" imgW="2514600" imgH="1574640" progId="Equation.3">
                  <p:embed/>
                </p:oleObj>
              </mc:Choice>
              <mc:Fallback>
                <p:oleObj name="公式" r:id="rId6" imgW="2514600" imgH="15746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4812" y="2470009"/>
                        <a:ext cx="4492995" cy="2805287"/>
                      </a:xfrm>
                      <a:prstGeom prst="rect">
                        <a:avLst/>
                      </a:prstGeom>
                      <a:solidFill>
                        <a:schemeClr val="accent5">
                          <a:lumMod val="40000"/>
                          <a:lumOff val="60000"/>
                        </a:schemeClr>
                      </a:solid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895477724"/>
              </p:ext>
            </p:extLst>
          </p:nvPr>
        </p:nvGraphicFramePr>
        <p:xfrm>
          <a:off x="2664253" y="5714751"/>
          <a:ext cx="6145306" cy="578063"/>
        </p:xfrm>
        <a:graphic>
          <a:graphicData uri="http://schemas.openxmlformats.org/presentationml/2006/ole">
            <mc:AlternateContent xmlns:mc="http://schemas.openxmlformats.org/markup-compatibility/2006">
              <mc:Choice xmlns:v="urn:schemas-microsoft-com:vml" Requires="v">
                <p:oleObj spid="_x0000_s85330" name="公式" r:id="rId8" imgW="2514600" imgH="241200" progId="Equation.3">
                  <p:embed/>
                </p:oleObj>
              </mc:Choice>
              <mc:Fallback>
                <p:oleObj name="公式" r:id="rId8" imgW="2514600" imgH="2412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4253" y="5714751"/>
                        <a:ext cx="6145306" cy="578063"/>
                      </a:xfrm>
                      <a:prstGeom prst="rect">
                        <a:avLst/>
                      </a:prstGeom>
                      <a:noFill/>
                    </p:spPr>
                  </p:pic>
                </p:oleObj>
              </mc:Fallback>
            </mc:AlternateContent>
          </a:graphicData>
        </a:graphic>
      </p:graphicFrame>
      <p:sp>
        <p:nvSpPr>
          <p:cNvPr id="34" name="平行四边形 33"/>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标题 2"/>
          <p:cNvSpPr>
            <a:spLocks noGrp="1"/>
          </p:cNvSpPr>
          <p:nvPr>
            <p:ph type="title"/>
          </p:nvPr>
        </p:nvSpPr>
        <p:spPr>
          <a:xfrm>
            <a:off x="2321725" y="97943"/>
            <a:ext cx="2854959" cy="732155"/>
          </a:xfrm>
        </p:spPr>
        <p:txBody>
          <a:bodyPr>
            <a:normAutofit/>
          </a:bodyPr>
          <a:lstStyle/>
          <a:p>
            <a:r>
              <a:rPr lang="zh-CN" altLang="en-US" dirty="0" smtClean="0">
                <a:effectLst>
                  <a:outerShdw blurRad="38100" dist="38100" dir="2700000" algn="tl">
                    <a:srgbClr val="000000">
                      <a:alpha val="43137"/>
                    </a:srgbClr>
                  </a:outerShdw>
                </a:effectLst>
              </a:rPr>
              <a:t>代数化简法</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26207313"/>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96</a:t>
            </a:fld>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122945" y="1160938"/>
                <a:ext cx="11885277" cy="2862322"/>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解</a:t>
                </a:r>
                <a:r>
                  <a:rPr lang="en-US" altLang="zh-CN" sz="2400" b="1" dirty="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第</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步，求 </a:t>
                </a:r>
                <a:r>
                  <a:rPr lang="en-US" altLang="zh-CN" sz="2400" b="1" dirty="0" smtClean="0">
                    <a:latin typeface="微软雅黑" panose="020B0503020204020204" pitchFamily="34" charset="-122"/>
                    <a:ea typeface="微软雅黑" panose="020B0503020204020204" pitchFamily="34" charset="-122"/>
                  </a:rPr>
                  <a:t>F</a:t>
                </a:r>
                <a:r>
                  <a:rPr lang="zh-CN" altLang="en-US" sz="2400" b="1" dirty="0" smtClean="0">
                    <a:latin typeface="微软雅黑" panose="020B0503020204020204" pitchFamily="34" charset="-122"/>
                    <a:ea typeface="微软雅黑" panose="020B0503020204020204" pitchFamily="34" charset="-122"/>
                  </a:rPr>
                  <a:t> 的</a:t>
                </a:r>
                <a:r>
                  <a:rPr lang="zh-CN" altLang="en-US" sz="2400" b="1" dirty="0">
                    <a:latin typeface="微软雅黑" panose="020B0503020204020204" pitchFamily="34" charset="-122"/>
                    <a:ea typeface="微软雅黑" panose="020B0503020204020204" pitchFamily="34" charset="-122"/>
                  </a:rPr>
                  <a:t>对偶式 </a:t>
                </a:r>
                <a14:m>
                  <m:oMath xmlns:m="http://schemas.openxmlformats.org/officeDocument/2006/math">
                    <m:sSup>
                      <m:sSupPr>
                        <m:ctrlPr>
                          <a:rPr lang="zh-CN" altLang="en-US" sz="2400" b="1" i="1" dirty="0">
                            <a:latin typeface="Cambria Math"/>
                          </a:rPr>
                        </m:ctrlPr>
                      </m:sSupPr>
                      <m:e>
                        <m:r>
                          <a:rPr lang="zh-CN" altLang="en-US" sz="2400" b="1" i="1" dirty="0">
                            <a:latin typeface="Cambria Math" panose="02040503050406030204" pitchFamily="18" charset="0"/>
                          </a:rPr>
                          <m:t>𝐹</m:t>
                        </m:r>
                      </m:e>
                      <m:sup>
                        <m:r>
                          <a:rPr lang="zh-CN" altLang="en-US" sz="2400" b="1" dirty="0">
                            <a:latin typeface="Cambria Math" panose="02040503050406030204" pitchFamily="18" charset="0"/>
                          </a:rPr>
                          <m:t>′</m:t>
                        </m:r>
                      </m:sup>
                    </m:sSup>
                  </m:oMath>
                </a14:m>
                <a:endParaRPr lang="zh-CN" altLang="en-US"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第</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步，化简</a:t>
                </a:r>
                <a14:m>
                  <m:oMath xmlns:m="http://schemas.openxmlformats.org/officeDocument/2006/math">
                    <m:sSup>
                      <m:sSupPr>
                        <m:ctrlPr>
                          <a:rPr lang="zh-CN" altLang="en-US" sz="2400" b="1" i="1" dirty="0">
                            <a:latin typeface="Cambria Math"/>
                          </a:rPr>
                        </m:ctrlPr>
                      </m:sSupPr>
                      <m:e>
                        <m:r>
                          <a:rPr lang="zh-CN" altLang="en-US" sz="2400" b="1" i="1" dirty="0">
                            <a:latin typeface="Cambria Math" panose="02040503050406030204" pitchFamily="18" charset="0"/>
                          </a:rPr>
                          <m:t>𝐹</m:t>
                        </m:r>
                      </m:e>
                      <m:sup>
                        <m:r>
                          <a:rPr lang="zh-CN" altLang="en-US" sz="2400" b="1" dirty="0">
                            <a:latin typeface="Cambria Math" panose="02040503050406030204" pitchFamily="18" charset="0"/>
                          </a:rPr>
                          <m:t>′</m:t>
                        </m:r>
                      </m:sup>
                    </m:sSup>
                  </m:oMath>
                </a14:m>
                <a:r>
                  <a:rPr lang="zh-CN" altLang="en-US" sz="2400" b="1" dirty="0">
                    <a:latin typeface="微软雅黑" panose="020B0503020204020204" pitchFamily="34" charset="-122"/>
                    <a:ea typeface="微软雅黑" panose="020B0503020204020204" pitchFamily="34" charset="-122"/>
                  </a:rPr>
                  <a:t> 成最简与或式</a:t>
                </a: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第</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步，求</a:t>
                </a:r>
                <a14:m>
                  <m:oMath xmlns:m="http://schemas.openxmlformats.org/officeDocument/2006/math">
                    <m:sSup>
                      <m:sSupPr>
                        <m:ctrlPr>
                          <a:rPr lang="zh-CN" altLang="en-US" sz="2400" b="1" i="1" dirty="0">
                            <a:latin typeface="Cambria Math"/>
                          </a:rPr>
                        </m:ctrlPr>
                      </m:sSupPr>
                      <m:e>
                        <m:r>
                          <a:rPr lang="zh-CN" altLang="en-US" sz="2400" b="1" i="1" dirty="0">
                            <a:latin typeface="Cambria Math" panose="02040503050406030204" pitchFamily="18" charset="0"/>
                          </a:rPr>
                          <m:t>𝐹</m:t>
                        </m:r>
                      </m:e>
                      <m:sup>
                        <m:r>
                          <a:rPr lang="zh-CN" altLang="en-US" sz="2400" b="1" dirty="0">
                            <a:latin typeface="Cambria Math" panose="02040503050406030204" pitchFamily="18" charset="0"/>
                          </a:rPr>
                          <m:t>′</m:t>
                        </m:r>
                      </m:sup>
                    </m:sSup>
                  </m:oMath>
                </a14:m>
                <a:r>
                  <a:rPr lang="zh-CN" altLang="en-US" sz="2400" b="1" dirty="0">
                    <a:latin typeface="微软雅黑" panose="020B0503020204020204" pitchFamily="34" charset="-122"/>
                    <a:ea typeface="微软雅黑" panose="020B0503020204020204" pitchFamily="34" charset="-122"/>
                  </a:rPr>
                  <a:t>的对偶式 ，得到的最简或与式。</a:t>
                </a:r>
              </a:p>
              <a:p>
                <a:pPr lvl="1" defTabSz="540000">
                  <a:lnSpc>
                    <a:spcPct val="150000"/>
                  </a:lnSpc>
                  <a:buClr>
                    <a:srgbClr val="235EB8"/>
                  </a:buClr>
                  <a:buSzPct val="85000"/>
                </a:pPr>
                <a:r>
                  <a:rPr lang="zh-CN" altLang="en-US" sz="2400" b="1" dirty="0">
                    <a:latin typeface="微软雅黑" panose="020B0503020204020204" pitchFamily="34" charset="-122"/>
                    <a:ea typeface="微软雅黑" panose="020B0503020204020204" pitchFamily="34" charset="-122"/>
                  </a:rPr>
                  <a:t> </a:t>
                </a:r>
              </a:p>
            </p:txBody>
          </p:sp>
        </mc:Choice>
        <mc:Fallback xmlns="">
          <p:sp>
            <p:nvSpPr>
              <p:cNvPr id="53" name="文本框 52"/>
              <p:cNvSpPr txBox="1">
                <a:spLocks noRot="1" noChangeAspect="1" noMove="1" noResize="1" noEditPoints="1" noAdjustHandles="1" noChangeArrowheads="1" noChangeShapeType="1" noTextEdit="1"/>
              </p:cNvSpPr>
              <p:nvPr/>
            </p:nvSpPr>
            <p:spPr>
              <a:xfrm>
                <a:off x="122945" y="1160938"/>
                <a:ext cx="11885277" cy="2862322"/>
              </a:xfrm>
              <a:prstGeom prst="rect">
                <a:avLst/>
              </a:prstGeom>
              <a:blipFill rotWithShape="1">
                <a:blip r:embed="rId4"/>
                <a:stretch>
                  <a:fillRect l="-410"/>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graphicFrame>
        <p:nvGraphicFramePr>
          <p:cNvPr id="26" name="对象 25"/>
          <p:cNvGraphicFramePr>
            <a:graphicFrameLocks noChangeAspect="1"/>
          </p:cNvGraphicFramePr>
          <p:nvPr>
            <p:extLst>
              <p:ext uri="{D42A27DB-BD31-4B8C-83A1-F6EECF244321}">
                <p14:modId xmlns:p14="http://schemas.microsoft.com/office/powerpoint/2010/main" val="2190559171"/>
              </p:ext>
            </p:extLst>
          </p:nvPr>
        </p:nvGraphicFramePr>
        <p:xfrm>
          <a:off x="4713371" y="1635283"/>
          <a:ext cx="5496489" cy="605118"/>
        </p:xfrm>
        <a:graphic>
          <a:graphicData uri="http://schemas.openxmlformats.org/presentationml/2006/ole">
            <mc:AlternateContent xmlns:mc="http://schemas.openxmlformats.org/markup-compatibility/2006">
              <mc:Choice xmlns:v="urn:schemas-microsoft-com:vml" Requires="v">
                <p:oleObj spid="_x0000_s86351" name="公式" r:id="rId5" imgW="2412720" imgH="266400" progId="Equation.3">
                  <p:embed/>
                </p:oleObj>
              </mc:Choice>
              <mc:Fallback>
                <p:oleObj name="公式" r:id="rId5" imgW="2412720" imgH="2664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3371" y="1635283"/>
                        <a:ext cx="5496489" cy="605118"/>
                      </a:xfrm>
                      <a:prstGeom prst="rect">
                        <a:avLst/>
                      </a:prstGeom>
                      <a:solidFill>
                        <a:schemeClr val="accent2">
                          <a:lumMod val="20000"/>
                          <a:lumOff val="80000"/>
                        </a:schemeClr>
                      </a:solidFill>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3360466141"/>
              </p:ext>
            </p:extLst>
          </p:nvPr>
        </p:nvGraphicFramePr>
        <p:xfrm>
          <a:off x="7217601" y="2410244"/>
          <a:ext cx="4598893" cy="3544100"/>
        </p:xfrm>
        <a:graphic>
          <a:graphicData uri="http://schemas.openxmlformats.org/presentationml/2006/ole">
            <mc:AlternateContent xmlns:mc="http://schemas.openxmlformats.org/markup-compatibility/2006">
              <mc:Choice xmlns:v="urn:schemas-microsoft-com:vml" Requires="v">
                <p:oleObj spid="_x0000_s86352" name="公式" r:id="rId7" imgW="2412720" imgH="1866600" progId="Equation.3">
                  <p:embed/>
                </p:oleObj>
              </mc:Choice>
              <mc:Fallback>
                <p:oleObj name="公式" r:id="rId7" imgW="2412720" imgH="1866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7601" y="2410244"/>
                        <a:ext cx="4598893" cy="3544100"/>
                      </a:xfrm>
                      <a:prstGeom prst="rect">
                        <a:avLst/>
                      </a:prstGeom>
                      <a:solidFill>
                        <a:schemeClr val="accent6">
                          <a:lumMod val="40000"/>
                          <a:lumOff val="60000"/>
                        </a:schemeClr>
                      </a:solid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2380614483"/>
              </p:ext>
            </p:extLst>
          </p:nvPr>
        </p:nvGraphicFramePr>
        <p:xfrm>
          <a:off x="1177269" y="3528467"/>
          <a:ext cx="4414182" cy="545821"/>
        </p:xfrm>
        <a:graphic>
          <a:graphicData uri="http://schemas.openxmlformats.org/presentationml/2006/ole">
            <mc:AlternateContent xmlns:mc="http://schemas.openxmlformats.org/markup-compatibility/2006">
              <mc:Choice xmlns:v="urn:schemas-microsoft-com:vml" Requires="v">
                <p:oleObj spid="_x0000_s86353" name="公式" r:id="rId9" imgW="1917360" imgH="241200" progId="Equation.3">
                  <p:embed/>
                </p:oleObj>
              </mc:Choice>
              <mc:Fallback>
                <p:oleObj name="公式" r:id="rId9" imgW="1917360" imgH="2412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7269" y="3528467"/>
                        <a:ext cx="4414182" cy="545821"/>
                      </a:xfrm>
                      <a:prstGeom prst="rect">
                        <a:avLst/>
                      </a:prstGeom>
                      <a:solidFill>
                        <a:schemeClr val="accent5">
                          <a:lumMod val="20000"/>
                          <a:lumOff val="80000"/>
                        </a:schemeClr>
                      </a:solidFill>
                    </p:spPr>
                  </p:pic>
                </p:oleObj>
              </mc:Fallback>
            </mc:AlternateContent>
          </a:graphicData>
        </a:graphic>
      </p:graphicFrame>
      <p:sp>
        <p:nvSpPr>
          <p:cNvPr id="35" name="平行四边形 34"/>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2.5.1</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标题 2"/>
          <p:cNvSpPr>
            <a:spLocks noGrp="1"/>
          </p:cNvSpPr>
          <p:nvPr>
            <p:ph type="title"/>
          </p:nvPr>
        </p:nvSpPr>
        <p:spPr>
          <a:xfrm>
            <a:off x="2321725" y="97943"/>
            <a:ext cx="2854959" cy="732155"/>
          </a:xfrm>
        </p:spPr>
        <p:txBody>
          <a:bodyPr>
            <a:normAutofit/>
          </a:bodyPr>
          <a:lstStyle/>
          <a:p>
            <a:r>
              <a:rPr lang="zh-CN" altLang="en-US" dirty="0" smtClean="0">
                <a:effectLst>
                  <a:outerShdw blurRad="38100" dist="38100" dir="2700000" algn="tl">
                    <a:srgbClr val="000000">
                      <a:alpha val="43137"/>
                    </a:srgbClr>
                  </a:outerShdw>
                </a:effectLst>
              </a:rPr>
              <a:t>代数化简法</a:t>
            </a:r>
            <a:endParaRPr lang="zh-CN" altLang="en-US" dirty="0">
              <a:effectLst>
                <a:outerShdw blurRad="38100" dist="38100" dir="2700000" algn="tl">
                  <a:srgbClr val="000000">
                    <a:alpha val="43137"/>
                  </a:srgbClr>
                </a:outerShdw>
              </a:effectLst>
            </a:endParaRPr>
          </a:p>
        </p:txBody>
      </p:sp>
      <p:pic>
        <p:nvPicPr>
          <p:cNvPr id="37" name="图片 36">
            <a:hlinkClick r:id="rId11" action="ppaction://hlinksldjump"/>
          </p:cNvPr>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77223508"/>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97</a:t>
            </a:fld>
            <a:endParaRPr lang="zh-CN" altLang="en-US"/>
          </a:p>
        </p:txBody>
      </p:sp>
      <p:sp>
        <p:nvSpPr>
          <p:cNvPr id="53" name="文本框 52"/>
          <p:cNvSpPr txBox="1"/>
          <p:nvPr/>
        </p:nvSpPr>
        <p:spPr>
          <a:xfrm>
            <a:off x="1279943" y="1350620"/>
            <a:ext cx="9618212" cy="3970318"/>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卡</a:t>
            </a:r>
            <a:r>
              <a:rPr lang="zh-CN" altLang="en-US" sz="2800" b="1" dirty="0">
                <a:latin typeface="微软雅黑" panose="020B0503020204020204" pitchFamily="34" charset="-122"/>
                <a:ea typeface="微软雅黑" panose="020B0503020204020204" pitchFamily="34" charset="-122"/>
              </a:rPr>
              <a:t>诺图：描述逻辑函数的平面方格图（</a:t>
            </a:r>
            <a:r>
              <a:rPr lang="en-US" altLang="zh-CN" sz="2800" b="1" dirty="0" err="1">
                <a:latin typeface="微软雅黑" panose="020B0503020204020204" pitchFamily="34" charset="-122"/>
                <a:ea typeface="微软雅黑" panose="020B0503020204020204" pitchFamily="34" charset="-122"/>
              </a:rPr>
              <a:t>Karnaugh</a:t>
            </a:r>
            <a:r>
              <a:rPr lang="en-US" altLang="zh-CN" sz="2800" b="1" dirty="0">
                <a:latin typeface="微软雅黑" panose="020B0503020204020204" pitchFamily="34" charset="-122"/>
                <a:ea typeface="微软雅黑" panose="020B0503020204020204" pitchFamily="34" charset="-122"/>
              </a:rPr>
              <a:t>-Map</a:t>
            </a:r>
            <a:r>
              <a:rPr lang="zh-CN" altLang="en-US" sz="2800" b="1" dirty="0" smtClean="0">
                <a:latin typeface="微软雅黑" panose="020B0503020204020204" pitchFamily="34" charset="-122"/>
                <a:ea typeface="微软雅黑" panose="020B0503020204020204" pitchFamily="34" charset="-122"/>
              </a:rPr>
              <a:t>）</a:t>
            </a:r>
            <a:endParaRPr lang="en-US" altLang="zh-CN" sz="28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latin typeface="微软雅黑" panose="020B0503020204020204" pitchFamily="34" charset="-122"/>
                <a:ea typeface="微软雅黑" panose="020B0503020204020204" pitchFamily="34" charset="-122"/>
                <a:hlinkClick r:id="rId3" action="ppaction://hlinksldjump"/>
              </a:rPr>
              <a:t>1</a:t>
            </a:r>
            <a:r>
              <a:rPr lang="zh-CN" altLang="en-US" sz="2800" b="1" dirty="0" smtClean="0">
                <a:latin typeface="微软雅黑" panose="020B0503020204020204" pitchFamily="34" charset="-122"/>
                <a:ea typeface="微软雅黑" panose="020B0503020204020204" pitchFamily="34" charset="-122"/>
                <a:hlinkClick r:id="rId3" action="ppaction://hlinksldjump"/>
              </a:rPr>
              <a:t>、卡</a:t>
            </a:r>
            <a:r>
              <a:rPr lang="zh-CN" altLang="en-US" sz="2800" b="1" dirty="0">
                <a:latin typeface="微软雅黑" panose="020B0503020204020204" pitchFamily="34" charset="-122"/>
                <a:ea typeface="微软雅黑" panose="020B0503020204020204" pitchFamily="34" charset="-122"/>
                <a:hlinkClick r:id="rId3" action="ppaction://hlinksldjump"/>
              </a:rPr>
              <a:t>诺图的</a:t>
            </a:r>
            <a:r>
              <a:rPr lang="zh-CN" altLang="en-US" sz="2800" b="1" dirty="0" smtClean="0">
                <a:latin typeface="微软雅黑" panose="020B0503020204020204" pitchFamily="34" charset="-122"/>
                <a:ea typeface="微软雅黑" panose="020B0503020204020204" pitchFamily="34" charset="-122"/>
                <a:hlinkClick r:id="rId3" action="ppaction://hlinksldjump"/>
              </a:rPr>
              <a:t>结构</a:t>
            </a:r>
            <a:endParaRPr lang="en-US" altLang="zh-CN" sz="28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latin typeface="微软雅黑" panose="020B0503020204020204" pitchFamily="34" charset="-122"/>
                <a:ea typeface="微软雅黑" panose="020B0503020204020204" pitchFamily="34" charset="-122"/>
                <a:hlinkClick r:id="rId4" action="ppaction://hlinksldjump"/>
              </a:rPr>
              <a:t>2</a:t>
            </a:r>
            <a:r>
              <a:rPr lang="zh-CN" altLang="en-US" sz="2800" b="1" dirty="0" smtClean="0">
                <a:latin typeface="微软雅黑" panose="020B0503020204020204" pitchFamily="34" charset="-122"/>
                <a:ea typeface="微软雅黑" panose="020B0503020204020204" pitchFamily="34" charset="-122"/>
                <a:hlinkClick r:id="rId4" action="ppaction://hlinksldjump"/>
              </a:rPr>
              <a:t>、逻辑函数在卡诺图上的表示</a:t>
            </a:r>
            <a:endParaRPr lang="en-US" altLang="zh-CN" sz="28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latin typeface="微软雅黑" panose="020B0503020204020204" pitchFamily="34" charset="-122"/>
                <a:ea typeface="微软雅黑" panose="020B0503020204020204" pitchFamily="34" charset="-122"/>
                <a:hlinkClick r:id="rId5" action="ppaction://hlinksldjump"/>
              </a:rPr>
              <a:t>3</a:t>
            </a:r>
            <a:r>
              <a:rPr lang="zh-CN" altLang="en-US" sz="2800" b="1" dirty="0" smtClean="0">
                <a:latin typeface="微软雅黑" panose="020B0503020204020204" pitchFamily="34" charset="-122"/>
                <a:ea typeface="微软雅黑" panose="020B0503020204020204" pitchFamily="34" charset="-122"/>
                <a:hlinkClick r:id="rId5" action="ppaction://hlinksldjump"/>
              </a:rPr>
              <a:t>、卡诺图上的相邻关系</a:t>
            </a:r>
            <a:endParaRPr lang="en-US" altLang="zh-CN" sz="28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latin typeface="微软雅黑" panose="020B0503020204020204" pitchFamily="34" charset="-122"/>
                <a:ea typeface="微软雅黑" panose="020B0503020204020204" pitchFamily="34" charset="-122"/>
                <a:hlinkClick r:id="rId6" action="ppaction://hlinksldjump"/>
              </a:rPr>
              <a:t>4</a:t>
            </a:r>
            <a:r>
              <a:rPr lang="zh-CN" altLang="en-US" sz="2800" b="1" dirty="0" smtClean="0">
                <a:latin typeface="微软雅黑" panose="020B0503020204020204" pitchFamily="34" charset="-122"/>
                <a:ea typeface="微软雅黑" panose="020B0503020204020204" pitchFamily="34" charset="-122"/>
                <a:hlinkClick r:id="rId6" action="ppaction://hlinksldjump"/>
              </a:rPr>
              <a:t>、利用卡诺图消去变量</a:t>
            </a:r>
            <a:endParaRPr lang="en-US" altLang="zh-CN" sz="2800" b="1" dirty="0" smtClean="0">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latin typeface="微软雅黑" panose="020B0503020204020204" pitchFamily="34" charset="-122"/>
                <a:ea typeface="微软雅黑" panose="020B0503020204020204" pitchFamily="34" charset="-122"/>
                <a:hlinkClick r:id="rId7" action="ppaction://hlinksldjump"/>
              </a:rPr>
              <a:t>5</a:t>
            </a:r>
            <a:r>
              <a:rPr lang="zh-CN" altLang="en-US" sz="2800" b="1" dirty="0" smtClean="0">
                <a:latin typeface="微软雅黑" panose="020B0503020204020204" pitchFamily="34" charset="-122"/>
                <a:ea typeface="微软雅黑" panose="020B0503020204020204" pitchFamily="34" charset="-122"/>
                <a:hlinkClick r:id="rId7" action="ppaction://hlinksldjump"/>
              </a:rPr>
              <a:t>、用卡诺图化简函数</a:t>
            </a:r>
            <a:endParaRPr lang="zh-CN" altLang="en-US" sz="2800" b="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2"/>
          <p:cNvSpPr>
            <a:spLocks noGrp="1"/>
          </p:cNvSpPr>
          <p:nvPr>
            <p:ph type="title"/>
          </p:nvPr>
        </p:nvSpPr>
        <p:spPr>
          <a:xfrm>
            <a:off x="2321725" y="97943"/>
            <a:ext cx="2854959" cy="732155"/>
          </a:xfrm>
        </p:spPr>
        <p:txBody>
          <a:bodyPr>
            <a:normAutofit fontScale="90000"/>
          </a:bodyPr>
          <a:lstStyle/>
          <a:p>
            <a:r>
              <a:rPr lang="zh-CN" altLang="en-US" dirty="0">
                <a:effectLst>
                  <a:outerShdw blurRad="38100" dist="38100" dir="2700000" algn="tl">
                    <a:srgbClr val="000000">
                      <a:alpha val="43137"/>
                    </a:srgbClr>
                  </a:outerShdw>
                </a:effectLst>
              </a:rPr>
              <a:t>卡诺图</a:t>
            </a:r>
            <a:r>
              <a:rPr lang="zh-CN" altLang="en-US" dirty="0" smtClean="0">
                <a:effectLst>
                  <a:outerShdw blurRad="38100" dist="38100" dir="2700000" algn="tl">
                    <a:srgbClr val="000000">
                      <a:alpha val="43137"/>
                    </a:srgbClr>
                  </a:outerShdw>
                </a:effectLst>
              </a:rPr>
              <a:t>化简法</a:t>
            </a:r>
            <a:endParaRPr lang="zh-CN" altLang="en-US" dirty="0">
              <a:effectLst>
                <a:outerShdw blurRad="38100" dist="38100" dir="2700000" algn="tl">
                  <a:srgbClr val="000000">
                    <a:alpha val="43137"/>
                  </a:srgbClr>
                </a:outerShdw>
              </a:effectLst>
            </a:endParaRPr>
          </a:p>
        </p:txBody>
      </p:sp>
      <p:pic>
        <p:nvPicPr>
          <p:cNvPr id="22" name="图片 21">
            <a:hlinkClick r:id="rId8" action="ppaction://hlinksldjump"/>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506110" y="6058568"/>
            <a:ext cx="452586" cy="452586"/>
          </a:xfrm>
          <a:prstGeom prst="rect">
            <a:avLst/>
          </a:prstGeom>
          <a:solidFill>
            <a:srgbClr val="3859CD"/>
          </a:solidFill>
          <a:effectLst>
            <a:glow rad="63500">
              <a:schemeClr val="accent1">
                <a:satMod val="175000"/>
                <a:alpha val="40000"/>
              </a:schemeClr>
            </a:glow>
            <a:softEdge rad="31750"/>
          </a:effectLst>
        </p:spPr>
      </p:pic>
    </p:spTree>
    <p:extLst>
      <p:ext uri="{BB962C8B-B14F-4D97-AF65-F5344CB8AC3E}">
        <p14:creationId xmlns:p14="http://schemas.microsoft.com/office/powerpoint/2010/main" val="335976136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98</a:t>
            </a:fld>
            <a:endParaRPr lang="zh-CN" altLang="en-US"/>
          </a:p>
        </p:txBody>
      </p:sp>
      <p:sp>
        <p:nvSpPr>
          <p:cNvPr id="53" name="文本框 52"/>
          <p:cNvSpPr txBox="1"/>
          <p:nvPr/>
        </p:nvSpPr>
        <p:spPr>
          <a:xfrm>
            <a:off x="736387" y="1221150"/>
            <a:ext cx="10719225" cy="3535712"/>
          </a:xfrm>
          <a:prstGeom prst="rect">
            <a:avLst/>
          </a:prstGeom>
          <a:noFill/>
        </p:spPr>
        <p:txBody>
          <a:bodyPr wrap="square" rtlCol="0">
            <a:spAutoFit/>
          </a:bodyPr>
          <a:lstStyle/>
          <a:p>
            <a:pPr marL="342900" indent="-342900" defTabSz="540000">
              <a:lnSpc>
                <a:spcPct val="150000"/>
              </a:lnSpc>
              <a:buClr>
                <a:srgbClr val="235EB8"/>
              </a:buClr>
              <a:buSzPct val="85000"/>
              <a:buFont typeface="Wingdings" panose="05000000000000000000" pitchFamily="2" charset="2"/>
              <a:buChar char="n"/>
            </a:pPr>
            <a:r>
              <a:rPr lang="en-US" altLang="zh-CN" sz="2800" b="1" dirty="0" smtClean="0">
                <a:solidFill>
                  <a:srgbClr val="0000FF"/>
                </a:solidFill>
                <a:latin typeface="微软雅黑" panose="020B0503020204020204" pitchFamily="34" charset="-122"/>
                <a:ea typeface="微软雅黑" panose="020B0503020204020204" pitchFamily="34" charset="-122"/>
              </a:rPr>
              <a:t>1</a:t>
            </a:r>
            <a:r>
              <a:rPr lang="zh-CN" altLang="en-US" sz="2800" b="1" dirty="0" smtClean="0">
                <a:solidFill>
                  <a:srgbClr val="0000FF"/>
                </a:solidFill>
                <a:latin typeface="微软雅黑" panose="020B0503020204020204" pitchFamily="34" charset="-122"/>
                <a:ea typeface="微软雅黑" panose="020B0503020204020204" pitchFamily="34" charset="-122"/>
              </a:rPr>
              <a:t>、卡诺图的结构</a:t>
            </a:r>
            <a:endParaRPr lang="en-US" altLang="zh-CN" sz="2800" b="1" dirty="0" smtClean="0">
              <a:solidFill>
                <a:srgbClr val="0000FF"/>
              </a:solidFill>
              <a:latin typeface="微软雅黑" panose="020B0503020204020204" pitchFamily="34" charset="-122"/>
              <a:ea typeface="微软雅黑" panose="020B0503020204020204" pitchFamily="34" charset="-122"/>
            </a:endParaRPr>
          </a:p>
          <a:p>
            <a:pPr marL="342900" indent="-342900" defTabSz="540000">
              <a:lnSpc>
                <a:spcPct val="150000"/>
              </a:lnSpc>
              <a:buClr>
                <a:srgbClr val="235EB8"/>
              </a:buClr>
              <a:buSzPct val="85000"/>
              <a:buFont typeface="Wingdings" panose="05000000000000000000" pitchFamily="2" charset="2"/>
              <a:buChar char="n"/>
            </a:pPr>
            <a:r>
              <a:rPr lang="zh-CN" altLang="en-US" sz="2800" b="1" dirty="0" smtClean="0">
                <a:latin typeface="微软雅黑" panose="020B0503020204020204" pitchFamily="34" charset="-122"/>
                <a:ea typeface="微软雅黑" panose="020B0503020204020204" pitchFamily="34" charset="-122"/>
              </a:rPr>
              <a:t>卡诺图是由</a:t>
            </a:r>
            <a:r>
              <a:rPr lang="zh-CN" altLang="en-US" sz="2800" b="1" dirty="0">
                <a:solidFill>
                  <a:srgbClr val="FF0000"/>
                </a:solidFill>
                <a:latin typeface="微软雅黑" panose="020B0503020204020204" pitchFamily="34" charset="-122"/>
                <a:ea typeface="微软雅黑" panose="020B0503020204020204" pitchFamily="34" charset="-122"/>
              </a:rPr>
              <a:t>真值表</a:t>
            </a:r>
            <a:r>
              <a:rPr lang="zh-CN" altLang="en-US" sz="2800" b="1" dirty="0">
                <a:latin typeface="微软雅黑" panose="020B0503020204020204" pitchFamily="34" charset="-122"/>
                <a:ea typeface="微软雅黑" panose="020B0503020204020204" pitchFamily="34" charset="-122"/>
              </a:rPr>
              <a:t>变换而</a:t>
            </a:r>
            <a:r>
              <a:rPr lang="zh-CN" altLang="en-US" sz="2800" b="1" dirty="0" smtClean="0">
                <a:latin typeface="微软雅黑" panose="020B0503020204020204" pitchFamily="34" charset="-122"/>
                <a:ea typeface="微软雅黑" panose="020B0503020204020204" pitchFamily="34" charset="-122"/>
              </a:rPr>
              <a:t>来的；</a:t>
            </a:r>
            <a:endParaRPr lang="zh-CN" altLang="en-US" sz="28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行列划分：</a:t>
            </a:r>
            <a:r>
              <a:rPr lang="zh-CN" altLang="en-US" sz="2400" b="1" dirty="0">
                <a:solidFill>
                  <a:srgbClr val="0000FF"/>
                </a:solidFill>
                <a:latin typeface="微软雅黑" panose="020B0503020204020204" pitchFamily="34" charset="-122"/>
                <a:ea typeface="微软雅黑" panose="020B0503020204020204" pitchFamily="34" charset="-122"/>
              </a:rPr>
              <a:t>将输入变量分成</a:t>
            </a:r>
            <a:r>
              <a:rPr lang="en-US" altLang="zh-CN" sz="2400" b="1" dirty="0">
                <a:solidFill>
                  <a:srgbClr val="0000FF"/>
                </a:solidFill>
                <a:latin typeface="微软雅黑" panose="020B0503020204020204" pitchFamily="34" charset="-122"/>
                <a:ea typeface="微软雅黑" panose="020B0503020204020204" pitchFamily="34" charset="-122"/>
              </a:rPr>
              <a:t>2</a:t>
            </a:r>
            <a:r>
              <a:rPr lang="zh-CN" altLang="en-US" sz="2400" b="1" dirty="0">
                <a:solidFill>
                  <a:srgbClr val="0000FF"/>
                </a:solidFill>
                <a:latin typeface="微软雅黑" panose="020B0503020204020204" pitchFamily="34" charset="-122"/>
                <a:ea typeface="微软雅黑" panose="020B0503020204020204" pitchFamily="34" charset="-122"/>
              </a:rPr>
              <a:t>组</a:t>
            </a:r>
            <a:r>
              <a:rPr lang="zh-CN" altLang="en-US" sz="2400" b="1" dirty="0">
                <a:latin typeface="微软雅黑" panose="020B0503020204020204" pitchFamily="34" charset="-122"/>
                <a:ea typeface="微软雅黑" panose="020B0503020204020204" pitchFamily="34" charset="-122"/>
              </a:rPr>
              <a:t>，一组为行，一组为</a:t>
            </a:r>
            <a:r>
              <a:rPr lang="zh-CN" altLang="en-US" sz="2400" b="1" dirty="0" smtClean="0">
                <a:latin typeface="微软雅黑" panose="020B0503020204020204" pitchFamily="34" charset="-122"/>
                <a:ea typeface="微软雅黑" panose="020B0503020204020204" pitchFamily="34" charset="-122"/>
              </a:rPr>
              <a:t>列，构成方格图</a:t>
            </a:r>
            <a:endParaRPr lang="zh-CN" altLang="en-US"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小</a:t>
            </a:r>
            <a:r>
              <a:rPr lang="zh-CN" altLang="en-US" sz="2400" b="1" dirty="0">
                <a:solidFill>
                  <a:srgbClr val="FF0000"/>
                </a:solidFill>
                <a:latin typeface="微软雅黑" panose="020B0503020204020204" pitchFamily="34" charset="-122"/>
                <a:ea typeface="微软雅黑" panose="020B0503020204020204" pitchFamily="34" charset="-122"/>
              </a:rPr>
              <a:t>方格意义</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对应真值表的一行，代表一个最小项</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最大项</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marL="1257300" lvl="2" indent="-342900" defTabSz="540000">
              <a:lnSpc>
                <a:spcPct val="150000"/>
              </a:lnSpc>
              <a:buClr>
                <a:srgbClr val="235EB8"/>
              </a:buClr>
              <a:buSzPct val="85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最小项</a:t>
            </a:r>
            <a:r>
              <a:rPr lang="en-US" altLang="zh-CN"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最大项的下标，就是小方格的行列坐标值</a:t>
            </a:r>
            <a:endParaRPr lang="zh-CN" altLang="en-US" sz="2400" b="1" dirty="0">
              <a:latin typeface="微软雅黑" panose="020B0503020204020204" pitchFamily="34" charset="-122"/>
              <a:ea typeface="微软雅黑" panose="020B0503020204020204" pitchFamily="34" charset="-122"/>
            </a:endParaRPr>
          </a:p>
          <a:p>
            <a:pPr marL="800100" lvl="1" indent="-342900" defTabSz="540000">
              <a:lnSpc>
                <a:spcPct val="150000"/>
              </a:lnSpc>
              <a:buClr>
                <a:srgbClr val="235EB8"/>
              </a:buClr>
              <a:buSzPct val="85000"/>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小方格个数</a:t>
            </a:r>
            <a:r>
              <a:rPr lang="zh-CN" altLang="en-US" sz="2400" b="1" dirty="0">
                <a:latin typeface="微软雅黑" panose="020B0503020204020204" pitchFamily="34" charset="-122"/>
                <a:ea typeface="微软雅黑" panose="020B0503020204020204" pitchFamily="34" charset="-122"/>
              </a:rPr>
              <a:t>：对应真值表行数，</a:t>
            </a:r>
            <a:r>
              <a:rPr lang="en-US" altLang="zh-CN" sz="2400" b="1" dirty="0">
                <a:solidFill>
                  <a:srgbClr val="0000FF"/>
                </a:solidFill>
                <a:latin typeface="微软雅黑" panose="020B0503020204020204" pitchFamily="34" charset="-122"/>
                <a:ea typeface="微软雅黑" panose="020B0503020204020204" pitchFamily="34" charset="-122"/>
              </a:rPr>
              <a:t>n</a:t>
            </a:r>
            <a:r>
              <a:rPr lang="zh-CN" altLang="en-US" sz="2400" b="1" dirty="0">
                <a:solidFill>
                  <a:srgbClr val="0000FF"/>
                </a:solidFill>
                <a:latin typeface="微软雅黑" panose="020B0503020204020204" pitchFamily="34" charset="-122"/>
                <a:ea typeface="微软雅黑" panose="020B0503020204020204" pitchFamily="34" charset="-122"/>
              </a:rPr>
              <a:t>个输入变量则有</a:t>
            </a:r>
            <a:r>
              <a:rPr lang="en-US" altLang="zh-CN" sz="2400" b="1" dirty="0">
                <a:solidFill>
                  <a:srgbClr val="0000FF"/>
                </a:solidFill>
                <a:latin typeface="微软雅黑" panose="020B0503020204020204" pitchFamily="34" charset="-122"/>
                <a:ea typeface="微软雅黑" panose="020B0503020204020204" pitchFamily="34" charset="-122"/>
              </a:rPr>
              <a:t>2</a:t>
            </a:r>
            <a:r>
              <a:rPr lang="en-US" altLang="zh-CN" sz="2400" b="1" baseline="30000" dirty="0">
                <a:solidFill>
                  <a:srgbClr val="0000FF"/>
                </a:solidFill>
                <a:latin typeface="微软雅黑" panose="020B0503020204020204" pitchFamily="34" charset="-122"/>
                <a:ea typeface="微软雅黑" panose="020B0503020204020204" pitchFamily="34" charset="-122"/>
              </a:rPr>
              <a:t>n</a:t>
            </a:r>
            <a:r>
              <a:rPr lang="zh-CN" altLang="en-US" sz="2400" b="1" dirty="0">
                <a:solidFill>
                  <a:srgbClr val="0000FF"/>
                </a:solidFill>
                <a:latin typeface="微软雅黑" panose="020B0503020204020204" pitchFamily="34" charset="-122"/>
                <a:ea typeface="微软雅黑" panose="020B0503020204020204" pitchFamily="34" charset="-122"/>
              </a:rPr>
              <a:t>个</a:t>
            </a:r>
            <a:r>
              <a:rPr lang="zh-CN" altLang="en-US" sz="2400" b="1" dirty="0" smtClean="0">
                <a:solidFill>
                  <a:srgbClr val="0000FF"/>
                </a:solidFill>
                <a:latin typeface="微软雅黑" panose="020B0503020204020204" pitchFamily="34" charset="-122"/>
                <a:ea typeface="微软雅黑" panose="020B0503020204020204" pitchFamily="34" charset="-122"/>
              </a:rPr>
              <a:t>方格</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2"/>
          <p:cNvSpPr>
            <a:spLocks noGrp="1"/>
          </p:cNvSpPr>
          <p:nvPr>
            <p:ph type="title"/>
          </p:nvPr>
        </p:nvSpPr>
        <p:spPr>
          <a:xfrm>
            <a:off x="2321725" y="97943"/>
            <a:ext cx="6589010" cy="732155"/>
          </a:xfrm>
        </p:spPr>
        <p:txBody>
          <a:bodyPr>
            <a:normAutofit fontScale="90000"/>
          </a:bodyPr>
          <a:lstStyle/>
          <a:p>
            <a:pPr marL="342900" lvl="0" indent="-342900" defTabSz="540000">
              <a:lnSpc>
                <a:spcPct val="150000"/>
              </a:lnSpc>
              <a:spcBef>
                <a:spcPts val="0"/>
              </a:spcBef>
            </a:pPr>
            <a:r>
              <a:rPr lang="zh-CN" altLang="en-US" dirty="0" smtClean="0">
                <a:effectLst>
                  <a:outerShdw blurRad="38100" dist="38100" dir="2700000" algn="tl">
                    <a:srgbClr val="000000">
                      <a:alpha val="43137"/>
                    </a:srgbClr>
                  </a:outerShdw>
                </a:effectLst>
              </a:rPr>
              <a:t>卡诺图化简法</a:t>
            </a:r>
            <a:endParaRPr lang="zh-CN" altLang="en-US" sz="31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447717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D9C768-8413-45FA-BDC7-53DA68035736}" type="slidenum">
              <a:rPr lang="zh-CN" altLang="en-US" smtClean="0"/>
              <a:t>99</a:t>
            </a:fld>
            <a:endParaRPr lang="zh-CN" altLang="en-US"/>
          </a:p>
        </p:txBody>
      </p:sp>
      <p:sp>
        <p:nvSpPr>
          <p:cNvPr id="4" name="页脚占位符 3"/>
          <p:cNvSpPr>
            <a:spLocks noGrp="1"/>
          </p:cNvSpPr>
          <p:nvPr>
            <p:ph type="ftr" sz="quarter" idx="11"/>
          </p:nvPr>
        </p:nvSpPr>
        <p:spPr/>
        <p:txBody>
          <a:bodyPr/>
          <a:lstStyle/>
          <a:p>
            <a:r>
              <a:rPr lang="zh-CN" altLang="en-US" dirty="0" smtClean="0"/>
              <a:t>第二章 逻辑代数基础</a:t>
            </a:r>
            <a:endParaRPr lang="zh-CN" altLang="en-US" dirty="0"/>
          </a:p>
        </p:txBody>
      </p:sp>
      <p:sp>
        <p:nvSpPr>
          <p:cNvPr id="20" name="平行四边形 19"/>
          <p:cNvSpPr/>
          <p:nvPr/>
        </p:nvSpPr>
        <p:spPr>
          <a:xfrm>
            <a:off x="304512" y="129448"/>
            <a:ext cx="1745514" cy="612000"/>
          </a:xfrm>
          <a:prstGeom prst="parallelogram">
            <a:avLst/>
          </a:prstGeom>
          <a:effectLst>
            <a:glow rad="63500">
              <a:schemeClr val="accent1">
                <a:satMod val="175000"/>
                <a:alpha val="40000"/>
              </a:schemeClr>
            </a:glow>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cs typeface="Times New Roman" panose="02020603050405020304" pitchFamily="18" charset="0"/>
              </a:rPr>
              <a:t>2.5.2</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2"/>
          <p:cNvSpPr>
            <a:spLocks noGrp="1"/>
          </p:cNvSpPr>
          <p:nvPr>
            <p:ph type="title"/>
          </p:nvPr>
        </p:nvSpPr>
        <p:spPr>
          <a:xfrm>
            <a:off x="2321725" y="97943"/>
            <a:ext cx="6589010" cy="732155"/>
          </a:xfrm>
        </p:spPr>
        <p:txBody>
          <a:bodyPr>
            <a:normAutofit fontScale="90000"/>
          </a:bodyPr>
          <a:lstStyle/>
          <a:p>
            <a:pPr marL="342900" lvl="0" indent="-342900" defTabSz="540000">
              <a:lnSpc>
                <a:spcPct val="150000"/>
              </a:lnSpc>
              <a:spcBef>
                <a:spcPts val="0"/>
              </a:spcBef>
            </a:pPr>
            <a:r>
              <a:rPr lang="zh-CN" altLang="en-US" dirty="0" smtClean="0">
                <a:effectLst>
                  <a:outerShdw blurRad="38100" dist="38100" dir="2700000" algn="tl">
                    <a:srgbClr val="000000">
                      <a:alpha val="43137"/>
                    </a:srgbClr>
                  </a:outerShdw>
                </a:effectLst>
              </a:rPr>
              <a:t>卡诺图化简法         </a:t>
            </a:r>
            <a:r>
              <a:rPr lang="en-US" altLang="zh-CN" sz="2700" dirty="0" smtClean="0">
                <a:solidFill>
                  <a:srgbClr val="FF0000"/>
                </a:solidFill>
              </a:rPr>
              <a:t>1</a:t>
            </a:r>
            <a:r>
              <a:rPr lang="zh-CN" altLang="en-US" sz="2700" dirty="0">
                <a:solidFill>
                  <a:srgbClr val="FF0000"/>
                </a:solidFill>
              </a:rPr>
              <a:t>、卡诺图的</a:t>
            </a:r>
            <a:r>
              <a:rPr lang="zh-CN" altLang="en-US" sz="2700" dirty="0" smtClean="0">
                <a:solidFill>
                  <a:srgbClr val="FF0000"/>
                </a:solidFill>
              </a:rPr>
              <a:t>结构</a:t>
            </a:r>
            <a:endParaRPr lang="zh-CN" altLang="en-US" sz="3100" dirty="0">
              <a:solidFill>
                <a:srgbClr val="FF0000"/>
              </a:solidFill>
              <a:effectLst>
                <a:outerShdw blurRad="38100" dist="38100" dir="2700000" algn="tl">
                  <a:srgbClr val="000000">
                    <a:alpha val="43137"/>
                  </a:srgbClr>
                </a:outerShdw>
              </a:effectLst>
            </a:endParaRPr>
          </a:p>
        </p:txBody>
      </p:sp>
      <p:graphicFrame>
        <p:nvGraphicFramePr>
          <p:cNvPr id="16" name="表格 15"/>
          <p:cNvGraphicFramePr>
            <a:graphicFrameLocks noGrp="1"/>
          </p:cNvGraphicFramePr>
          <p:nvPr>
            <p:extLst>
              <p:ext uri="{D42A27DB-BD31-4B8C-83A1-F6EECF244321}">
                <p14:modId xmlns:p14="http://schemas.microsoft.com/office/powerpoint/2010/main" val="657675797"/>
              </p:ext>
            </p:extLst>
          </p:nvPr>
        </p:nvGraphicFramePr>
        <p:xfrm>
          <a:off x="395536" y="1556792"/>
          <a:ext cx="2642617" cy="1981200"/>
        </p:xfrm>
        <a:graphic>
          <a:graphicData uri="http://schemas.openxmlformats.org/drawingml/2006/table">
            <a:tbl>
              <a:tblPr firstRow="1" bandRow="1">
                <a:tableStyleId>{21E4AEA4-8DFA-4A89-87EB-49C32662AFE0}</a:tableStyleId>
              </a:tblPr>
              <a:tblGrid>
                <a:gridCol w="553641"/>
                <a:gridCol w="553641"/>
                <a:gridCol w="553640"/>
                <a:gridCol w="981695"/>
              </a:tblGrid>
              <a:tr h="148218">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A</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B</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F</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T w="28575" cap="flat" cmpd="sng" algn="ctr">
                      <a:solidFill>
                        <a:schemeClr val="tx2">
                          <a:lumMod val="60000"/>
                          <a:lumOff val="40000"/>
                        </a:schemeClr>
                      </a:solidFill>
                      <a:prstDash val="solid"/>
                      <a:round/>
                      <a:headEnd type="none" w="med" len="med"/>
                      <a:tailEnd type="none" w="med" len="med"/>
                    </a:lnT>
                  </a:tcPr>
                </a:tc>
                <a:tc>
                  <a:txBody>
                    <a:bodyPr/>
                    <a:lstStyle/>
                    <a:p>
                      <a:pPr algn="ctr"/>
                      <a:r>
                        <a:rPr lang="zh-CN" altLang="en-US" sz="2000" b="1" dirty="0" smtClean="0">
                          <a:latin typeface="Times New Roman" panose="02020603050405020304" pitchFamily="18" charset="0"/>
                          <a:ea typeface="华文中宋" panose="02010600040101010101" pitchFamily="2" charset="-122"/>
                          <a:cs typeface="Times New Roman" panose="02020603050405020304" pitchFamily="18" charset="0"/>
                        </a:rPr>
                        <a:t>最小项</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tcPr>
                </a:tc>
              </a:tr>
              <a:tr h="271465">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tc>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m</a:t>
                      </a:r>
                      <a:r>
                        <a:rPr lang="en-US" altLang="zh-CN" sz="2000" b="1" baseline="-25000" dirty="0" smtClean="0">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baseline="-25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R w="28575" cap="flat" cmpd="sng" algn="ctr">
                      <a:solidFill>
                        <a:schemeClr val="tx2">
                          <a:lumMod val="60000"/>
                          <a:lumOff val="40000"/>
                        </a:schemeClr>
                      </a:solidFill>
                      <a:prstDash val="solid"/>
                      <a:round/>
                      <a:headEnd type="none" w="med" len="med"/>
                      <a:tailEnd type="none" w="med" len="med"/>
                    </a:lnR>
                  </a:tcPr>
                </a:tc>
              </a:tr>
              <a:tr h="271465">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tc>
                <a:tc>
                  <a:txBody>
                    <a:bodyPr/>
                    <a:lstStyle/>
                    <a:p>
                      <a:pPr algn="ctr"/>
                      <a:r>
                        <a:rPr lang="en-US" altLang="zh-CN" sz="20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0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m</a:t>
                      </a:r>
                      <a:r>
                        <a:rPr lang="en-US" altLang="zh-CN" sz="2000" b="1" baseline="-250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000" b="1" baseline="-250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R w="28575" cap="flat" cmpd="sng" algn="ctr">
                      <a:solidFill>
                        <a:schemeClr val="tx2">
                          <a:lumMod val="60000"/>
                          <a:lumOff val="40000"/>
                        </a:schemeClr>
                      </a:solidFill>
                      <a:prstDash val="solid"/>
                      <a:round/>
                      <a:headEnd type="none" w="med" len="med"/>
                      <a:tailEnd type="none" w="med" len="med"/>
                    </a:lnR>
                  </a:tcPr>
                </a:tc>
              </a:tr>
              <a:tr h="271465">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tcPr>
                </a:tc>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tc>
                <a:tc>
                  <a:txBody>
                    <a:bodyPr/>
                    <a:lstStyle/>
                    <a:p>
                      <a:pPr algn="ctr"/>
                      <a:r>
                        <a:rPr lang="en-US" altLang="zh-CN" sz="20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 </a:t>
                      </a:r>
                      <a:endParaRPr lang="zh-CN" altLang="en-US" sz="20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tc>
                <a:tc>
                  <a:txBody>
                    <a:bodyPr/>
                    <a:lstStyle/>
                    <a:p>
                      <a:pPr algn="ctr"/>
                      <a:r>
                        <a:rPr lang="en-US" altLang="zh-CN" sz="20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m</a:t>
                      </a:r>
                      <a:r>
                        <a:rPr lang="en-US" altLang="zh-CN" sz="2000" b="1" baseline="-250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20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R w="28575" cap="flat" cmpd="sng" algn="ctr">
                      <a:solidFill>
                        <a:schemeClr val="tx2">
                          <a:lumMod val="60000"/>
                          <a:lumOff val="40000"/>
                        </a:schemeClr>
                      </a:solidFill>
                      <a:prstDash val="solid"/>
                      <a:round/>
                      <a:headEnd type="none" w="med" len="med"/>
                      <a:tailEnd type="none" w="med" len="med"/>
                    </a:lnR>
                  </a:tcPr>
                </a:tc>
              </a:tr>
              <a:tr h="271465">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B w="28575" cap="flat" cmpd="sng" algn="ctr">
                      <a:solidFill>
                        <a:schemeClr val="tx2">
                          <a:lumMod val="60000"/>
                          <a:lumOff val="40000"/>
                        </a:schemeClr>
                      </a:solidFill>
                      <a:prstDash val="solid"/>
                      <a:round/>
                      <a:headEnd type="none" w="med" len="med"/>
                      <a:tailEnd type="none" w="med" len="med"/>
                    </a:lnB>
                  </a:tcPr>
                </a:tc>
                <a:tc>
                  <a:txBody>
                    <a:bodyPr/>
                    <a:lstStyle/>
                    <a:p>
                      <a:pPr algn="ct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m</a:t>
                      </a:r>
                      <a:r>
                        <a:rPr lang="en-US" altLang="zh-CN" sz="2000" b="1" baseline="-25000" dirty="0" smtClean="0">
                          <a:latin typeface="Times New Roman" panose="02020603050405020304" pitchFamily="18" charset="0"/>
                          <a:ea typeface="华文中宋" panose="02010600040101010101" pitchFamily="2" charset="-122"/>
                          <a:cs typeface="Times New Roman" panose="02020603050405020304" pitchFamily="18" charset="0"/>
                        </a:rPr>
                        <a:t>3</a:t>
                      </a:r>
                      <a:endParaRPr lang="zh-CN" altLang="en-US" sz="2000" b="1"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R w="28575" cap="flat" cmpd="sng" algn="ctr">
                      <a:solidFill>
                        <a:schemeClr val="tx2">
                          <a:lumMod val="60000"/>
                          <a:lumOff val="40000"/>
                        </a:schemeClr>
                      </a:solidFill>
                      <a:prstDash val="solid"/>
                      <a:round/>
                      <a:headEnd type="none" w="med" len="med"/>
                      <a:tailEnd type="none" w="med" len="med"/>
                    </a:lnR>
                    <a:lnB w="28575" cap="flat" cmpd="sng" algn="ctr">
                      <a:solidFill>
                        <a:schemeClr val="tx2">
                          <a:lumMod val="60000"/>
                          <a:lumOff val="40000"/>
                        </a:schemeClr>
                      </a:solidFill>
                      <a:prstDash val="solid"/>
                      <a:round/>
                      <a:headEnd type="none" w="med" len="med"/>
                      <a:tailEnd type="none" w="med" len="med"/>
                    </a:lnB>
                  </a:tcP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608685712"/>
              </p:ext>
            </p:extLst>
          </p:nvPr>
        </p:nvGraphicFramePr>
        <p:xfrm>
          <a:off x="5990987" y="5124393"/>
          <a:ext cx="1285876" cy="1000126"/>
        </p:xfrm>
        <a:graphic>
          <a:graphicData uri="http://schemas.openxmlformats.org/drawingml/2006/table">
            <a:tbl>
              <a:tblPr firstRow="1" bandRow="1">
                <a:tableStyleId>{16D9F66E-5EB9-4882-86FB-DCBF35E3C3E4}</a:tableStyleId>
              </a:tblPr>
              <a:tblGrid>
                <a:gridCol w="642938"/>
                <a:gridCol w="642938"/>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m</a:t>
                      </a:r>
                      <a:r>
                        <a:rPr lang="en-US" altLang="zh-CN" sz="2000" b="1" baseline="-25000" dirty="0" smtClean="0">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baseline="-25000"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m</a:t>
                      </a:r>
                      <a:r>
                        <a:rPr lang="en-US" altLang="zh-CN" sz="2000" b="1" baseline="-25000" dirty="0" smtClean="0">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000"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m</a:t>
                      </a:r>
                      <a:r>
                        <a:rPr lang="en-US" altLang="zh-CN" sz="2000" b="1" baseline="-25000" dirty="0" smtClean="0">
                          <a:latin typeface="Times New Roman" panose="02020603050405020304" pitchFamily="18" charset="0"/>
                          <a:ea typeface="华文中宋" panose="02010600040101010101" pitchFamily="2" charset="-122"/>
                          <a:cs typeface="Times New Roman" panose="02020603050405020304" pitchFamily="18" charset="0"/>
                        </a:rPr>
                        <a:t>2</a:t>
                      </a:r>
                      <a:endParaRPr lang="zh-CN" altLang="en-US" sz="2000" b="1" baseline="-25000"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ea typeface="华文中宋" panose="02010600040101010101" pitchFamily="2" charset="-122"/>
                          <a:cs typeface="Times New Roman" panose="02020603050405020304" pitchFamily="18" charset="0"/>
                        </a:rPr>
                        <a:t>m</a:t>
                      </a:r>
                      <a:r>
                        <a:rPr lang="en-US" altLang="zh-CN" sz="2000" b="1" baseline="-25000" dirty="0" smtClean="0">
                          <a:latin typeface="Times New Roman" panose="02020603050405020304" pitchFamily="18" charset="0"/>
                          <a:ea typeface="华文中宋" panose="02010600040101010101" pitchFamily="2" charset="-122"/>
                          <a:cs typeface="Times New Roman" panose="02020603050405020304" pitchFamily="18" charset="0"/>
                        </a:rPr>
                        <a:t>3</a:t>
                      </a:r>
                      <a:endParaRPr lang="zh-CN" altLang="en-US" sz="2000"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22" name="直接连接符 12"/>
          <p:cNvCxnSpPr>
            <a:cxnSpLocks noChangeShapeType="1"/>
          </p:cNvCxnSpPr>
          <p:nvPr/>
        </p:nvCxnSpPr>
        <p:spPr bwMode="auto">
          <a:xfrm rot="16200000" flipV="1">
            <a:off x="5633800" y="4759268"/>
            <a:ext cx="357187" cy="357187"/>
          </a:xfrm>
          <a:prstGeom prst="line">
            <a:avLst/>
          </a:prstGeom>
          <a:noFill/>
          <a:ln w="28575" algn="ctr">
            <a:solidFill>
              <a:srgbClr val="0000CC"/>
            </a:solidFill>
            <a:round/>
            <a:headEnd/>
            <a:tailEnd/>
          </a:ln>
        </p:spPr>
      </p:cxnSp>
      <p:sp>
        <p:nvSpPr>
          <p:cNvPr id="23" name="TextBox 13"/>
          <p:cNvSpPr txBox="1">
            <a:spLocks noChangeArrowheads="1"/>
          </p:cNvSpPr>
          <p:nvPr/>
        </p:nvSpPr>
        <p:spPr bwMode="auto">
          <a:xfrm>
            <a:off x="6121162" y="4757874"/>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4" name="TextBox 14"/>
          <p:cNvSpPr txBox="1">
            <a:spLocks noChangeArrowheads="1"/>
          </p:cNvSpPr>
          <p:nvPr/>
        </p:nvSpPr>
        <p:spPr bwMode="auto">
          <a:xfrm>
            <a:off x="6749812" y="4767205"/>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000" b="1">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5" name="TextBox 17"/>
          <p:cNvSpPr txBox="1">
            <a:spLocks noChangeArrowheads="1"/>
          </p:cNvSpPr>
          <p:nvPr/>
        </p:nvSpPr>
        <p:spPr bwMode="auto">
          <a:xfrm>
            <a:off x="5549662" y="5195830"/>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6" name="TextBox 18"/>
          <p:cNvSpPr txBox="1">
            <a:spLocks noChangeArrowheads="1"/>
          </p:cNvSpPr>
          <p:nvPr/>
        </p:nvSpPr>
        <p:spPr bwMode="auto">
          <a:xfrm>
            <a:off x="5549662" y="5695893"/>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000" b="1">
              <a:latin typeface="Times New Roman" panose="02020603050405020304" pitchFamily="18" charset="0"/>
              <a:ea typeface="华文中宋"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21"/>
              <p:cNvSpPr txBox="1">
                <a:spLocks noChangeArrowheads="1"/>
              </p:cNvSpPr>
              <p:nvPr/>
            </p:nvSpPr>
            <p:spPr bwMode="auto">
              <a:xfrm>
                <a:off x="5419487" y="4838643"/>
                <a:ext cx="487634"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400" b="1" i="1" dirty="0">
                          <a:latin typeface="Cambria Math"/>
                          <a:ea typeface="华文中宋" panose="02010600040101010101" pitchFamily="2" charset="-122"/>
                        </a:rPr>
                        <m:t>𝑨</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27" name="TextBox 21"/>
              <p:cNvSpPr txBox="1">
                <a:spLocks noRot="1" noChangeAspect="1" noMove="1" noResize="1" noEditPoints="1" noAdjustHandles="1" noChangeArrowheads="1" noChangeShapeType="1" noTextEdit="1"/>
              </p:cNvSpPr>
              <p:nvPr/>
            </p:nvSpPr>
            <p:spPr bwMode="auto">
              <a:xfrm>
                <a:off x="5419487" y="4838643"/>
                <a:ext cx="487634" cy="461665"/>
              </a:xfrm>
              <a:prstGeom prst="rect">
                <a:avLst/>
              </a:prstGeom>
              <a:blipFill rotWithShape="1">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2"/>
              <p:cNvSpPr txBox="1">
                <a:spLocks noChangeArrowheads="1"/>
              </p:cNvSpPr>
              <p:nvPr/>
            </p:nvSpPr>
            <p:spPr bwMode="auto">
              <a:xfrm>
                <a:off x="5764143" y="4582873"/>
                <a:ext cx="506869"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华文中宋" panose="02010600040101010101" pitchFamily="2" charset="-122"/>
                        </a:rPr>
                        <m:t>𝑩</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28" name="TextBox 22"/>
              <p:cNvSpPr txBox="1">
                <a:spLocks noRot="1" noChangeAspect="1" noMove="1" noResize="1" noEditPoints="1" noAdjustHandles="1" noChangeArrowheads="1" noChangeShapeType="1" noTextEdit="1"/>
              </p:cNvSpPr>
              <p:nvPr/>
            </p:nvSpPr>
            <p:spPr bwMode="auto">
              <a:xfrm>
                <a:off x="5764143" y="4582873"/>
                <a:ext cx="506869" cy="461665"/>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29" name="表格 28"/>
          <p:cNvGraphicFramePr>
            <a:graphicFrameLocks noGrp="1"/>
          </p:cNvGraphicFramePr>
          <p:nvPr>
            <p:extLst>
              <p:ext uri="{D42A27DB-BD31-4B8C-83A1-F6EECF244321}">
                <p14:modId xmlns:p14="http://schemas.microsoft.com/office/powerpoint/2010/main" val="2188955203"/>
              </p:ext>
            </p:extLst>
          </p:nvPr>
        </p:nvGraphicFramePr>
        <p:xfrm>
          <a:off x="4082681" y="1538495"/>
          <a:ext cx="1285876" cy="1015505"/>
        </p:xfrm>
        <a:graphic>
          <a:graphicData uri="http://schemas.openxmlformats.org/drawingml/2006/table">
            <a:tbl>
              <a:tblPr firstRow="1" bandRow="1">
                <a:tableStyleId>{16D9F66E-5EB9-4882-86FB-DCBF35E3C3E4}</a:tableStyleId>
              </a:tblPr>
              <a:tblGrid>
                <a:gridCol w="1285876"/>
              </a:tblGrid>
              <a:tr h="1015505">
                <a:tc>
                  <a:txBody>
                    <a:bodyPr/>
                    <a:lstStyle/>
                    <a:p>
                      <a:pPr algn="ctr"/>
                      <a:r>
                        <a:rPr lang="en-US" altLang="zh-CN" sz="2400" dirty="0" smtClean="0">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400"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bl>
          </a:graphicData>
        </a:graphic>
      </p:graphicFrame>
      <p:sp>
        <p:nvSpPr>
          <p:cNvPr id="30" name="TextBox 29"/>
          <p:cNvSpPr txBox="1"/>
          <p:nvPr/>
        </p:nvSpPr>
        <p:spPr>
          <a:xfrm>
            <a:off x="1115615" y="980728"/>
            <a:ext cx="1427039" cy="461665"/>
          </a:xfrm>
          <a:prstGeom prst="rect">
            <a:avLst/>
          </a:prstGeom>
          <a:noFill/>
        </p:spPr>
        <p:txBody>
          <a:bodyPr wrap="square" rtlCol="0">
            <a:spAutoFit/>
          </a:bodyPr>
          <a:lstStyle/>
          <a:p>
            <a:pPr algn="ctr"/>
            <a:r>
              <a:rPr lang="zh-CN" altLang="en-US" sz="2400" b="1" dirty="0" smtClean="0">
                <a:solidFill>
                  <a:srgbClr val="FF0000"/>
                </a:solidFill>
                <a:latin typeface="微软雅黑" panose="020B0503020204020204" pitchFamily="34" charset="-122"/>
                <a:ea typeface="微软雅黑" panose="020B0503020204020204" pitchFamily="34" charset="-122"/>
              </a:rPr>
              <a:t>①真值表</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3635896" y="1052854"/>
            <a:ext cx="2016224" cy="461665"/>
          </a:xfrm>
          <a:prstGeom prst="rect">
            <a:avLst/>
          </a:prstGeom>
          <a:noFill/>
        </p:spPr>
        <p:txBody>
          <a:bodyPr wrap="square" rtlCol="0">
            <a:spAutoFit/>
          </a:bodyPr>
          <a:lstStyle/>
          <a:p>
            <a:pPr algn="ctr"/>
            <a:r>
              <a:rPr lang="zh-CN" altLang="en-US" sz="2400" b="1" dirty="0" smtClean="0">
                <a:solidFill>
                  <a:srgbClr val="FF0000"/>
                </a:solidFill>
                <a:latin typeface="微软雅黑" panose="020B0503020204020204" pitchFamily="34" charset="-122"/>
                <a:ea typeface="微软雅黑" panose="020B0503020204020204" pitchFamily="34" charset="-122"/>
              </a:rPr>
              <a:t>②最小项之和</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6741927" y="1063296"/>
            <a:ext cx="2245092" cy="461665"/>
          </a:xfrm>
          <a:prstGeom prst="rect">
            <a:avLst/>
          </a:prstGeom>
          <a:noFill/>
        </p:spPr>
        <p:txBody>
          <a:bodyPr wrap="square" rtlCol="0">
            <a:spAutoFit/>
          </a:bodyPr>
          <a:lstStyle/>
          <a:p>
            <a:pPr algn="ctr"/>
            <a:r>
              <a:rPr lang="zh-CN" altLang="en-US" sz="2400" b="1" dirty="0" smtClean="0">
                <a:solidFill>
                  <a:srgbClr val="FF0000"/>
                </a:solidFill>
                <a:latin typeface="微软雅黑" panose="020B0503020204020204" pitchFamily="34" charset="-122"/>
                <a:ea typeface="微软雅黑" panose="020B0503020204020204" pitchFamily="34" charset="-122"/>
              </a:rPr>
              <a:t>③用变量</a:t>
            </a: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b="1" dirty="0" smtClean="0">
                <a:solidFill>
                  <a:srgbClr val="FF0000"/>
                </a:solidFill>
                <a:latin typeface="微软雅黑" panose="020B0503020204020204" pitchFamily="34" charset="-122"/>
                <a:ea typeface="微软雅黑" panose="020B0503020204020204" pitchFamily="34" charset="-122"/>
              </a:rPr>
              <a:t>划分</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33" name="表格 32"/>
          <p:cNvGraphicFramePr>
            <a:graphicFrameLocks noGrp="1"/>
          </p:cNvGraphicFramePr>
          <p:nvPr>
            <p:extLst>
              <p:ext uri="{D42A27DB-BD31-4B8C-83A1-F6EECF244321}">
                <p14:modId xmlns:p14="http://schemas.microsoft.com/office/powerpoint/2010/main" val="2303507435"/>
              </p:ext>
            </p:extLst>
          </p:nvPr>
        </p:nvGraphicFramePr>
        <p:xfrm>
          <a:off x="7341103" y="1567352"/>
          <a:ext cx="1285876" cy="1000126"/>
        </p:xfrm>
        <a:graphic>
          <a:graphicData uri="http://schemas.openxmlformats.org/drawingml/2006/table">
            <a:tbl>
              <a:tblPr firstRow="1" bandRow="1">
                <a:tableStyleId>{16D9F66E-5EB9-4882-86FB-DCBF35E3C3E4}</a:tableStyleId>
              </a:tblPr>
              <a:tblGrid>
                <a:gridCol w="1285876"/>
              </a:tblGrid>
              <a:tr h="500063">
                <a:tc>
                  <a:txBody>
                    <a:bodyPr/>
                    <a:lstStyle/>
                    <a:p>
                      <a:pPr marL="0" algn="ctr" defTabSz="914400" rtl="0" eaLnBrk="1" latinLnBrk="0" hangingPunct="1"/>
                      <a:endParaRPr lang="zh-CN" altLang="en-US" sz="2400" b="1" kern="1200" dirty="0">
                        <a:solidFill>
                          <a:schemeClr val="dk1"/>
                        </a:solidFill>
                        <a:latin typeface="华文中宋" panose="02010600040101010101" pitchFamily="2" charset="-122"/>
                        <a:ea typeface="华文中宋" panose="02010600040101010101" pitchFamily="2" charset="-122"/>
                        <a:cs typeface="+mn-cs"/>
                      </a:endParaRPr>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r h="500063">
                <a:tc>
                  <a:txBody>
                    <a:bodyPr/>
                    <a:lstStyle/>
                    <a:p>
                      <a:pPr marL="0" algn="ctr" defTabSz="914400" rtl="0" eaLnBrk="1" latinLnBrk="0" hangingPunct="1"/>
                      <a:endParaRPr lang="zh-CN" altLang="en-US" sz="2400" b="1" kern="1200" dirty="0">
                        <a:solidFill>
                          <a:schemeClr val="dk1"/>
                        </a:solidFill>
                        <a:latin typeface="华文中宋" panose="02010600040101010101" pitchFamily="2" charset="-122"/>
                        <a:ea typeface="华文中宋" panose="02010600040101010101" pitchFamily="2" charset="-122"/>
                        <a:cs typeface="+mn-cs"/>
                      </a:endParaRPr>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bl>
          </a:graphicData>
        </a:graphic>
      </p:graphicFrame>
      <p:sp>
        <p:nvSpPr>
          <p:cNvPr id="34" name="TextBox 33"/>
          <p:cNvSpPr txBox="1"/>
          <p:nvPr/>
        </p:nvSpPr>
        <p:spPr>
          <a:xfrm>
            <a:off x="9615739" y="1074839"/>
            <a:ext cx="2245092" cy="461665"/>
          </a:xfrm>
          <a:prstGeom prst="rect">
            <a:avLst/>
          </a:prstGeom>
          <a:noFill/>
        </p:spPr>
        <p:txBody>
          <a:bodyPr wrap="square" rtlCol="0">
            <a:spAutoFit/>
          </a:bodyPr>
          <a:lstStyle/>
          <a:p>
            <a:pPr algn="ctr"/>
            <a:r>
              <a:rPr lang="zh-CN" altLang="en-US" sz="2400" b="1" dirty="0" smtClean="0">
                <a:solidFill>
                  <a:srgbClr val="FF0000"/>
                </a:solidFill>
                <a:latin typeface="微软雅黑" panose="020B0503020204020204" pitchFamily="34" charset="-122"/>
                <a:ea typeface="微软雅黑" panose="020B0503020204020204" pitchFamily="34" charset="-122"/>
              </a:rPr>
              <a:t>④用变量</a:t>
            </a:r>
            <a:r>
              <a:rPr lang="en-US" altLang="zh-CN" sz="2400" b="1" dirty="0" smtClean="0">
                <a:solidFill>
                  <a:srgbClr val="FF0000"/>
                </a:solidFill>
                <a:latin typeface="微软雅黑" panose="020B0503020204020204" pitchFamily="34" charset="-122"/>
                <a:ea typeface="微软雅黑" panose="020B0503020204020204" pitchFamily="34" charset="-122"/>
              </a:rPr>
              <a:t>B</a:t>
            </a:r>
            <a:r>
              <a:rPr lang="zh-CN" altLang="en-US" sz="2400" b="1" dirty="0" smtClean="0">
                <a:solidFill>
                  <a:srgbClr val="FF0000"/>
                </a:solidFill>
                <a:latin typeface="微软雅黑" panose="020B0503020204020204" pitchFamily="34" charset="-122"/>
                <a:ea typeface="微软雅黑" panose="020B0503020204020204" pitchFamily="34" charset="-122"/>
              </a:rPr>
              <a:t>划分</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35" name="表格 34"/>
          <p:cNvGraphicFramePr>
            <a:graphicFrameLocks noGrp="1"/>
          </p:cNvGraphicFramePr>
          <p:nvPr>
            <p:extLst>
              <p:ext uri="{D42A27DB-BD31-4B8C-83A1-F6EECF244321}">
                <p14:modId xmlns:p14="http://schemas.microsoft.com/office/powerpoint/2010/main" val="3383458419"/>
              </p:ext>
            </p:extLst>
          </p:nvPr>
        </p:nvGraphicFramePr>
        <p:xfrm>
          <a:off x="10078315" y="1832522"/>
          <a:ext cx="1285876" cy="1000126"/>
        </p:xfrm>
        <a:graphic>
          <a:graphicData uri="http://schemas.openxmlformats.org/drawingml/2006/table">
            <a:tbl>
              <a:tblPr firstRow="1" bandRow="1">
                <a:tableStyleId>{16D9F66E-5EB9-4882-86FB-DCBF35E3C3E4}</a:tableStyleId>
              </a:tblPr>
              <a:tblGrid>
                <a:gridCol w="642938"/>
                <a:gridCol w="642938"/>
              </a:tblGrid>
              <a:tr h="500063">
                <a:tc>
                  <a:txBody>
                    <a:bodyPr/>
                    <a:lstStyle/>
                    <a:p>
                      <a:pPr marL="0" algn="ctr" defTabSz="914400" rtl="0" eaLnBrk="1" latinLnBrk="0" hangingPunct="1"/>
                      <a:endParaRPr lang="zh-CN" altLang="en-US" sz="2400" b="1" kern="1200" dirty="0">
                        <a:solidFill>
                          <a:schemeClr val="dk1"/>
                        </a:solidFill>
                        <a:latin typeface="华文中宋" panose="02010600040101010101" pitchFamily="2" charset="-122"/>
                        <a:ea typeface="华文中宋" panose="02010600040101010101" pitchFamily="2" charset="-122"/>
                        <a:cs typeface="+mn-cs"/>
                      </a:endParaRPr>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c>
                  <a:txBody>
                    <a:bodyPr/>
                    <a:lstStyle/>
                    <a:p>
                      <a:endParaRPr lang="zh-CN" altLang="en-US" sz="1800" dirty="0"/>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r h="500063">
                <a:tc>
                  <a:txBody>
                    <a:bodyPr/>
                    <a:lstStyle/>
                    <a:p>
                      <a:pPr marL="0" algn="ctr" defTabSz="914400" rtl="0" eaLnBrk="1" latinLnBrk="0" hangingPunct="1"/>
                      <a:endParaRPr lang="zh-CN" altLang="en-US" sz="2400" b="1" kern="1200" dirty="0">
                        <a:solidFill>
                          <a:schemeClr val="dk1"/>
                        </a:solidFill>
                        <a:latin typeface="华文中宋" panose="02010600040101010101" pitchFamily="2" charset="-122"/>
                        <a:ea typeface="华文中宋" panose="02010600040101010101" pitchFamily="2" charset="-122"/>
                        <a:cs typeface="+mn-cs"/>
                      </a:endParaRPr>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c>
                  <a:txBody>
                    <a:bodyPr/>
                    <a:lstStyle/>
                    <a:p>
                      <a:endParaRPr lang="zh-CN" altLang="en-US" sz="1800" dirty="0"/>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bl>
          </a:graphicData>
        </a:graphic>
      </p:graphicFrame>
      <mc:AlternateContent xmlns:mc="http://schemas.openxmlformats.org/markup-compatibility/2006" xmlns:a14="http://schemas.microsoft.com/office/drawing/2010/main">
        <mc:Choice Requires="a14">
          <p:sp>
            <p:nvSpPr>
              <p:cNvPr id="36" name="TextBox 21"/>
              <p:cNvSpPr txBox="1">
                <a:spLocks noChangeArrowheads="1"/>
              </p:cNvSpPr>
              <p:nvPr/>
            </p:nvSpPr>
            <p:spPr bwMode="auto">
              <a:xfrm>
                <a:off x="10780711" y="1431117"/>
                <a:ext cx="506869"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400" b="1" i="1" dirty="0">
                          <a:latin typeface="Cambria Math"/>
                          <a:ea typeface="华文中宋" panose="02010600040101010101" pitchFamily="2" charset="-122"/>
                        </a:rPr>
                        <m:t>𝑩</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36" name="TextBox 21"/>
              <p:cNvSpPr txBox="1">
                <a:spLocks noRot="1" noChangeAspect="1" noMove="1" noResize="1" noEditPoints="1" noAdjustHandles="1" noChangeArrowheads="1" noChangeShapeType="1" noTextEdit="1"/>
              </p:cNvSpPr>
              <p:nvPr/>
            </p:nvSpPr>
            <p:spPr bwMode="auto">
              <a:xfrm>
                <a:off x="10780711" y="1431117"/>
                <a:ext cx="506869" cy="461665"/>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21"/>
              <p:cNvSpPr txBox="1">
                <a:spLocks noChangeArrowheads="1"/>
              </p:cNvSpPr>
              <p:nvPr/>
            </p:nvSpPr>
            <p:spPr bwMode="auto">
              <a:xfrm>
                <a:off x="10132639" y="1434879"/>
                <a:ext cx="506869"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acc>
                        <m:accPr>
                          <m:chr m:val="̅"/>
                          <m:ctrlPr>
                            <a:rPr lang="zh-CN" altLang="en-US" sz="2400" b="1" i="1">
                              <a:latin typeface="Cambria Math"/>
                              <a:ea typeface="华文中宋" panose="02010600040101010101" pitchFamily="2" charset="-122"/>
                            </a:rPr>
                          </m:ctrlPr>
                        </m:accPr>
                        <m:e>
                          <m:r>
                            <a:rPr lang="en-US" altLang="zh-CN" sz="2400" b="1" i="1">
                              <a:latin typeface="Cambria Math"/>
                              <a:ea typeface="华文中宋" panose="02010600040101010101" pitchFamily="2" charset="-122"/>
                            </a:rPr>
                            <m:t>𝑩</m:t>
                          </m:r>
                        </m:e>
                      </m:acc>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37" name="TextBox 21"/>
              <p:cNvSpPr txBox="1">
                <a:spLocks noRot="1" noChangeAspect="1" noMove="1" noResize="1" noEditPoints="1" noAdjustHandles="1" noChangeArrowheads="1" noChangeShapeType="1" noTextEdit="1"/>
              </p:cNvSpPr>
              <p:nvPr/>
            </p:nvSpPr>
            <p:spPr bwMode="auto">
              <a:xfrm>
                <a:off x="10132639" y="1434879"/>
                <a:ext cx="506869" cy="461665"/>
              </a:xfrm>
              <a:prstGeom prst="rect">
                <a:avLst/>
              </a:prstGeom>
              <a:blipFill rotWithShape="1">
                <a:blip r:embed="rId6"/>
                <a:stretch>
                  <a:fillRect r="-48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Box 21"/>
              <p:cNvSpPr txBox="1">
                <a:spLocks noChangeArrowheads="1"/>
              </p:cNvSpPr>
              <p:nvPr/>
            </p:nvSpPr>
            <p:spPr bwMode="auto">
              <a:xfrm>
                <a:off x="9670387" y="2370983"/>
                <a:ext cx="487634"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400" b="1" i="1" dirty="0">
                          <a:latin typeface="Cambria Math"/>
                          <a:ea typeface="华文中宋" panose="02010600040101010101" pitchFamily="2" charset="-122"/>
                        </a:rPr>
                        <m:t>𝑨</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38" name="TextBox 21"/>
              <p:cNvSpPr txBox="1">
                <a:spLocks noRot="1" noChangeAspect="1" noMove="1" noResize="1" noEditPoints="1" noAdjustHandles="1" noChangeArrowheads="1" noChangeShapeType="1" noTextEdit="1"/>
              </p:cNvSpPr>
              <p:nvPr/>
            </p:nvSpPr>
            <p:spPr bwMode="auto">
              <a:xfrm>
                <a:off x="9670387" y="2370983"/>
                <a:ext cx="487634" cy="461665"/>
              </a:xfrm>
              <a:prstGeom prst="rect">
                <a:avLst/>
              </a:prstGeom>
              <a:blipFill rotWithShape="1">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21"/>
              <p:cNvSpPr txBox="1">
                <a:spLocks noChangeArrowheads="1"/>
              </p:cNvSpPr>
              <p:nvPr/>
            </p:nvSpPr>
            <p:spPr bwMode="auto">
              <a:xfrm>
                <a:off x="9628583" y="1837310"/>
                <a:ext cx="49244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acc>
                        <m:accPr>
                          <m:chr m:val="̅"/>
                          <m:ctrlPr>
                            <a:rPr lang="zh-CN" altLang="en-US" sz="2400" b="1" i="1">
                              <a:latin typeface="Cambria Math"/>
                              <a:ea typeface="华文中宋" panose="02010600040101010101" pitchFamily="2" charset="-122"/>
                            </a:rPr>
                          </m:ctrlPr>
                        </m:accPr>
                        <m:e>
                          <m:r>
                            <a:rPr lang="en-US" altLang="zh-CN" sz="2400" b="1" i="1">
                              <a:latin typeface="Cambria Math"/>
                              <a:ea typeface="华文中宋" panose="02010600040101010101" pitchFamily="2" charset="-122"/>
                            </a:rPr>
                            <m:t>𝑨</m:t>
                          </m:r>
                        </m:e>
                      </m:acc>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39" name="TextBox 21"/>
              <p:cNvSpPr txBox="1">
                <a:spLocks noRot="1" noChangeAspect="1" noMove="1" noResize="1" noEditPoints="1" noAdjustHandles="1" noChangeArrowheads="1" noChangeShapeType="1" noTextEdit="1"/>
              </p:cNvSpPr>
              <p:nvPr/>
            </p:nvSpPr>
            <p:spPr bwMode="auto">
              <a:xfrm>
                <a:off x="9628583" y="1837310"/>
                <a:ext cx="492443" cy="461665"/>
              </a:xfrm>
              <a:prstGeom prst="rect">
                <a:avLst/>
              </a:prstGeom>
              <a:blipFill rotWithShape="1">
                <a:blip r:embed="rId8"/>
                <a:stretch>
                  <a:fillRect r="-37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0" name="表格 39"/>
              <p:cNvGraphicFramePr>
                <a:graphicFrameLocks noGrp="1"/>
              </p:cNvGraphicFramePr>
              <p:nvPr>
                <p:extLst>
                  <p:ext uri="{D42A27DB-BD31-4B8C-83A1-F6EECF244321}">
                    <p14:modId xmlns:p14="http://schemas.microsoft.com/office/powerpoint/2010/main" val="3034635439"/>
                  </p:ext>
                </p:extLst>
              </p:nvPr>
            </p:nvGraphicFramePr>
            <p:xfrm>
              <a:off x="9725147" y="4740964"/>
              <a:ext cx="1285876" cy="1000126"/>
            </p:xfrm>
            <a:graphic>
              <a:graphicData uri="http://schemas.openxmlformats.org/drawingml/2006/table">
                <a:tbl>
                  <a:tblPr firstRow="1" bandRow="1">
                    <a:tableStyleId>{16D9F66E-5EB9-4882-86FB-DCBF35E3C3E4}</a:tableStyleId>
                  </a:tblPr>
                  <a:tblGrid>
                    <a:gridCol w="642938"/>
                    <a:gridCol w="642938"/>
                  </a:tblGrid>
                  <a:tr h="500063">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acc>
                                  <m:accPr>
                                    <m:chr m:val="̅"/>
                                    <m:ctrlPr>
                                      <a:rPr lang="en-US" altLang="zh-CN" sz="2400" b="1" i="1" kern="1200" smtClean="0">
                                        <a:solidFill>
                                          <a:schemeClr val="dk1"/>
                                        </a:solidFill>
                                        <a:latin typeface="Cambria Math"/>
                                        <a:ea typeface="华文中宋" panose="02010600040101010101" pitchFamily="2" charset="-122"/>
                                        <a:cs typeface="+mn-cs"/>
                                      </a:rPr>
                                    </m:ctrlPr>
                                  </m:accPr>
                                  <m:e>
                                    <m:r>
                                      <a:rPr lang="en-US" altLang="zh-CN" sz="2400" b="1" i="1" kern="1200" smtClean="0">
                                        <a:solidFill>
                                          <a:schemeClr val="dk1"/>
                                        </a:solidFill>
                                        <a:latin typeface="Cambria Math"/>
                                        <a:ea typeface="华文中宋" panose="02010600040101010101" pitchFamily="2" charset="-122"/>
                                        <a:cs typeface="+mn-cs"/>
                                      </a:rPr>
                                      <m:t>𝑨</m:t>
                                    </m:r>
                                  </m:e>
                                </m:acc>
                                <m:acc>
                                  <m:accPr>
                                    <m:chr m:val="̅"/>
                                    <m:ctrlPr>
                                      <a:rPr lang="en-US" altLang="zh-CN" sz="2400" b="1" i="1" kern="1200" smtClean="0">
                                        <a:solidFill>
                                          <a:schemeClr val="dk1"/>
                                        </a:solidFill>
                                        <a:latin typeface="Cambria Math"/>
                                        <a:ea typeface="华文中宋" panose="02010600040101010101" pitchFamily="2" charset="-122"/>
                                        <a:cs typeface="+mn-cs"/>
                                      </a:rPr>
                                    </m:ctrlPr>
                                  </m:accPr>
                                  <m:e>
                                    <m:r>
                                      <a:rPr lang="en-US" altLang="zh-CN" sz="2400" b="1" i="1" kern="1200" smtClean="0">
                                        <a:solidFill>
                                          <a:schemeClr val="dk1"/>
                                        </a:solidFill>
                                        <a:latin typeface="Cambria Math"/>
                                        <a:ea typeface="华文中宋" panose="02010600040101010101" pitchFamily="2" charset="-122"/>
                                        <a:cs typeface="+mn-cs"/>
                                      </a:rPr>
                                      <m:t>𝑩</m:t>
                                    </m:r>
                                  </m:e>
                                </m:acc>
                              </m:oMath>
                            </m:oMathPara>
                          </a14:m>
                          <a:endParaRPr lang="zh-CN" altLang="en-US" sz="2400" b="1" kern="1200" dirty="0">
                            <a:solidFill>
                              <a:schemeClr val="dk1"/>
                            </a:solidFill>
                            <a:latin typeface="华文中宋" panose="02010600040101010101" pitchFamily="2" charset="-122"/>
                            <a:ea typeface="华文中宋" panose="02010600040101010101" pitchFamily="2" charset="-122"/>
                            <a:cs typeface="+mn-cs"/>
                          </a:endParaRPr>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acc>
                                  <m:accPr>
                                    <m:chr m:val="̅"/>
                                    <m:ctrlPr>
                                      <a:rPr lang="en-US" altLang="zh-CN" sz="2400" b="1" i="1" kern="1200" smtClean="0">
                                        <a:solidFill>
                                          <a:schemeClr val="dk1"/>
                                        </a:solidFill>
                                        <a:latin typeface="Cambria Math"/>
                                        <a:ea typeface="华文中宋" panose="02010600040101010101" pitchFamily="2" charset="-122"/>
                                        <a:cs typeface="+mn-cs"/>
                                      </a:rPr>
                                    </m:ctrlPr>
                                  </m:accPr>
                                  <m:e>
                                    <m:r>
                                      <a:rPr lang="en-US" altLang="zh-CN" sz="2400" b="1" i="1" kern="1200" smtClean="0">
                                        <a:solidFill>
                                          <a:schemeClr val="dk1"/>
                                        </a:solidFill>
                                        <a:latin typeface="Cambria Math"/>
                                        <a:ea typeface="华文中宋" panose="02010600040101010101" pitchFamily="2" charset="-122"/>
                                        <a:cs typeface="+mn-cs"/>
                                      </a:rPr>
                                      <m:t>𝑨</m:t>
                                    </m:r>
                                  </m:e>
                                </m:acc>
                                <m:r>
                                  <a:rPr lang="en-US" altLang="zh-CN" sz="2400" b="1" i="1" kern="1200" smtClean="0">
                                    <a:solidFill>
                                      <a:schemeClr val="dk1"/>
                                    </a:solidFill>
                                    <a:latin typeface="Cambria Math"/>
                                    <a:ea typeface="华文中宋" panose="02010600040101010101" pitchFamily="2" charset="-122"/>
                                    <a:cs typeface="+mn-cs"/>
                                  </a:rPr>
                                  <m:t>𝑩</m:t>
                                </m:r>
                              </m:oMath>
                            </m:oMathPara>
                          </a14:m>
                          <a:endParaRPr lang="zh-CN" altLang="en-US" sz="2400" dirty="0"/>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1" i="1" kern="1200" smtClean="0">
                                    <a:solidFill>
                                      <a:schemeClr val="dk1"/>
                                    </a:solidFill>
                                    <a:latin typeface="Cambria Math"/>
                                    <a:ea typeface="华文中宋" panose="02010600040101010101" pitchFamily="2" charset="-122"/>
                                    <a:cs typeface="+mn-cs"/>
                                  </a:rPr>
                                  <m:t>𝑨</m:t>
                                </m:r>
                                <m:acc>
                                  <m:accPr>
                                    <m:chr m:val="̅"/>
                                    <m:ctrlPr>
                                      <a:rPr lang="en-US" altLang="zh-CN" sz="2400" b="1" i="1" kern="1200" smtClean="0">
                                        <a:solidFill>
                                          <a:schemeClr val="dk1"/>
                                        </a:solidFill>
                                        <a:latin typeface="Cambria Math"/>
                                        <a:ea typeface="华文中宋" panose="02010600040101010101" pitchFamily="2" charset="-122"/>
                                        <a:cs typeface="+mn-cs"/>
                                      </a:rPr>
                                    </m:ctrlPr>
                                  </m:accPr>
                                  <m:e>
                                    <m:r>
                                      <a:rPr lang="en-US" altLang="zh-CN" sz="2400" b="1" i="1" kern="1200" smtClean="0">
                                        <a:solidFill>
                                          <a:schemeClr val="dk1"/>
                                        </a:solidFill>
                                        <a:latin typeface="Cambria Math"/>
                                        <a:ea typeface="华文中宋" panose="02010600040101010101" pitchFamily="2" charset="-122"/>
                                        <a:cs typeface="+mn-cs"/>
                                      </a:rPr>
                                      <m:t>𝑩</m:t>
                                    </m:r>
                                  </m:e>
                                </m:acc>
                              </m:oMath>
                            </m:oMathPara>
                          </a14:m>
                          <a:endParaRPr lang="zh-CN" altLang="en-US" sz="2400" b="1" kern="1200" dirty="0">
                            <a:solidFill>
                              <a:schemeClr val="dk1"/>
                            </a:solidFill>
                            <a:latin typeface="华文中宋" panose="02010600040101010101" pitchFamily="2" charset="-122"/>
                            <a:ea typeface="华文中宋" panose="02010600040101010101" pitchFamily="2" charset="-122"/>
                            <a:cs typeface="+mn-cs"/>
                          </a:endParaRPr>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1" i="1" kern="1200" smtClean="0">
                                    <a:solidFill>
                                      <a:schemeClr val="dk1"/>
                                    </a:solidFill>
                                    <a:latin typeface="Cambria Math"/>
                                    <a:ea typeface="华文中宋" panose="02010600040101010101" pitchFamily="2" charset="-122"/>
                                    <a:cs typeface="+mn-cs"/>
                                  </a:rPr>
                                  <m:t>𝑨𝑩</m:t>
                                </m:r>
                              </m:oMath>
                            </m:oMathPara>
                          </a14:m>
                          <a:endParaRPr lang="zh-CN" altLang="en-US" sz="2400" b="1" kern="1200" dirty="0">
                            <a:solidFill>
                              <a:schemeClr val="dk1"/>
                            </a:solidFill>
                            <a:latin typeface="华文中宋" panose="02010600040101010101" pitchFamily="2" charset="-122"/>
                            <a:ea typeface="华文中宋" panose="02010600040101010101" pitchFamily="2" charset="-122"/>
                            <a:cs typeface="+mn-cs"/>
                          </a:endParaRPr>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bl>
              </a:graphicData>
            </a:graphic>
          </p:graphicFrame>
        </mc:Choice>
        <mc:Fallback xmlns="">
          <p:graphicFrame>
            <p:nvGraphicFramePr>
              <p:cNvPr id="40" name="表格 39"/>
              <p:cNvGraphicFramePr>
                <a:graphicFrameLocks noGrp="1"/>
              </p:cNvGraphicFramePr>
              <p:nvPr>
                <p:extLst>
                  <p:ext uri="{D42A27DB-BD31-4B8C-83A1-F6EECF244321}">
                    <p14:modId xmlns:p14="http://schemas.microsoft.com/office/powerpoint/2010/main" val="3034635439"/>
                  </p:ext>
                </p:extLst>
              </p:nvPr>
            </p:nvGraphicFramePr>
            <p:xfrm>
              <a:off x="9725147" y="4740964"/>
              <a:ext cx="1285876" cy="1000126"/>
            </p:xfrm>
            <a:graphic>
              <a:graphicData uri="http://schemas.openxmlformats.org/drawingml/2006/table">
                <a:tbl>
                  <a:tblPr firstRow="1" bandRow="1">
                    <a:tableStyleId>{16D9F66E-5EB9-4882-86FB-DCBF35E3C3E4}</a:tableStyleId>
                  </a:tblPr>
                  <a:tblGrid>
                    <a:gridCol w="642938"/>
                    <a:gridCol w="642938"/>
                  </a:tblGrid>
                  <a:tr h="500063">
                    <a:tc>
                      <a:txBody>
                        <a:bodyPr/>
                        <a:lstStyle/>
                        <a:p>
                          <a:endParaRPr lang="zh-CN"/>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blipFill rotWithShape="1">
                          <a:blip r:embed="rId9"/>
                          <a:stretch>
                            <a:fillRect t="-1220" r="-100000" b="-100000"/>
                          </a:stretch>
                        </a:blipFill>
                      </a:tcPr>
                    </a:tc>
                    <a:tc>
                      <a:txBody>
                        <a:bodyPr/>
                        <a:lstStyle/>
                        <a:p>
                          <a:endParaRPr lang="zh-CN"/>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blipFill rotWithShape="1">
                          <a:blip r:embed="rId9"/>
                          <a:stretch>
                            <a:fillRect l="-100952" t="-1220" r="-952" b="-100000"/>
                          </a:stretch>
                        </a:blipFill>
                      </a:tcPr>
                    </a:tc>
                  </a:tr>
                  <a:tr h="500063">
                    <a:tc>
                      <a:txBody>
                        <a:bodyPr/>
                        <a:lstStyle/>
                        <a:p>
                          <a:endParaRPr lang="zh-CN"/>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blipFill rotWithShape="1">
                          <a:blip r:embed="rId9"/>
                          <a:stretch>
                            <a:fillRect t="-101220" r="-100000"/>
                          </a:stretch>
                        </a:blipFill>
                      </a:tcPr>
                    </a:tc>
                    <a:tc>
                      <a:txBody>
                        <a:bodyPr/>
                        <a:lstStyle/>
                        <a:p>
                          <a:endParaRPr lang="zh-CN"/>
                        </a:p>
                      </a:txBody>
                      <a:tcPr marL="91439" marR="91439">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blipFill rotWithShape="1">
                          <a:blip r:embed="rId9"/>
                          <a:stretch>
                            <a:fillRect l="-100952" t="-101220" r="-952"/>
                          </a:stretch>
                        </a:blipFill>
                      </a:tcPr>
                    </a:tc>
                  </a:tr>
                </a:tbl>
              </a:graphicData>
            </a:graphic>
          </p:graphicFrame>
        </mc:Fallback>
      </mc:AlternateContent>
      <p:sp>
        <p:nvSpPr>
          <p:cNvPr id="41" name="TextBox 40"/>
          <p:cNvSpPr txBox="1"/>
          <p:nvPr/>
        </p:nvSpPr>
        <p:spPr>
          <a:xfrm>
            <a:off x="8757585" y="3759337"/>
            <a:ext cx="3103246" cy="461665"/>
          </a:xfrm>
          <a:prstGeom prst="rect">
            <a:avLst/>
          </a:prstGeom>
          <a:noFill/>
        </p:spPr>
        <p:txBody>
          <a:bodyPr wrap="square" rtlCol="0">
            <a:spAutoFit/>
          </a:bodyPr>
          <a:lstStyle/>
          <a:p>
            <a:pPr algn="ctr"/>
            <a:r>
              <a:rPr lang="zh-CN" altLang="en-US" sz="2400" b="1" dirty="0" smtClean="0">
                <a:solidFill>
                  <a:srgbClr val="FF0000"/>
                </a:solidFill>
                <a:latin typeface="微软雅黑" panose="020B0503020204020204" pitchFamily="34" charset="-122"/>
                <a:ea typeface="微软雅黑" panose="020B0503020204020204" pitchFamily="34" charset="-122"/>
              </a:rPr>
              <a:t>⑤方格对应变量组合</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2" name="TextBox 21"/>
              <p:cNvSpPr txBox="1">
                <a:spLocks noChangeArrowheads="1"/>
              </p:cNvSpPr>
              <p:nvPr/>
            </p:nvSpPr>
            <p:spPr bwMode="auto">
              <a:xfrm>
                <a:off x="10501799" y="4331575"/>
                <a:ext cx="506869"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a:ea typeface="华文中宋" panose="02010600040101010101" pitchFamily="2" charset="-122"/>
                        </a:rPr>
                        <m:t>𝑩</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2" name="TextBox 21"/>
              <p:cNvSpPr txBox="1">
                <a:spLocks noRot="1" noChangeAspect="1" noMove="1" noResize="1" noEditPoints="1" noAdjustHandles="1" noChangeArrowheads="1" noChangeShapeType="1" noTextEdit="1"/>
              </p:cNvSpPr>
              <p:nvPr/>
            </p:nvSpPr>
            <p:spPr bwMode="auto">
              <a:xfrm>
                <a:off x="10501799" y="4331575"/>
                <a:ext cx="506869" cy="461665"/>
              </a:xfrm>
              <a:prstGeom prst="rect">
                <a:avLst/>
              </a:prstGeom>
              <a:blipFill rotWithShape="1">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TextBox 21"/>
              <p:cNvSpPr txBox="1">
                <a:spLocks noChangeArrowheads="1"/>
              </p:cNvSpPr>
              <p:nvPr/>
            </p:nvSpPr>
            <p:spPr bwMode="auto">
              <a:xfrm>
                <a:off x="9765697" y="4343321"/>
                <a:ext cx="506869"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acc>
                        <m:accPr>
                          <m:chr m:val="̅"/>
                          <m:ctrlPr>
                            <a:rPr lang="zh-CN" altLang="en-US" sz="2400" b="1" i="1" smtClean="0">
                              <a:latin typeface="Cambria Math"/>
                              <a:ea typeface="华文中宋" panose="02010600040101010101" pitchFamily="2" charset="-122"/>
                            </a:rPr>
                          </m:ctrlPr>
                        </m:accPr>
                        <m:e>
                          <m:r>
                            <a:rPr lang="en-US" altLang="zh-CN" sz="2400" b="1" i="1" smtClean="0">
                              <a:latin typeface="Cambria Math"/>
                              <a:ea typeface="华文中宋" panose="02010600040101010101" pitchFamily="2" charset="-122"/>
                            </a:rPr>
                            <m:t>𝑩</m:t>
                          </m:r>
                        </m:e>
                      </m:acc>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3" name="TextBox 21"/>
              <p:cNvSpPr txBox="1">
                <a:spLocks noRot="1" noChangeAspect="1" noMove="1" noResize="1" noEditPoints="1" noAdjustHandles="1" noChangeArrowheads="1" noChangeShapeType="1" noTextEdit="1"/>
              </p:cNvSpPr>
              <p:nvPr/>
            </p:nvSpPr>
            <p:spPr bwMode="auto">
              <a:xfrm>
                <a:off x="9765697" y="4343321"/>
                <a:ext cx="506869" cy="461665"/>
              </a:xfrm>
              <a:prstGeom prst="rect">
                <a:avLst/>
              </a:prstGeom>
              <a:blipFill rotWithShape="1">
                <a:blip r:embed="rId11"/>
                <a:stretch>
                  <a:fillRect r="-36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21"/>
              <p:cNvSpPr txBox="1">
                <a:spLocks noChangeArrowheads="1"/>
              </p:cNvSpPr>
              <p:nvPr/>
            </p:nvSpPr>
            <p:spPr bwMode="auto">
              <a:xfrm>
                <a:off x="6891371" y="2068142"/>
                <a:ext cx="487634"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a:ea typeface="华文中宋" panose="02010600040101010101" pitchFamily="2" charset="-122"/>
                        </a:rPr>
                        <m:t>𝑨</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4" name="TextBox 21"/>
              <p:cNvSpPr txBox="1">
                <a:spLocks noRot="1" noChangeAspect="1" noMove="1" noResize="1" noEditPoints="1" noAdjustHandles="1" noChangeArrowheads="1" noChangeShapeType="1" noTextEdit="1"/>
              </p:cNvSpPr>
              <p:nvPr/>
            </p:nvSpPr>
            <p:spPr bwMode="auto">
              <a:xfrm>
                <a:off x="6891371" y="2068142"/>
                <a:ext cx="487634" cy="461665"/>
              </a:xfrm>
              <a:prstGeom prst="rect">
                <a:avLst/>
              </a:prstGeom>
              <a:blipFill rotWithShape="1">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21"/>
              <p:cNvSpPr txBox="1">
                <a:spLocks noChangeArrowheads="1"/>
              </p:cNvSpPr>
              <p:nvPr/>
            </p:nvSpPr>
            <p:spPr bwMode="auto">
              <a:xfrm>
                <a:off x="6891371" y="1572140"/>
                <a:ext cx="48763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acc>
                        <m:accPr>
                          <m:chr m:val="̅"/>
                          <m:ctrlPr>
                            <a:rPr lang="zh-CN" altLang="en-US" sz="2400" b="1" i="1" smtClean="0">
                              <a:latin typeface="Cambria Math"/>
                              <a:ea typeface="华文中宋" panose="02010600040101010101" pitchFamily="2" charset="-122"/>
                            </a:rPr>
                          </m:ctrlPr>
                        </m:accPr>
                        <m:e>
                          <m:r>
                            <a:rPr lang="en-US" altLang="zh-CN" sz="2400" b="1" i="1" smtClean="0">
                              <a:latin typeface="Cambria Math"/>
                              <a:ea typeface="华文中宋" panose="02010600040101010101" pitchFamily="2" charset="-122"/>
                            </a:rPr>
                            <m:t>𝑨</m:t>
                          </m:r>
                        </m:e>
                      </m:acc>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5" name="TextBox 21"/>
              <p:cNvSpPr txBox="1">
                <a:spLocks noRot="1" noChangeAspect="1" noMove="1" noResize="1" noEditPoints="1" noAdjustHandles="1" noChangeArrowheads="1" noChangeShapeType="1" noTextEdit="1"/>
              </p:cNvSpPr>
              <p:nvPr/>
            </p:nvSpPr>
            <p:spPr bwMode="auto">
              <a:xfrm>
                <a:off x="6891371" y="1572140"/>
                <a:ext cx="487633" cy="461665"/>
              </a:xfrm>
              <a:prstGeom prst="rect">
                <a:avLst/>
              </a:prstGeom>
              <a:blipFill rotWithShape="1">
                <a:blip r:embed="rId13"/>
                <a:stretch>
                  <a:fillRect r="-2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21"/>
              <p:cNvSpPr txBox="1">
                <a:spLocks noChangeArrowheads="1"/>
              </p:cNvSpPr>
              <p:nvPr/>
            </p:nvSpPr>
            <p:spPr bwMode="auto">
              <a:xfrm>
                <a:off x="9318265" y="5311363"/>
                <a:ext cx="487634"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400" b="1" i="1" dirty="0">
                          <a:latin typeface="Cambria Math"/>
                          <a:ea typeface="华文中宋" panose="02010600040101010101" pitchFamily="2" charset="-122"/>
                        </a:rPr>
                        <m:t>𝑨</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6" name="TextBox 21"/>
              <p:cNvSpPr txBox="1">
                <a:spLocks noRot="1" noChangeAspect="1" noMove="1" noResize="1" noEditPoints="1" noAdjustHandles="1" noChangeArrowheads="1" noChangeShapeType="1" noTextEdit="1"/>
              </p:cNvSpPr>
              <p:nvPr/>
            </p:nvSpPr>
            <p:spPr bwMode="auto">
              <a:xfrm>
                <a:off x="9318265" y="5311363"/>
                <a:ext cx="487634" cy="461665"/>
              </a:xfrm>
              <a:prstGeom prst="rect">
                <a:avLst/>
              </a:prstGeom>
              <a:blipFill rotWithShape="1">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21"/>
              <p:cNvSpPr txBox="1">
                <a:spLocks noChangeArrowheads="1"/>
              </p:cNvSpPr>
              <p:nvPr/>
            </p:nvSpPr>
            <p:spPr bwMode="auto">
              <a:xfrm>
                <a:off x="9276461" y="4777690"/>
                <a:ext cx="49244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acc>
                        <m:accPr>
                          <m:chr m:val="̅"/>
                          <m:ctrlPr>
                            <a:rPr lang="zh-CN" altLang="en-US" sz="2400" b="1" i="1">
                              <a:latin typeface="Cambria Math"/>
                              <a:ea typeface="华文中宋" panose="02010600040101010101" pitchFamily="2" charset="-122"/>
                            </a:rPr>
                          </m:ctrlPr>
                        </m:accPr>
                        <m:e>
                          <m:r>
                            <a:rPr lang="en-US" altLang="zh-CN" sz="2400" b="1" i="1">
                              <a:latin typeface="Cambria Math"/>
                              <a:ea typeface="华文中宋" panose="02010600040101010101" pitchFamily="2" charset="-122"/>
                            </a:rPr>
                            <m:t>𝑨</m:t>
                          </m:r>
                        </m:e>
                      </m:acc>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7" name="TextBox 21"/>
              <p:cNvSpPr txBox="1">
                <a:spLocks noRot="1" noChangeAspect="1" noMove="1" noResize="1" noEditPoints="1" noAdjustHandles="1" noChangeArrowheads="1" noChangeShapeType="1" noTextEdit="1"/>
              </p:cNvSpPr>
              <p:nvPr/>
            </p:nvSpPr>
            <p:spPr bwMode="auto">
              <a:xfrm>
                <a:off x="9276461" y="4777690"/>
                <a:ext cx="492443" cy="461665"/>
              </a:xfrm>
              <a:prstGeom prst="rect">
                <a:avLst/>
              </a:prstGeom>
              <a:blipFill rotWithShape="1">
                <a:blip r:embed="rId15"/>
                <a:stretch>
                  <a:fillRect r="-24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8" name="TextBox 47"/>
          <p:cNvSpPr txBox="1"/>
          <p:nvPr/>
        </p:nvSpPr>
        <p:spPr>
          <a:xfrm>
            <a:off x="5260639" y="3770538"/>
            <a:ext cx="2755510" cy="830997"/>
          </a:xfrm>
          <a:prstGeom prst="rect">
            <a:avLst/>
          </a:prstGeom>
          <a:noFill/>
        </p:spPr>
        <p:txBody>
          <a:bodyPr wrap="square" rtlCol="0">
            <a:spAutoFit/>
          </a:bodyPr>
          <a:lstStyle/>
          <a:p>
            <a:pPr algn="ctr"/>
            <a:r>
              <a:rPr lang="zh-CN" altLang="en-US" sz="2400" b="1" dirty="0" smtClean="0">
                <a:solidFill>
                  <a:srgbClr val="FF0000"/>
                </a:solidFill>
                <a:latin typeface="微软雅黑" panose="020B0503020204020204" pitchFamily="34" charset="-122"/>
                <a:ea typeface="微软雅黑" panose="020B0503020204020204" pitchFamily="34" charset="-122"/>
              </a:rPr>
              <a:t>⑥方格对</a:t>
            </a:r>
            <a:r>
              <a:rPr lang="zh-CN" altLang="en-US" sz="2400" b="1" dirty="0">
                <a:solidFill>
                  <a:srgbClr val="FF0000"/>
                </a:solidFill>
                <a:latin typeface="微软雅黑" panose="020B0503020204020204" pitchFamily="34" charset="-122"/>
                <a:ea typeface="微软雅黑" panose="020B0503020204020204" pitchFamily="34" charset="-122"/>
              </a:rPr>
              <a:t>应</a:t>
            </a:r>
            <a:r>
              <a:rPr lang="zh-CN" altLang="en-US" sz="2400" b="1" dirty="0" smtClean="0">
                <a:solidFill>
                  <a:srgbClr val="FF0000"/>
                </a:solidFill>
                <a:latin typeface="微软雅黑" panose="020B0503020204020204" pitchFamily="34" charset="-122"/>
                <a:ea typeface="微软雅黑" panose="020B0503020204020204" pitchFamily="34" charset="-122"/>
              </a:rPr>
              <a:t>最小项</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algn="ctr"/>
            <a:r>
              <a:rPr lang="en-US" altLang="zh-CN" sz="2400" b="1" dirty="0" smtClean="0">
                <a:solidFill>
                  <a:srgbClr val="0000FF"/>
                </a:solidFill>
                <a:latin typeface="微软雅黑" panose="020B0503020204020204" pitchFamily="34" charset="-122"/>
                <a:ea typeface="微软雅黑" panose="020B0503020204020204" pitchFamily="34" charset="-122"/>
              </a:rPr>
              <a:t>0-</a:t>
            </a:r>
            <a:r>
              <a:rPr lang="zh-CN" altLang="en-US" sz="2400" b="1" dirty="0" smtClean="0">
                <a:solidFill>
                  <a:srgbClr val="0000FF"/>
                </a:solidFill>
                <a:latin typeface="微软雅黑" panose="020B0503020204020204" pitchFamily="34" charset="-122"/>
                <a:ea typeface="微软雅黑" panose="020B0503020204020204" pitchFamily="34" charset="-122"/>
              </a:rPr>
              <a:t>反变量 </a:t>
            </a:r>
            <a:r>
              <a:rPr lang="en-US" altLang="zh-CN" sz="2400" b="1" dirty="0" smtClean="0">
                <a:solidFill>
                  <a:srgbClr val="0000FF"/>
                </a:solidFill>
                <a:latin typeface="微软雅黑" panose="020B0503020204020204" pitchFamily="34" charset="-122"/>
                <a:ea typeface="微软雅黑" panose="020B0503020204020204" pitchFamily="34" charset="-122"/>
              </a:rPr>
              <a:t>1-</a:t>
            </a:r>
            <a:r>
              <a:rPr lang="zh-CN" altLang="en-US" sz="2400" b="1" dirty="0" smtClean="0">
                <a:solidFill>
                  <a:srgbClr val="0000FF"/>
                </a:solidFill>
                <a:latin typeface="微软雅黑" panose="020B0503020204020204" pitchFamily="34" charset="-122"/>
                <a:ea typeface="微软雅黑" panose="020B0503020204020204" pitchFamily="34" charset="-122"/>
              </a:rPr>
              <a:t>正变量</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49" name="表格 48"/>
          <p:cNvGraphicFramePr>
            <a:graphicFrameLocks noGrp="1"/>
          </p:cNvGraphicFramePr>
          <p:nvPr>
            <p:extLst>
              <p:ext uri="{D42A27DB-BD31-4B8C-83A1-F6EECF244321}">
                <p14:modId xmlns:p14="http://schemas.microsoft.com/office/powerpoint/2010/main" val="337208510"/>
              </p:ext>
            </p:extLst>
          </p:nvPr>
        </p:nvGraphicFramePr>
        <p:xfrm>
          <a:off x="1255068" y="5129513"/>
          <a:ext cx="1285876" cy="1000126"/>
        </p:xfrm>
        <a:graphic>
          <a:graphicData uri="http://schemas.openxmlformats.org/drawingml/2006/table">
            <a:tbl>
              <a:tblPr firstRow="1" bandRow="1">
                <a:tableStyleId>{16D9F66E-5EB9-4882-86FB-DCBF35E3C3E4}</a:tableStyleId>
              </a:tblPr>
              <a:tblGrid>
                <a:gridCol w="642938"/>
                <a:gridCol w="642938"/>
              </a:tblGrid>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baseline="0"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400" b="1" baseline="0"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4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r h="500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400" b="1" baseline="-250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400"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9" marR="91439" anchor="ctr">
                    <a:lnL w="28575" cap="flat" cmpd="sng" algn="ctr">
                      <a:solidFill>
                        <a:schemeClr val="tx2">
                          <a:lumMod val="60000"/>
                          <a:lumOff val="40000"/>
                        </a:schemeClr>
                      </a:solidFill>
                      <a:prstDash val="solid"/>
                      <a:round/>
                      <a:headEnd type="none" w="med" len="med"/>
                      <a:tailEnd type="none" w="med" len="med"/>
                    </a:lnL>
                    <a:lnR w="28575" cap="flat" cmpd="sng" algn="ctr">
                      <a:solidFill>
                        <a:schemeClr val="tx2">
                          <a:lumMod val="60000"/>
                          <a:lumOff val="40000"/>
                        </a:schemeClr>
                      </a:solid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tcPr>
                </a:tc>
              </a:tr>
            </a:tbl>
          </a:graphicData>
        </a:graphic>
      </p:graphicFrame>
      <p:cxnSp>
        <p:nvCxnSpPr>
          <p:cNvPr id="50" name="直接连接符 12"/>
          <p:cNvCxnSpPr>
            <a:cxnSpLocks noChangeShapeType="1"/>
          </p:cNvCxnSpPr>
          <p:nvPr/>
        </p:nvCxnSpPr>
        <p:spPr bwMode="auto">
          <a:xfrm rot="16200000" flipV="1">
            <a:off x="897881" y="4764388"/>
            <a:ext cx="357187" cy="357187"/>
          </a:xfrm>
          <a:prstGeom prst="line">
            <a:avLst/>
          </a:prstGeom>
          <a:noFill/>
          <a:ln w="28575" algn="ctr">
            <a:solidFill>
              <a:srgbClr val="0000CC"/>
            </a:solidFill>
            <a:round/>
            <a:headEnd/>
            <a:tailEnd/>
          </a:ln>
        </p:spPr>
      </p:cxnSp>
      <p:sp>
        <p:nvSpPr>
          <p:cNvPr id="51" name="TextBox 13"/>
          <p:cNvSpPr txBox="1">
            <a:spLocks noChangeArrowheads="1"/>
          </p:cNvSpPr>
          <p:nvPr/>
        </p:nvSpPr>
        <p:spPr bwMode="auto">
          <a:xfrm>
            <a:off x="1385243" y="4772325"/>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2" name="TextBox 14"/>
          <p:cNvSpPr txBox="1">
            <a:spLocks noChangeArrowheads="1"/>
          </p:cNvSpPr>
          <p:nvPr/>
        </p:nvSpPr>
        <p:spPr bwMode="auto">
          <a:xfrm>
            <a:off x="2013893" y="4772325"/>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000" b="1">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4" name="TextBox 17"/>
          <p:cNvSpPr txBox="1">
            <a:spLocks noChangeArrowheads="1"/>
          </p:cNvSpPr>
          <p:nvPr/>
        </p:nvSpPr>
        <p:spPr bwMode="auto">
          <a:xfrm>
            <a:off x="813743" y="5200950"/>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5" name="TextBox 18"/>
          <p:cNvSpPr txBox="1">
            <a:spLocks noChangeArrowheads="1"/>
          </p:cNvSpPr>
          <p:nvPr/>
        </p:nvSpPr>
        <p:spPr bwMode="auto">
          <a:xfrm>
            <a:off x="813743" y="5701013"/>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b="1">
                <a:latin typeface="Times New Roman" panose="02020603050405020304" pitchFamily="18" charset="0"/>
                <a:ea typeface="华文中宋" panose="02010600040101010101" pitchFamily="2" charset="-122"/>
                <a:cs typeface="Times New Roman" panose="02020603050405020304" pitchFamily="18" charset="0"/>
              </a:rPr>
              <a:t>1</a:t>
            </a:r>
            <a:endParaRPr lang="zh-CN" altLang="en-US" sz="2000" b="1">
              <a:latin typeface="Times New Roman" panose="02020603050405020304" pitchFamily="18" charset="0"/>
              <a:ea typeface="华文中宋"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6" name="TextBox 21"/>
              <p:cNvSpPr txBox="1">
                <a:spLocks noChangeArrowheads="1"/>
              </p:cNvSpPr>
              <p:nvPr/>
            </p:nvSpPr>
            <p:spPr bwMode="auto">
              <a:xfrm>
                <a:off x="683568" y="4843763"/>
                <a:ext cx="487634"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400" b="1" i="1" dirty="0">
                          <a:latin typeface="Cambria Math"/>
                          <a:ea typeface="华文中宋" panose="02010600040101010101" pitchFamily="2" charset="-122"/>
                        </a:rPr>
                        <m:t>𝑨</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56" name="TextBox 21"/>
              <p:cNvSpPr txBox="1">
                <a:spLocks noRot="1" noChangeAspect="1" noMove="1" noResize="1" noEditPoints="1" noAdjustHandles="1" noChangeArrowheads="1" noChangeShapeType="1" noTextEdit="1"/>
              </p:cNvSpPr>
              <p:nvPr/>
            </p:nvSpPr>
            <p:spPr bwMode="auto">
              <a:xfrm>
                <a:off x="683568" y="4843763"/>
                <a:ext cx="487634" cy="461665"/>
              </a:xfrm>
              <a:prstGeom prst="rect">
                <a:avLst/>
              </a:prstGeom>
              <a:blipFill rotWithShape="1">
                <a:blip r:embed="rId1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22"/>
              <p:cNvSpPr txBox="1">
                <a:spLocks noChangeArrowheads="1"/>
              </p:cNvSpPr>
              <p:nvPr/>
            </p:nvSpPr>
            <p:spPr bwMode="auto">
              <a:xfrm>
                <a:off x="1028224" y="4606655"/>
                <a:ext cx="506869"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400" b="1" i="1">
                          <a:latin typeface="Cambria Math"/>
                          <a:ea typeface="华文中宋" panose="02010600040101010101" pitchFamily="2" charset="-122"/>
                        </a:rPr>
                        <m:t>𝑩</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57" name="TextBox 22"/>
              <p:cNvSpPr txBox="1">
                <a:spLocks noRot="1" noChangeAspect="1" noMove="1" noResize="1" noEditPoints="1" noAdjustHandles="1" noChangeArrowheads="1" noChangeShapeType="1" noTextEdit="1"/>
              </p:cNvSpPr>
              <p:nvPr/>
            </p:nvSpPr>
            <p:spPr bwMode="auto">
              <a:xfrm>
                <a:off x="1028224" y="4606655"/>
                <a:ext cx="506869" cy="461665"/>
              </a:xfrm>
              <a:prstGeom prst="rect">
                <a:avLst/>
              </a:prstGeom>
              <a:blipFill rotWithShape="1">
                <a:blip r:embed="rId1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8" name="TextBox 57"/>
          <p:cNvSpPr txBox="1"/>
          <p:nvPr/>
        </p:nvSpPr>
        <p:spPr>
          <a:xfrm>
            <a:off x="683568" y="4047455"/>
            <a:ext cx="1859086" cy="461665"/>
          </a:xfrm>
          <a:prstGeom prst="rect">
            <a:avLst/>
          </a:prstGeom>
          <a:noFill/>
        </p:spPr>
        <p:txBody>
          <a:bodyPr wrap="square" rtlCol="0">
            <a:spAutoFit/>
          </a:bodyPr>
          <a:lstStyle/>
          <a:p>
            <a:pPr algn="ctr"/>
            <a:r>
              <a:rPr lang="zh-CN" altLang="en-US" sz="2400" b="1" dirty="0" smtClean="0">
                <a:solidFill>
                  <a:srgbClr val="FF0000"/>
                </a:solidFill>
                <a:latin typeface="微软雅黑" panose="020B0503020204020204" pitchFamily="34" charset="-122"/>
                <a:ea typeface="微软雅黑" panose="020B0503020204020204" pitchFamily="34" charset="-122"/>
              </a:rPr>
              <a:t>⑦卡诺图</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9" name="TextBox 21"/>
              <p:cNvSpPr txBox="1">
                <a:spLocks noChangeArrowheads="1"/>
              </p:cNvSpPr>
              <p:nvPr/>
            </p:nvSpPr>
            <p:spPr bwMode="auto">
              <a:xfrm>
                <a:off x="531258" y="4351636"/>
                <a:ext cx="481222"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a:ea typeface="华文中宋" panose="02010600040101010101" pitchFamily="2" charset="-122"/>
                        </a:rPr>
                        <m:t>𝑭</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59" name="TextBox 21"/>
              <p:cNvSpPr txBox="1">
                <a:spLocks noRot="1" noChangeAspect="1" noMove="1" noResize="1" noEditPoints="1" noAdjustHandles="1" noChangeArrowheads="1" noChangeShapeType="1" noTextEdit="1"/>
              </p:cNvSpPr>
              <p:nvPr/>
            </p:nvSpPr>
            <p:spPr bwMode="auto">
              <a:xfrm>
                <a:off x="531258" y="4351636"/>
                <a:ext cx="481222" cy="461665"/>
              </a:xfrm>
              <a:prstGeom prst="rect">
                <a:avLst/>
              </a:prstGeom>
              <a:blipFill rotWithShape="1">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07438021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par>
                                <p:cTn id="28" presetID="22" presetClass="entr" presetSubtype="4"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down)">
                                      <p:cBhvr>
                                        <p:cTn id="30" dur="500"/>
                                        <p:tgtEl>
                                          <p:spTgt spid="3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down)">
                                      <p:cBhvr>
                                        <p:cTn id="33" dur="500"/>
                                        <p:tgtEl>
                                          <p:spTgt spid="4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down)">
                                      <p:cBhvr>
                                        <p:cTn id="36" dur="5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circle(in)">
                                      <p:cBhvr>
                                        <p:cTn id="41" dur="2000"/>
                                        <p:tgtEl>
                                          <p:spTgt spid="34"/>
                                        </p:tgtEl>
                                      </p:cBhvr>
                                    </p:animEffect>
                                  </p:childTnLst>
                                </p:cTn>
                              </p:par>
                              <p:par>
                                <p:cTn id="42" presetID="6" presetClass="entr" presetSubtype="16"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circle(in)">
                                      <p:cBhvr>
                                        <p:cTn id="44" dur="2000"/>
                                        <p:tgtEl>
                                          <p:spTgt spid="35"/>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circle(in)">
                                      <p:cBhvr>
                                        <p:cTn id="47" dur="2000"/>
                                        <p:tgtEl>
                                          <p:spTgt spid="36"/>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circle(in)">
                                      <p:cBhvr>
                                        <p:cTn id="50" dur="2000"/>
                                        <p:tgtEl>
                                          <p:spTgt spid="37"/>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circle(in)">
                                      <p:cBhvr>
                                        <p:cTn id="53" dur="2000"/>
                                        <p:tgtEl>
                                          <p:spTgt spid="38"/>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circle(in)">
                                      <p:cBhvr>
                                        <p:cTn id="56" dur="20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ppt_x"/>
                                          </p:val>
                                        </p:tav>
                                        <p:tav tm="100000">
                                          <p:val>
                                            <p:strVal val="#ppt_x"/>
                                          </p:val>
                                        </p:tav>
                                      </p:tavLst>
                                    </p:anim>
                                    <p:anim calcmode="lin" valueType="num">
                                      <p:cBhvr additive="base">
                                        <p:cTn id="62" dur="500" fill="hold"/>
                                        <p:tgtEl>
                                          <p:spTgt spid="4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additive="base">
                                        <p:cTn id="65" dur="500" fill="hold"/>
                                        <p:tgtEl>
                                          <p:spTgt spid="42"/>
                                        </p:tgtEl>
                                        <p:attrNameLst>
                                          <p:attrName>ppt_x</p:attrName>
                                        </p:attrNameLst>
                                      </p:cBhvr>
                                      <p:tavLst>
                                        <p:tav tm="0">
                                          <p:val>
                                            <p:strVal val="#ppt_x"/>
                                          </p:val>
                                        </p:tav>
                                        <p:tav tm="100000">
                                          <p:val>
                                            <p:strVal val="#ppt_x"/>
                                          </p:val>
                                        </p:tav>
                                      </p:tavLst>
                                    </p:anim>
                                    <p:anim calcmode="lin" valueType="num">
                                      <p:cBhvr additive="base">
                                        <p:cTn id="66" dur="500" fill="hold"/>
                                        <p:tgtEl>
                                          <p:spTgt spid="4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 calcmode="lin" valueType="num">
                                      <p:cBhvr additive="base">
                                        <p:cTn id="69" dur="500" fill="hold"/>
                                        <p:tgtEl>
                                          <p:spTgt spid="43"/>
                                        </p:tgtEl>
                                        <p:attrNameLst>
                                          <p:attrName>ppt_x</p:attrName>
                                        </p:attrNameLst>
                                      </p:cBhvr>
                                      <p:tavLst>
                                        <p:tav tm="0">
                                          <p:val>
                                            <p:strVal val="#ppt_x"/>
                                          </p:val>
                                        </p:tav>
                                        <p:tav tm="100000">
                                          <p:val>
                                            <p:strVal val="#ppt_x"/>
                                          </p:val>
                                        </p:tav>
                                      </p:tavLst>
                                    </p:anim>
                                    <p:anim calcmode="lin" valueType="num">
                                      <p:cBhvr additive="base">
                                        <p:cTn id="70" dur="500" fill="hold"/>
                                        <p:tgtEl>
                                          <p:spTgt spid="4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additive="base">
                                        <p:cTn id="73" dur="500" fill="hold"/>
                                        <p:tgtEl>
                                          <p:spTgt spid="46"/>
                                        </p:tgtEl>
                                        <p:attrNameLst>
                                          <p:attrName>ppt_x</p:attrName>
                                        </p:attrNameLst>
                                      </p:cBhvr>
                                      <p:tavLst>
                                        <p:tav tm="0">
                                          <p:val>
                                            <p:strVal val="#ppt_x"/>
                                          </p:val>
                                        </p:tav>
                                        <p:tav tm="100000">
                                          <p:val>
                                            <p:strVal val="#ppt_x"/>
                                          </p:val>
                                        </p:tav>
                                      </p:tavLst>
                                    </p:anim>
                                    <p:anim calcmode="lin" valueType="num">
                                      <p:cBhvr additive="base">
                                        <p:cTn id="74" dur="500" fill="hold"/>
                                        <p:tgtEl>
                                          <p:spTgt spid="4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 calcmode="lin" valueType="num">
                                      <p:cBhvr additive="base">
                                        <p:cTn id="77" dur="500" fill="hold"/>
                                        <p:tgtEl>
                                          <p:spTgt spid="47"/>
                                        </p:tgtEl>
                                        <p:attrNameLst>
                                          <p:attrName>ppt_x</p:attrName>
                                        </p:attrNameLst>
                                      </p:cBhvr>
                                      <p:tavLst>
                                        <p:tav tm="0">
                                          <p:val>
                                            <p:strVal val="#ppt_x"/>
                                          </p:val>
                                        </p:tav>
                                        <p:tav tm="100000">
                                          <p:val>
                                            <p:strVal val="#ppt_x"/>
                                          </p:val>
                                        </p:tav>
                                      </p:tavLst>
                                    </p:anim>
                                    <p:anim calcmode="lin" valueType="num">
                                      <p:cBhvr additive="base">
                                        <p:cTn id="78" dur="500" fill="hold"/>
                                        <p:tgtEl>
                                          <p:spTgt spid="47"/>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anim calcmode="lin" valueType="num">
                                      <p:cBhvr additive="base">
                                        <p:cTn id="81" dur="500" fill="hold"/>
                                        <p:tgtEl>
                                          <p:spTgt spid="40"/>
                                        </p:tgtEl>
                                        <p:attrNameLst>
                                          <p:attrName>ppt_x</p:attrName>
                                        </p:attrNameLst>
                                      </p:cBhvr>
                                      <p:tavLst>
                                        <p:tav tm="0">
                                          <p:val>
                                            <p:strVal val="#ppt_x"/>
                                          </p:val>
                                        </p:tav>
                                        <p:tav tm="100000">
                                          <p:val>
                                            <p:strVal val="#ppt_x"/>
                                          </p:val>
                                        </p:tav>
                                      </p:tavLst>
                                    </p:anim>
                                    <p:anim calcmode="lin" valueType="num">
                                      <p:cBhvr additive="base">
                                        <p:cTn id="8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par>
                                <p:cTn id="88" presetID="10" presetClass="entr" presetSubtype="0" fill="hold"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1000"/>
                                        <p:tgtEl>
                                          <p:spTgt spid="49"/>
                                        </p:tgtEl>
                                      </p:cBhvr>
                                    </p:animEffect>
                                    <p:anim calcmode="lin" valueType="num">
                                      <p:cBhvr>
                                        <p:cTn id="117" dur="1000" fill="hold"/>
                                        <p:tgtEl>
                                          <p:spTgt spid="49"/>
                                        </p:tgtEl>
                                        <p:attrNameLst>
                                          <p:attrName>ppt_x</p:attrName>
                                        </p:attrNameLst>
                                      </p:cBhvr>
                                      <p:tavLst>
                                        <p:tav tm="0">
                                          <p:val>
                                            <p:strVal val="#ppt_x"/>
                                          </p:val>
                                        </p:tav>
                                        <p:tav tm="100000">
                                          <p:val>
                                            <p:strVal val="#ppt_x"/>
                                          </p:val>
                                        </p:tav>
                                      </p:tavLst>
                                    </p:anim>
                                    <p:anim calcmode="lin" valueType="num">
                                      <p:cBhvr>
                                        <p:cTn id="118" dur="1000" fill="hold"/>
                                        <p:tgtEl>
                                          <p:spTgt spid="49"/>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fade">
                                      <p:cBhvr>
                                        <p:cTn id="121" dur="1000"/>
                                        <p:tgtEl>
                                          <p:spTgt spid="50"/>
                                        </p:tgtEl>
                                      </p:cBhvr>
                                    </p:animEffect>
                                    <p:anim calcmode="lin" valueType="num">
                                      <p:cBhvr>
                                        <p:cTn id="122" dur="1000" fill="hold"/>
                                        <p:tgtEl>
                                          <p:spTgt spid="50"/>
                                        </p:tgtEl>
                                        <p:attrNameLst>
                                          <p:attrName>ppt_x</p:attrName>
                                        </p:attrNameLst>
                                      </p:cBhvr>
                                      <p:tavLst>
                                        <p:tav tm="0">
                                          <p:val>
                                            <p:strVal val="#ppt_x"/>
                                          </p:val>
                                        </p:tav>
                                        <p:tav tm="100000">
                                          <p:val>
                                            <p:strVal val="#ppt_x"/>
                                          </p:val>
                                        </p:tav>
                                      </p:tavLst>
                                    </p:anim>
                                    <p:anim calcmode="lin" valueType="num">
                                      <p:cBhvr>
                                        <p:cTn id="123" dur="1000" fill="hold"/>
                                        <p:tgtEl>
                                          <p:spTgt spid="50"/>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51"/>
                                        </p:tgtEl>
                                        <p:attrNameLst>
                                          <p:attrName>style.visibility</p:attrName>
                                        </p:attrNameLst>
                                      </p:cBhvr>
                                      <p:to>
                                        <p:strVal val="visible"/>
                                      </p:to>
                                    </p:set>
                                    <p:animEffect transition="in" filter="fade">
                                      <p:cBhvr>
                                        <p:cTn id="126" dur="1000"/>
                                        <p:tgtEl>
                                          <p:spTgt spid="51"/>
                                        </p:tgtEl>
                                      </p:cBhvr>
                                    </p:animEffect>
                                    <p:anim calcmode="lin" valueType="num">
                                      <p:cBhvr>
                                        <p:cTn id="127" dur="1000" fill="hold"/>
                                        <p:tgtEl>
                                          <p:spTgt spid="51"/>
                                        </p:tgtEl>
                                        <p:attrNameLst>
                                          <p:attrName>ppt_x</p:attrName>
                                        </p:attrNameLst>
                                      </p:cBhvr>
                                      <p:tavLst>
                                        <p:tav tm="0">
                                          <p:val>
                                            <p:strVal val="#ppt_x"/>
                                          </p:val>
                                        </p:tav>
                                        <p:tav tm="100000">
                                          <p:val>
                                            <p:strVal val="#ppt_x"/>
                                          </p:val>
                                        </p:tav>
                                      </p:tavLst>
                                    </p:anim>
                                    <p:anim calcmode="lin" valueType="num">
                                      <p:cBhvr>
                                        <p:cTn id="128" dur="1000" fill="hold"/>
                                        <p:tgtEl>
                                          <p:spTgt spid="51"/>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fade">
                                      <p:cBhvr>
                                        <p:cTn id="131" dur="1000"/>
                                        <p:tgtEl>
                                          <p:spTgt spid="52"/>
                                        </p:tgtEl>
                                      </p:cBhvr>
                                    </p:animEffect>
                                    <p:anim calcmode="lin" valueType="num">
                                      <p:cBhvr>
                                        <p:cTn id="132" dur="1000" fill="hold"/>
                                        <p:tgtEl>
                                          <p:spTgt spid="52"/>
                                        </p:tgtEl>
                                        <p:attrNameLst>
                                          <p:attrName>ppt_x</p:attrName>
                                        </p:attrNameLst>
                                      </p:cBhvr>
                                      <p:tavLst>
                                        <p:tav tm="0">
                                          <p:val>
                                            <p:strVal val="#ppt_x"/>
                                          </p:val>
                                        </p:tav>
                                        <p:tav tm="100000">
                                          <p:val>
                                            <p:strVal val="#ppt_x"/>
                                          </p:val>
                                        </p:tav>
                                      </p:tavLst>
                                    </p:anim>
                                    <p:anim calcmode="lin" valueType="num">
                                      <p:cBhvr>
                                        <p:cTn id="133" dur="1000" fill="hold"/>
                                        <p:tgtEl>
                                          <p:spTgt spid="52"/>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54"/>
                                        </p:tgtEl>
                                        <p:attrNameLst>
                                          <p:attrName>style.visibility</p:attrName>
                                        </p:attrNameLst>
                                      </p:cBhvr>
                                      <p:to>
                                        <p:strVal val="visible"/>
                                      </p:to>
                                    </p:set>
                                    <p:animEffect transition="in" filter="fade">
                                      <p:cBhvr>
                                        <p:cTn id="136" dur="1000"/>
                                        <p:tgtEl>
                                          <p:spTgt spid="54"/>
                                        </p:tgtEl>
                                      </p:cBhvr>
                                    </p:animEffect>
                                    <p:anim calcmode="lin" valueType="num">
                                      <p:cBhvr>
                                        <p:cTn id="137" dur="1000" fill="hold"/>
                                        <p:tgtEl>
                                          <p:spTgt spid="54"/>
                                        </p:tgtEl>
                                        <p:attrNameLst>
                                          <p:attrName>ppt_x</p:attrName>
                                        </p:attrNameLst>
                                      </p:cBhvr>
                                      <p:tavLst>
                                        <p:tav tm="0">
                                          <p:val>
                                            <p:strVal val="#ppt_x"/>
                                          </p:val>
                                        </p:tav>
                                        <p:tav tm="100000">
                                          <p:val>
                                            <p:strVal val="#ppt_x"/>
                                          </p:val>
                                        </p:tav>
                                      </p:tavLst>
                                    </p:anim>
                                    <p:anim calcmode="lin" valueType="num">
                                      <p:cBhvr>
                                        <p:cTn id="138" dur="1000" fill="hold"/>
                                        <p:tgtEl>
                                          <p:spTgt spid="54"/>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1000"/>
                                        <p:tgtEl>
                                          <p:spTgt spid="55"/>
                                        </p:tgtEl>
                                      </p:cBhvr>
                                    </p:animEffect>
                                    <p:anim calcmode="lin" valueType="num">
                                      <p:cBhvr>
                                        <p:cTn id="142" dur="1000" fill="hold"/>
                                        <p:tgtEl>
                                          <p:spTgt spid="55"/>
                                        </p:tgtEl>
                                        <p:attrNameLst>
                                          <p:attrName>ppt_x</p:attrName>
                                        </p:attrNameLst>
                                      </p:cBhvr>
                                      <p:tavLst>
                                        <p:tav tm="0">
                                          <p:val>
                                            <p:strVal val="#ppt_x"/>
                                          </p:val>
                                        </p:tav>
                                        <p:tav tm="100000">
                                          <p:val>
                                            <p:strVal val="#ppt_x"/>
                                          </p:val>
                                        </p:tav>
                                      </p:tavLst>
                                    </p:anim>
                                    <p:anim calcmode="lin" valueType="num">
                                      <p:cBhvr>
                                        <p:cTn id="143" dur="1000" fill="hold"/>
                                        <p:tgtEl>
                                          <p:spTgt spid="55"/>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56"/>
                                        </p:tgtEl>
                                        <p:attrNameLst>
                                          <p:attrName>style.visibility</p:attrName>
                                        </p:attrNameLst>
                                      </p:cBhvr>
                                      <p:to>
                                        <p:strVal val="visible"/>
                                      </p:to>
                                    </p:set>
                                    <p:animEffect transition="in" filter="fade">
                                      <p:cBhvr>
                                        <p:cTn id="146" dur="1000"/>
                                        <p:tgtEl>
                                          <p:spTgt spid="56"/>
                                        </p:tgtEl>
                                      </p:cBhvr>
                                    </p:animEffect>
                                    <p:anim calcmode="lin" valueType="num">
                                      <p:cBhvr>
                                        <p:cTn id="147" dur="1000" fill="hold"/>
                                        <p:tgtEl>
                                          <p:spTgt spid="56"/>
                                        </p:tgtEl>
                                        <p:attrNameLst>
                                          <p:attrName>ppt_x</p:attrName>
                                        </p:attrNameLst>
                                      </p:cBhvr>
                                      <p:tavLst>
                                        <p:tav tm="0">
                                          <p:val>
                                            <p:strVal val="#ppt_x"/>
                                          </p:val>
                                        </p:tav>
                                        <p:tav tm="100000">
                                          <p:val>
                                            <p:strVal val="#ppt_x"/>
                                          </p:val>
                                        </p:tav>
                                      </p:tavLst>
                                    </p:anim>
                                    <p:anim calcmode="lin" valueType="num">
                                      <p:cBhvr>
                                        <p:cTn id="148" dur="1000" fill="hold"/>
                                        <p:tgtEl>
                                          <p:spTgt spid="56"/>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fade">
                                      <p:cBhvr>
                                        <p:cTn id="151" dur="1000"/>
                                        <p:tgtEl>
                                          <p:spTgt spid="57"/>
                                        </p:tgtEl>
                                      </p:cBhvr>
                                    </p:animEffect>
                                    <p:anim calcmode="lin" valueType="num">
                                      <p:cBhvr>
                                        <p:cTn id="152" dur="1000" fill="hold"/>
                                        <p:tgtEl>
                                          <p:spTgt spid="57"/>
                                        </p:tgtEl>
                                        <p:attrNameLst>
                                          <p:attrName>ppt_x</p:attrName>
                                        </p:attrNameLst>
                                      </p:cBhvr>
                                      <p:tavLst>
                                        <p:tav tm="0">
                                          <p:val>
                                            <p:strVal val="#ppt_x"/>
                                          </p:val>
                                        </p:tav>
                                        <p:tav tm="100000">
                                          <p:val>
                                            <p:strVal val="#ppt_x"/>
                                          </p:val>
                                        </p:tav>
                                      </p:tavLst>
                                    </p:anim>
                                    <p:anim calcmode="lin" valueType="num">
                                      <p:cBhvr>
                                        <p:cTn id="153" dur="1000" fill="hold"/>
                                        <p:tgtEl>
                                          <p:spTgt spid="57"/>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58"/>
                                        </p:tgtEl>
                                        <p:attrNameLst>
                                          <p:attrName>style.visibility</p:attrName>
                                        </p:attrNameLst>
                                      </p:cBhvr>
                                      <p:to>
                                        <p:strVal val="visible"/>
                                      </p:to>
                                    </p:set>
                                    <p:animEffect transition="in" filter="fade">
                                      <p:cBhvr>
                                        <p:cTn id="156" dur="1000"/>
                                        <p:tgtEl>
                                          <p:spTgt spid="58"/>
                                        </p:tgtEl>
                                      </p:cBhvr>
                                    </p:animEffect>
                                    <p:anim calcmode="lin" valueType="num">
                                      <p:cBhvr>
                                        <p:cTn id="157" dur="1000" fill="hold"/>
                                        <p:tgtEl>
                                          <p:spTgt spid="58"/>
                                        </p:tgtEl>
                                        <p:attrNameLst>
                                          <p:attrName>ppt_x</p:attrName>
                                        </p:attrNameLst>
                                      </p:cBhvr>
                                      <p:tavLst>
                                        <p:tav tm="0">
                                          <p:val>
                                            <p:strVal val="#ppt_x"/>
                                          </p:val>
                                        </p:tav>
                                        <p:tav tm="100000">
                                          <p:val>
                                            <p:strVal val="#ppt_x"/>
                                          </p:val>
                                        </p:tav>
                                      </p:tavLst>
                                    </p:anim>
                                    <p:anim calcmode="lin" valueType="num">
                                      <p:cBhvr>
                                        <p:cTn id="158" dur="1000" fill="hold"/>
                                        <p:tgtEl>
                                          <p:spTgt spid="58"/>
                                        </p:tgtEl>
                                        <p:attrNameLst>
                                          <p:attrName>ppt_y</p:attrName>
                                        </p:attrNameLst>
                                      </p:cBhvr>
                                      <p:tavLst>
                                        <p:tav tm="0">
                                          <p:val>
                                            <p:strVal val="#ppt_y+.1"/>
                                          </p:val>
                                        </p:tav>
                                        <p:tav tm="100000">
                                          <p:val>
                                            <p:strVal val="#ppt_y"/>
                                          </p:val>
                                        </p:tav>
                                      </p:tavLst>
                                    </p:anim>
                                  </p:childTnLst>
                                </p:cTn>
                              </p:par>
                              <p:par>
                                <p:cTn id="159" presetID="10" presetClass="entr" presetSubtype="0" fill="hold" grpId="0" nodeType="withEffect">
                                  <p:stCondLst>
                                    <p:cond delay="0"/>
                                  </p:stCondLst>
                                  <p:childTnLst>
                                    <p:set>
                                      <p:cBhvr>
                                        <p:cTn id="160" dur="1" fill="hold">
                                          <p:stCondLst>
                                            <p:cond delay="0"/>
                                          </p:stCondLst>
                                        </p:cTn>
                                        <p:tgtEl>
                                          <p:spTgt spid="59"/>
                                        </p:tgtEl>
                                        <p:attrNameLst>
                                          <p:attrName>style.visibility</p:attrName>
                                        </p:attrNameLst>
                                      </p:cBhvr>
                                      <p:to>
                                        <p:strVal val="visible"/>
                                      </p:to>
                                    </p:set>
                                    <p:animEffect transition="in" filter="fade">
                                      <p:cBhvr>
                                        <p:cTn id="16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30" grpId="0"/>
      <p:bldP spid="31" grpId="0"/>
      <p:bldP spid="32" grpId="0"/>
      <p:bldP spid="34" grpId="0"/>
      <p:bldP spid="36" grpId="0"/>
      <p:bldP spid="37" grpId="0" animBg="1"/>
      <p:bldP spid="38" grpId="0"/>
      <p:bldP spid="39" grpId="0" animBg="1"/>
      <p:bldP spid="41" grpId="0"/>
      <p:bldP spid="42" grpId="0"/>
      <p:bldP spid="43" grpId="0" animBg="1"/>
      <p:bldP spid="44" grpId="0"/>
      <p:bldP spid="45" grpId="0" animBg="1"/>
      <p:bldP spid="46" grpId="0"/>
      <p:bldP spid="47" grpId="0" animBg="1"/>
      <p:bldP spid="48" grpId="0"/>
      <p:bldP spid="51" grpId="0"/>
      <p:bldP spid="52" grpId="0"/>
      <p:bldP spid="54" grpId="0"/>
      <p:bldP spid="55" grpId="0"/>
      <p:bldP spid="56" grpId="0"/>
      <p:bldP spid="57" grpId="0"/>
      <p:bldP spid="58" grpId="0"/>
      <p:bldP spid="59"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4-浅色-办公趣味-多彩">
  <a:themeElements>
    <a:clrScheme name="CLASSIC - Standart Office">
      <a:dk1>
        <a:srgbClr val="44546A"/>
      </a:dk1>
      <a:lt1>
        <a:sysClr val="window" lastClr="FFFFFF"/>
      </a:lt1>
      <a:dk2>
        <a:srgbClr val="8496B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微软雅黑"/>
        <a:ea typeface="微软雅黑"/>
        <a:cs typeface=""/>
      </a:majorFont>
      <a:minorFont>
        <a:latin typeface="微软雅黑"/>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60000"/>
              <a:lumOff val="40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smtClean="0"/>
        </a:defPPr>
      </a:lstStyle>
    </a:txDef>
  </a:objectDefaults>
  <a:extraClrSchemeLst/>
  <a:extLst>
    <a:ext uri="{05A4C25C-085E-4340-85A3-A5531E510DB2}">
      <thm15:themeFamily xmlns="" xmlns:thm15="http://schemas.microsoft.com/office/thememl/2012/main" name="24-浅色-办公趣味-多彩" id="{7EE850B1-B640-41FE-961B-2C8D1601101E}" vid="{71BC90C3-6648-40F9-9C34-8F5736F00862}"/>
    </a:ext>
  </a:extLst>
</a:theme>
</file>

<file path=ppt/theme/theme3.xml><?xml version="1.0" encoding="utf-8"?>
<a:theme xmlns:a="http://schemas.openxmlformats.org/drawingml/2006/main" name="1_Office 主题​​">
  <a:themeElements>
    <a:clrScheme name="自定义 5">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2D05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8783</TotalTime>
  <Words>12788</Words>
  <Application>Microsoft Office PowerPoint</Application>
  <PresentationFormat>自定义</PresentationFormat>
  <Paragraphs>2980</Paragraphs>
  <Slides>150</Slides>
  <Notes>147</Notes>
  <HiddenSlides>0</HiddenSlides>
  <MMClips>0</MMClips>
  <ScaleCrop>false</ScaleCrop>
  <HeadingPairs>
    <vt:vector size="6" baseType="variant">
      <vt:variant>
        <vt:lpstr>主题</vt:lpstr>
      </vt:variant>
      <vt:variant>
        <vt:i4>3</vt:i4>
      </vt:variant>
      <vt:variant>
        <vt:lpstr>嵌入 OLE 服务器</vt:lpstr>
      </vt:variant>
      <vt:variant>
        <vt:i4>3</vt:i4>
      </vt:variant>
      <vt:variant>
        <vt:lpstr>幻灯片标题</vt:lpstr>
      </vt:variant>
      <vt:variant>
        <vt:i4>150</vt:i4>
      </vt:variant>
    </vt:vector>
  </HeadingPairs>
  <TitlesOfParts>
    <vt:vector size="156" baseType="lpstr">
      <vt:lpstr>Office 主题​​</vt:lpstr>
      <vt:lpstr>24-浅色-办公趣味-多彩</vt:lpstr>
      <vt:lpstr>1_Office 主题​​</vt:lpstr>
      <vt:lpstr>Equation</vt:lpstr>
      <vt:lpstr>公式</vt:lpstr>
      <vt:lpstr>Visio</vt:lpstr>
      <vt:lpstr>第二章 逻辑代数基础</vt:lpstr>
      <vt:lpstr>PowerPoint 演示文稿</vt:lpstr>
      <vt:lpstr>逻辑代数基本概念</vt:lpstr>
      <vt:lpstr>逻辑变量、常量与逻辑函数</vt:lpstr>
      <vt:lpstr>逻辑变量、常量与逻辑函数</vt:lpstr>
      <vt:lpstr>逻辑变量、常量与逻辑函数</vt:lpstr>
      <vt:lpstr>逻辑变量、常量与逻辑函数</vt:lpstr>
      <vt:lpstr>逻辑变量、常量与逻辑函数</vt:lpstr>
      <vt:lpstr>逻辑函数的表示方法</vt:lpstr>
      <vt:lpstr>逻辑函数的表示方法</vt:lpstr>
      <vt:lpstr>逻辑函数的表示方法</vt:lpstr>
      <vt:lpstr>逻辑函数的表示方法</vt:lpstr>
      <vt:lpstr>逻辑函数的表示方法</vt:lpstr>
      <vt:lpstr>逻辑函数的表示方法</vt:lpstr>
      <vt:lpstr>逻辑函数的表示方法</vt:lpstr>
      <vt:lpstr>逻辑函数的表示方法</vt:lpstr>
      <vt:lpstr>逻辑函数的表示方法</vt:lpstr>
      <vt:lpstr>基本运算与逻辑门</vt:lpstr>
      <vt:lpstr>基本运算与逻辑门</vt:lpstr>
      <vt:lpstr>基本运算与逻辑门</vt:lpstr>
      <vt:lpstr>基本运算与逻辑门</vt:lpstr>
      <vt:lpstr>基本运算与逻辑门</vt:lpstr>
      <vt:lpstr>基本运算与逻辑门</vt:lpstr>
      <vt:lpstr>基本运算与逻辑门</vt:lpstr>
      <vt:lpstr>复合运算与逻辑门</vt:lpstr>
      <vt:lpstr>复合运算与逻辑门</vt:lpstr>
      <vt:lpstr>复合运算与逻辑门</vt:lpstr>
      <vt:lpstr>复合运算与逻辑门</vt:lpstr>
      <vt:lpstr>复合运算与逻辑门</vt:lpstr>
      <vt:lpstr>复合运算与逻辑门</vt:lpstr>
      <vt:lpstr>复合运算与逻辑门</vt:lpstr>
      <vt:lpstr>复合运算与逻辑门</vt:lpstr>
      <vt:lpstr>逻辑运算与逻辑门对比总结</vt:lpstr>
      <vt:lpstr>逻辑运算与逻辑门对比总结</vt:lpstr>
      <vt:lpstr>逻辑代数的公理和定律</vt:lpstr>
      <vt:lpstr>逻辑代数的公理和定律</vt:lpstr>
      <vt:lpstr>逻辑代数的公理和定律</vt:lpstr>
      <vt:lpstr>逻辑代数的公理和定律</vt:lpstr>
      <vt:lpstr>逻辑代数的公理和定律</vt:lpstr>
      <vt:lpstr>逻辑代数的公理和定律</vt:lpstr>
      <vt:lpstr>逻辑代数的公理和定律</vt:lpstr>
      <vt:lpstr>逻辑代数规则</vt:lpstr>
      <vt:lpstr>逻辑代数规则</vt:lpstr>
      <vt:lpstr>逻辑代数规则</vt:lpstr>
      <vt:lpstr>逻辑代数规则</vt:lpstr>
      <vt:lpstr>逻辑代数规则</vt:lpstr>
      <vt:lpstr>逻辑代数规则</vt:lpstr>
      <vt:lpstr>逻辑代数规则</vt:lpstr>
      <vt:lpstr>逻辑代数规则</vt:lpstr>
      <vt:lpstr>逻辑代数规则</vt:lpstr>
      <vt:lpstr>逻辑代数规则</vt:lpstr>
      <vt:lpstr>逻辑函数的表示形式</vt:lpstr>
      <vt:lpstr>逻辑函数的基本形式</vt:lpstr>
      <vt:lpstr>逻辑函数的基本形式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表示形式的转换</vt:lpstr>
      <vt:lpstr>表示形式的转换      1 、转换成标准形式</vt:lpstr>
      <vt:lpstr>表示形式的转换    1 、转换成标准形式</vt:lpstr>
      <vt:lpstr>表示形式的转换    1 、转换成标准形式</vt:lpstr>
      <vt:lpstr>表示形式的转换    1 、转换成标准形式</vt:lpstr>
      <vt:lpstr>表示形式的转换    1 、转换成标准形式</vt:lpstr>
      <vt:lpstr>表示形式的转换    1 、转换成标准形式</vt:lpstr>
      <vt:lpstr>表示形式的转换</vt:lpstr>
      <vt:lpstr>表示形式的转换</vt:lpstr>
      <vt:lpstr>表示形式的转换</vt:lpstr>
      <vt:lpstr>表示形式的转换</vt:lpstr>
      <vt:lpstr>表示形式的转换</vt:lpstr>
      <vt:lpstr>表示形式的转换</vt:lpstr>
      <vt:lpstr>表示形式的转换</vt:lpstr>
      <vt:lpstr>表示形式的转换</vt:lpstr>
      <vt:lpstr>逻辑函数的化简</vt:lpstr>
      <vt:lpstr>逻辑函数的化简</vt:lpstr>
      <vt:lpstr>代数化简法</vt:lpstr>
      <vt:lpstr>代数化简法</vt:lpstr>
      <vt:lpstr>代数化简法</vt:lpstr>
      <vt:lpstr>代数化简法</vt:lpstr>
      <vt:lpstr>代数化简法</vt:lpstr>
      <vt:lpstr>代数化简法</vt:lpstr>
      <vt:lpstr>代数化简法</vt:lpstr>
      <vt:lpstr>代数化简法</vt:lpstr>
      <vt:lpstr>代数化简法</vt:lpstr>
      <vt:lpstr>代数化简法</vt:lpstr>
      <vt:lpstr>代数化简法</vt:lpstr>
      <vt:lpstr>卡诺图化简法</vt:lpstr>
      <vt:lpstr>卡诺图化简法</vt:lpstr>
      <vt:lpstr>卡诺图化简法         1、卡诺图的结构</vt:lpstr>
      <vt:lpstr>卡诺图化简法         1、卡诺图的结构</vt:lpstr>
      <vt:lpstr>卡诺图化简法         1、卡诺图的结构</vt:lpstr>
      <vt:lpstr>卡诺图化简法         1、卡诺图的结构</vt:lpstr>
      <vt:lpstr>卡诺图化简法</vt:lpstr>
      <vt:lpstr>卡诺图化简法       2、逻辑函数在卡诺图上的表示</vt:lpstr>
      <vt:lpstr>卡诺图化简法       2、逻辑函数在卡诺图上的表示</vt:lpstr>
      <vt:lpstr>卡诺图化简法       2、逻辑函数在卡诺图上的表示</vt:lpstr>
      <vt:lpstr>卡诺图化简法       2、逻辑函数在卡诺图上的表示</vt:lpstr>
      <vt:lpstr>卡诺图化简法       2、逻辑函数在卡诺图上的表示</vt:lpstr>
      <vt:lpstr>卡诺图化简法</vt:lpstr>
      <vt:lpstr>卡诺图化简法        3、卡诺图上的相邻关系</vt:lpstr>
      <vt:lpstr>卡诺图化简法        3、卡诺图上的相邻关系</vt:lpstr>
      <vt:lpstr>卡诺图化简法        3、卡诺图上的相邻关系</vt:lpstr>
      <vt:lpstr>卡诺图化简法        3、卡诺图上的相邻关系</vt:lpstr>
      <vt:lpstr>卡诺图化简法        3、卡诺图上的相邻关系</vt:lpstr>
      <vt:lpstr>卡诺图化简法</vt:lpstr>
      <vt:lpstr>卡诺图化简法          4、利用卡诺图消去变量</vt:lpstr>
      <vt:lpstr>卡诺图化简法          4、利用卡诺图消去变量</vt:lpstr>
      <vt:lpstr>卡诺图化简法          4、利用卡诺图消去变量</vt:lpstr>
      <vt:lpstr>卡诺图化简法          4、利用卡诺图消去变量</vt:lpstr>
      <vt:lpstr>卡诺图化简法</vt:lpstr>
      <vt:lpstr>卡诺图化简法       5、用卡诺图化简逻辑函数</vt:lpstr>
      <vt:lpstr>卡诺图化简法       5、用卡诺图化简逻辑函数</vt:lpstr>
      <vt:lpstr>卡诺图化简法       5、用卡诺图化简逻辑函数</vt:lpstr>
      <vt:lpstr>卡诺图化简法       5、用卡诺图化简逻辑函数</vt:lpstr>
      <vt:lpstr>卡诺图化简法       5、用卡诺图化简逻辑函数</vt:lpstr>
      <vt:lpstr>卡诺图化简法       5、用卡诺图化简逻辑函数</vt:lpstr>
      <vt:lpstr>卡诺图化简法       5、用卡诺图化简逻辑函数</vt:lpstr>
      <vt:lpstr>卡诺图化简法       5、用卡诺图化简逻辑函数</vt:lpstr>
      <vt:lpstr>卡诺图化简法       5、用卡诺图化简逻辑函数</vt:lpstr>
      <vt:lpstr>卡诺图化简法       5、用卡诺图化简逻辑函数</vt:lpstr>
      <vt:lpstr>卡诺图化简法       5、用卡诺图化简逻辑函数</vt:lpstr>
      <vt:lpstr>卡诺图化简法       5、用卡诺图化简逻辑函数</vt:lpstr>
      <vt:lpstr>卡诺图化简法       5、用卡诺图化简逻辑函数</vt:lpstr>
      <vt:lpstr>卡诺图化简法       5、用卡诺图化简逻辑函数</vt:lpstr>
      <vt:lpstr>卡诺图化简法       5、用卡诺图化简逻辑函数</vt:lpstr>
      <vt:lpstr>无关项的处理</vt:lpstr>
      <vt:lpstr>无关项的处理</vt:lpstr>
      <vt:lpstr>无关项的处理</vt:lpstr>
      <vt:lpstr>无关项的处理</vt:lpstr>
      <vt:lpstr>无关项的处理</vt:lpstr>
      <vt:lpstr>无关项的处理</vt:lpstr>
      <vt:lpstr>无关项的处理</vt:lpstr>
      <vt:lpstr>多输出逻辑函数的化简</vt:lpstr>
      <vt:lpstr>多输出逻辑函数的化简</vt:lpstr>
      <vt:lpstr>多输出逻辑函数的化简</vt:lpstr>
      <vt:lpstr>本章小结</vt:lpstr>
      <vt:lpstr>本章小结</vt:lpstr>
      <vt:lpstr>本章小结</vt:lpstr>
      <vt:lpstr>作业</vt:lpstr>
      <vt:lpstr>PowerPoint 演示文稿</vt:lpstr>
    </vt:vector>
  </TitlesOfParts>
  <Manager>冯建文</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逻辑代数基础</dc:title>
  <dc:subject>《数字电路设计》</dc:subject>
  <dc:creator>章复嘉</dc:creator>
  <cp:keywords>西电出版社</cp:keywords>
  <cp:lastModifiedBy>FJW</cp:lastModifiedBy>
  <cp:revision>734</cp:revision>
  <dcterms:created xsi:type="dcterms:W3CDTF">2018-06-13T06:27:22Z</dcterms:created>
  <dcterms:modified xsi:type="dcterms:W3CDTF">2019-09-19T04:27:22Z</dcterms:modified>
</cp:coreProperties>
</file>